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4v"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8" r:id="rId2"/>
    <p:sldId id="324" r:id="rId3"/>
    <p:sldId id="339" r:id="rId4"/>
    <p:sldId id="343" r:id="rId5"/>
    <p:sldId id="340" r:id="rId6"/>
    <p:sldId id="342" r:id="rId7"/>
    <p:sldId id="341" r:id="rId8"/>
    <p:sldId id="326" r:id="rId9"/>
    <p:sldId id="327" r:id="rId10"/>
    <p:sldId id="345" r:id="rId11"/>
    <p:sldId id="348" r:id="rId12"/>
    <p:sldId id="350" r:id="rId13"/>
    <p:sldId id="352" r:id="rId14"/>
    <p:sldId id="328" r:id="rId15"/>
    <p:sldId id="351" r:id="rId16"/>
    <p:sldId id="353" r:id="rId17"/>
    <p:sldId id="329" r:id="rId18"/>
    <p:sldId id="347" r:id="rId19"/>
    <p:sldId id="330" r:id="rId20"/>
    <p:sldId id="331" r:id="rId21"/>
    <p:sldId id="349" r:id="rId22"/>
    <p:sldId id="346" r:id="rId23"/>
    <p:sldId id="332" r:id="rId24"/>
    <p:sldId id="333" r:id="rId25"/>
    <p:sldId id="334" r:id="rId26"/>
    <p:sldId id="335" r:id="rId27"/>
    <p:sldId id="336" r:id="rId28"/>
    <p:sldId id="338" r:id="rId29"/>
    <p:sldId id="337" r:id="rId30"/>
    <p:sldId id="354" r:id="rId31"/>
    <p:sldId id="355" r:id="rId32"/>
    <p:sldId id="35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9C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798" autoAdjust="0"/>
    <p:restoredTop sz="95016" autoAdjust="0"/>
  </p:normalViewPr>
  <p:slideViewPr>
    <p:cSldViewPr>
      <p:cViewPr varScale="1">
        <p:scale>
          <a:sx n="116" d="100"/>
          <a:sy n="116" d="100"/>
        </p:scale>
        <p:origin x="1134" y="108"/>
      </p:cViewPr>
      <p:guideLst>
        <p:guide orient="horz" pos="2160"/>
        <p:guide pos="3840"/>
      </p:guideLst>
    </p:cSldViewPr>
  </p:slideViewPr>
  <p:notesTextViewPr>
    <p:cViewPr>
      <p:scale>
        <a:sx n="3" d="2"/>
        <a:sy n="3" d="2"/>
      </p:scale>
      <p:origin x="0" y="0"/>
    </p:cViewPr>
  </p:notesTextViewPr>
  <p:sorterViewPr>
    <p:cViewPr varScale="1">
      <p:scale>
        <a:sx n="1" d="1"/>
        <a:sy n="1" d="1"/>
      </p:scale>
      <p:origin x="0" y="-6132"/>
    </p:cViewPr>
  </p:sorterViewPr>
  <p:notesViewPr>
    <p:cSldViewPr>
      <p:cViewPr varScale="1">
        <p:scale>
          <a:sx n="85" d="100"/>
          <a:sy n="85" d="100"/>
        </p:scale>
        <p:origin x="316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GSFC\GSFC2018\MIRCA_Flight\System_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GSFC\GSFC2018\MIRCA_Flight\System_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44558098461993E-2"/>
          <c:y val="8.3301516002245932E-2"/>
          <c:w val="0.86624357936566354"/>
          <c:h val="0.81697179767183792"/>
        </c:manualLayout>
      </c:layout>
      <c:scatterChart>
        <c:scatterStyle val="smoothMarker"/>
        <c:varyColors val="0"/>
        <c:ser>
          <c:idx val="0"/>
          <c:order val="0"/>
          <c:tx>
            <c:strRef>
              <c:f>'Density Earth-Mars'!$C$2</c:f>
              <c:strCache>
                <c:ptCount val="1"/>
                <c:pt idx="0">
                  <c:v>Earth  Density (kg/m^3)</c:v>
                </c:pt>
              </c:strCache>
            </c:strRef>
          </c:tx>
          <c:spPr>
            <a:ln w="22225" cap="rnd">
              <a:solidFill>
                <a:srgbClr val="00B0F0"/>
              </a:solidFill>
            </a:ln>
            <a:effectLst>
              <a:glow rad="139700">
                <a:schemeClr val="accent1">
                  <a:satMod val="175000"/>
                  <a:alpha val="14000"/>
                </a:schemeClr>
              </a:glow>
            </a:effectLst>
          </c:spPr>
          <c:marker>
            <c:symbol val="none"/>
          </c:marker>
          <c:xVal>
            <c:numRef>
              <c:f>'Density Earth-Mars'!$B$3:$B$244</c:f>
              <c:numCache>
                <c:formatCode>General</c:formatCode>
                <c:ptCount val="242"/>
                <c:pt idx="0">
                  <c:v>29410</c:v>
                </c:pt>
                <c:pt idx="1">
                  <c:v>29030</c:v>
                </c:pt>
                <c:pt idx="2">
                  <c:v>28660</c:v>
                </c:pt>
                <c:pt idx="3">
                  <c:v>28290</c:v>
                </c:pt>
                <c:pt idx="4">
                  <c:v>27930</c:v>
                </c:pt>
                <c:pt idx="5">
                  <c:v>27570</c:v>
                </c:pt>
                <c:pt idx="6">
                  <c:v>27210</c:v>
                </c:pt>
                <c:pt idx="7">
                  <c:v>26860</c:v>
                </c:pt>
                <c:pt idx="8">
                  <c:v>26520</c:v>
                </c:pt>
                <c:pt idx="9">
                  <c:v>26180</c:v>
                </c:pt>
                <c:pt idx="10">
                  <c:v>25840</c:v>
                </c:pt>
                <c:pt idx="11">
                  <c:v>25510</c:v>
                </c:pt>
                <c:pt idx="12">
                  <c:v>25180</c:v>
                </c:pt>
                <c:pt idx="13">
                  <c:v>24860</c:v>
                </c:pt>
                <c:pt idx="14">
                  <c:v>24540</c:v>
                </c:pt>
                <c:pt idx="15">
                  <c:v>24220</c:v>
                </c:pt>
                <c:pt idx="16">
                  <c:v>23910</c:v>
                </c:pt>
                <c:pt idx="17">
                  <c:v>23600</c:v>
                </c:pt>
                <c:pt idx="18">
                  <c:v>23300</c:v>
                </c:pt>
                <c:pt idx="19">
                  <c:v>23000</c:v>
                </c:pt>
                <c:pt idx="20">
                  <c:v>22710</c:v>
                </c:pt>
                <c:pt idx="21">
                  <c:v>22420</c:v>
                </c:pt>
                <c:pt idx="22">
                  <c:v>22130</c:v>
                </c:pt>
                <c:pt idx="23">
                  <c:v>21840</c:v>
                </c:pt>
                <c:pt idx="24">
                  <c:v>21560</c:v>
                </c:pt>
                <c:pt idx="25">
                  <c:v>21290</c:v>
                </c:pt>
                <c:pt idx="26">
                  <c:v>21010</c:v>
                </c:pt>
                <c:pt idx="27">
                  <c:v>20740</c:v>
                </c:pt>
                <c:pt idx="28">
                  <c:v>20480</c:v>
                </c:pt>
                <c:pt idx="29">
                  <c:v>20210</c:v>
                </c:pt>
                <c:pt idx="30">
                  <c:v>19950</c:v>
                </c:pt>
                <c:pt idx="31">
                  <c:v>19700</c:v>
                </c:pt>
                <c:pt idx="32">
                  <c:v>19440</c:v>
                </c:pt>
                <c:pt idx="33">
                  <c:v>19190</c:v>
                </c:pt>
                <c:pt idx="34">
                  <c:v>18950</c:v>
                </c:pt>
                <c:pt idx="35">
                  <c:v>18700</c:v>
                </c:pt>
                <c:pt idx="36">
                  <c:v>18460</c:v>
                </c:pt>
                <c:pt idx="37">
                  <c:v>18230</c:v>
                </c:pt>
                <c:pt idx="38">
                  <c:v>17990</c:v>
                </c:pt>
                <c:pt idx="39">
                  <c:v>17760</c:v>
                </c:pt>
                <c:pt idx="40">
                  <c:v>17530</c:v>
                </c:pt>
                <c:pt idx="41">
                  <c:v>17310</c:v>
                </c:pt>
                <c:pt idx="42">
                  <c:v>17090</c:v>
                </c:pt>
                <c:pt idx="43">
                  <c:v>16870</c:v>
                </c:pt>
                <c:pt idx="44">
                  <c:v>16650</c:v>
                </c:pt>
                <c:pt idx="45">
                  <c:v>16440</c:v>
                </c:pt>
                <c:pt idx="46">
                  <c:v>16220</c:v>
                </c:pt>
                <c:pt idx="47">
                  <c:v>16020</c:v>
                </c:pt>
                <c:pt idx="48">
                  <c:v>15810</c:v>
                </c:pt>
                <c:pt idx="49">
                  <c:v>15610</c:v>
                </c:pt>
                <c:pt idx="50">
                  <c:v>15410</c:v>
                </c:pt>
                <c:pt idx="51">
                  <c:v>15210</c:v>
                </c:pt>
                <c:pt idx="52">
                  <c:v>15010</c:v>
                </c:pt>
                <c:pt idx="53">
                  <c:v>14820</c:v>
                </c:pt>
                <c:pt idx="54">
                  <c:v>14630</c:v>
                </c:pt>
                <c:pt idx="55">
                  <c:v>14440</c:v>
                </c:pt>
                <c:pt idx="56">
                  <c:v>14260</c:v>
                </c:pt>
                <c:pt idx="57">
                  <c:v>14070</c:v>
                </c:pt>
                <c:pt idx="58">
                  <c:v>13890</c:v>
                </c:pt>
                <c:pt idx="59">
                  <c:v>13710</c:v>
                </c:pt>
                <c:pt idx="60">
                  <c:v>13540</c:v>
                </c:pt>
                <c:pt idx="61">
                  <c:v>13360</c:v>
                </c:pt>
                <c:pt idx="62">
                  <c:v>13190</c:v>
                </c:pt>
                <c:pt idx="63">
                  <c:v>13020</c:v>
                </c:pt>
                <c:pt idx="64">
                  <c:v>12860</c:v>
                </c:pt>
                <c:pt idx="65">
                  <c:v>12690</c:v>
                </c:pt>
                <c:pt idx="66">
                  <c:v>12530</c:v>
                </c:pt>
                <c:pt idx="67">
                  <c:v>12370</c:v>
                </c:pt>
                <c:pt idx="68">
                  <c:v>12210</c:v>
                </c:pt>
                <c:pt idx="69">
                  <c:v>12050</c:v>
                </c:pt>
                <c:pt idx="70">
                  <c:v>11900</c:v>
                </c:pt>
                <c:pt idx="71">
                  <c:v>11740</c:v>
                </c:pt>
                <c:pt idx="72">
                  <c:v>11590</c:v>
                </c:pt>
                <c:pt idx="73">
                  <c:v>11440</c:v>
                </c:pt>
                <c:pt idx="74">
                  <c:v>11300</c:v>
                </c:pt>
                <c:pt idx="75">
                  <c:v>11150</c:v>
                </c:pt>
                <c:pt idx="76">
                  <c:v>11010</c:v>
                </c:pt>
                <c:pt idx="77">
                  <c:v>10870</c:v>
                </c:pt>
                <c:pt idx="78">
                  <c:v>10730</c:v>
                </c:pt>
                <c:pt idx="79">
                  <c:v>10590</c:v>
                </c:pt>
                <c:pt idx="80">
                  <c:v>10450</c:v>
                </c:pt>
                <c:pt idx="81">
                  <c:v>10320</c:v>
                </c:pt>
                <c:pt idx="82">
                  <c:v>10190</c:v>
                </c:pt>
                <c:pt idx="83">
                  <c:v>10060</c:v>
                </c:pt>
                <c:pt idx="84">
                  <c:v>9926</c:v>
                </c:pt>
                <c:pt idx="85">
                  <c:v>9798</c:v>
                </c:pt>
                <c:pt idx="86">
                  <c:v>9672</c:v>
                </c:pt>
                <c:pt idx="87">
                  <c:v>9548</c:v>
                </c:pt>
                <c:pt idx="88">
                  <c:v>9426</c:v>
                </c:pt>
                <c:pt idx="89">
                  <c:v>9304</c:v>
                </c:pt>
                <c:pt idx="90">
                  <c:v>9185</c:v>
                </c:pt>
                <c:pt idx="91">
                  <c:v>9067</c:v>
                </c:pt>
                <c:pt idx="92">
                  <c:v>8950</c:v>
                </c:pt>
                <c:pt idx="93">
                  <c:v>8835</c:v>
                </c:pt>
                <c:pt idx="94">
                  <c:v>8722</c:v>
                </c:pt>
                <c:pt idx="95">
                  <c:v>8610</c:v>
                </c:pt>
                <c:pt idx="96">
                  <c:v>8499</c:v>
                </c:pt>
                <c:pt idx="97">
                  <c:v>8390</c:v>
                </c:pt>
                <c:pt idx="98">
                  <c:v>8282</c:v>
                </c:pt>
                <c:pt idx="99">
                  <c:v>8176</c:v>
                </c:pt>
                <c:pt idx="100">
                  <c:v>8071</c:v>
                </c:pt>
                <c:pt idx="101">
                  <c:v>7967</c:v>
                </c:pt>
                <c:pt idx="102">
                  <c:v>7865</c:v>
                </c:pt>
                <c:pt idx="103">
                  <c:v>7764</c:v>
                </c:pt>
                <c:pt idx="104">
                  <c:v>7664</c:v>
                </c:pt>
                <c:pt idx="105">
                  <c:v>7566</c:v>
                </c:pt>
                <c:pt idx="106">
                  <c:v>7468</c:v>
                </c:pt>
                <c:pt idx="107">
                  <c:v>7372</c:v>
                </c:pt>
                <c:pt idx="108">
                  <c:v>7278</c:v>
                </c:pt>
                <c:pt idx="109">
                  <c:v>7184</c:v>
                </c:pt>
                <c:pt idx="110">
                  <c:v>7092</c:v>
                </c:pt>
                <c:pt idx="111">
                  <c:v>7001</c:v>
                </c:pt>
                <c:pt idx="112">
                  <c:v>6911</c:v>
                </c:pt>
                <c:pt idx="113">
                  <c:v>6822</c:v>
                </c:pt>
                <c:pt idx="114">
                  <c:v>6735</c:v>
                </c:pt>
                <c:pt idx="115">
                  <c:v>6648</c:v>
                </c:pt>
                <c:pt idx="116">
                  <c:v>6563</c:v>
                </c:pt>
                <c:pt idx="117">
                  <c:v>6478</c:v>
                </c:pt>
                <c:pt idx="118">
                  <c:v>6395</c:v>
                </c:pt>
                <c:pt idx="119">
                  <c:v>6313</c:v>
                </c:pt>
                <c:pt idx="120">
                  <c:v>6232</c:v>
                </c:pt>
                <c:pt idx="121">
                  <c:v>6152</c:v>
                </c:pt>
                <c:pt idx="122">
                  <c:v>6073</c:v>
                </c:pt>
                <c:pt idx="123">
                  <c:v>5995</c:v>
                </c:pt>
                <c:pt idx="124">
                  <c:v>5918</c:v>
                </c:pt>
                <c:pt idx="125">
                  <c:v>5842</c:v>
                </c:pt>
                <c:pt idx="126">
                  <c:v>5767</c:v>
                </c:pt>
                <c:pt idx="127">
                  <c:v>5693</c:v>
                </c:pt>
                <c:pt idx="128">
                  <c:v>5619</c:v>
                </c:pt>
                <c:pt idx="129">
                  <c:v>5547</c:v>
                </c:pt>
                <c:pt idx="130">
                  <c:v>5476</c:v>
                </c:pt>
                <c:pt idx="131">
                  <c:v>5406</c:v>
                </c:pt>
                <c:pt idx="132">
                  <c:v>5336</c:v>
                </c:pt>
                <c:pt idx="133">
                  <c:v>5268</c:v>
                </c:pt>
                <c:pt idx="134">
                  <c:v>5200</c:v>
                </c:pt>
                <c:pt idx="135">
                  <c:v>5133</c:v>
                </c:pt>
                <c:pt idx="136">
                  <c:v>5067</c:v>
                </c:pt>
                <c:pt idx="137">
                  <c:v>5002</c:v>
                </c:pt>
                <c:pt idx="138">
                  <c:v>4938</c:v>
                </c:pt>
                <c:pt idx="139">
                  <c:v>4874</c:v>
                </c:pt>
                <c:pt idx="140">
                  <c:v>4812</c:v>
                </c:pt>
                <c:pt idx="141">
                  <c:v>4750</c:v>
                </c:pt>
                <c:pt idx="142">
                  <c:v>4689</c:v>
                </c:pt>
                <c:pt idx="143">
                  <c:v>4629</c:v>
                </c:pt>
                <c:pt idx="144">
                  <c:v>4569</c:v>
                </c:pt>
                <c:pt idx="145">
                  <c:v>4511</c:v>
                </c:pt>
                <c:pt idx="146">
                  <c:v>4453</c:v>
                </c:pt>
                <c:pt idx="147">
                  <c:v>4395</c:v>
                </c:pt>
                <c:pt idx="148">
                  <c:v>4339</c:v>
                </c:pt>
                <c:pt idx="149">
                  <c:v>4283</c:v>
                </c:pt>
                <c:pt idx="150">
                  <c:v>4228</c:v>
                </c:pt>
                <c:pt idx="151">
                  <c:v>4174</c:v>
                </c:pt>
                <c:pt idx="152">
                  <c:v>4120</c:v>
                </c:pt>
                <c:pt idx="153">
                  <c:v>4067</c:v>
                </c:pt>
                <c:pt idx="154">
                  <c:v>4015</c:v>
                </c:pt>
                <c:pt idx="155">
                  <c:v>3963</c:v>
                </c:pt>
                <c:pt idx="156">
                  <c:v>3913</c:v>
                </c:pt>
                <c:pt idx="157">
                  <c:v>3862</c:v>
                </c:pt>
                <c:pt idx="158">
                  <c:v>3813</c:v>
                </c:pt>
                <c:pt idx="159">
                  <c:v>3764</c:v>
                </c:pt>
                <c:pt idx="160">
                  <c:v>3715</c:v>
                </c:pt>
                <c:pt idx="161">
                  <c:v>3668</c:v>
                </c:pt>
                <c:pt idx="162">
                  <c:v>3620</c:v>
                </c:pt>
                <c:pt idx="163">
                  <c:v>3574</c:v>
                </c:pt>
                <c:pt idx="164">
                  <c:v>3528</c:v>
                </c:pt>
                <c:pt idx="165">
                  <c:v>3483</c:v>
                </c:pt>
                <c:pt idx="166">
                  <c:v>3438</c:v>
                </c:pt>
                <c:pt idx="167">
                  <c:v>3394</c:v>
                </c:pt>
                <c:pt idx="168">
                  <c:v>3350</c:v>
                </c:pt>
                <c:pt idx="169">
                  <c:v>3307</c:v>
                </c:pt>
                <c:pt idx="170">
                  <c:v>3265</c:v>
                </c:pt>
                <c:pt idx="171">
                  <c:v>3223</c:v>
                </c:pt>
                <c:pt idx="172">
                  <c:v>3181</c:v>
                </c:pt>
                <c:pt idx="173">
                  <c:v>3140</c:v>
                </c:pt>
                <c:pt idx="174">
                  <c:v>3100</c:v>
                </c:pt>
                <c:pt idx="175">
                  <c:v>3060</c:v>
                </c:pt>
                <c:pt idx="176">
                  <c:v>3021</c:v>
                </c:pt>
                <c:pt idx="177">
                  <c:v>2982</c:v>
                </c:pt>
                <c:pt idx="178">
                  <c:v>2944</c:v>
                </c:pt>
                <c:pt idx="179">
                  <c:v>2906</c:v>
                </c:pt>
                <c:pt idx="180">
                  <c:v>2869</c:v>
                </c:pt>
                <c:pt idx="181">
                  <c:v>2832</c:v>
                </c:pt>
                <c:pt idx="182">
                  <c:v>2795</c:v>
                </c:pt>
                <c:pt idx="183">
                  <c:v>2760</c:v>
                </c:pt>
                <c:pt idx="184">
                  <c:v>2724</c:v>
                </c:pt>
                <c:pt idx="185">
                  <c:v>2689</c:v>
                </c:pt>
                <c:pt idx="186">
                  <c:v>2655</c:v>
                </c:pt>
                <c:pt idx="187">
                  <c:v>2620</c:v>
                </c:pt>
                <c:pt idx="188">
                  <c:v>2587</c:v>
                </c:pt>
                <c:pt idx="189">
                  <c:v>2554</c:v>
                </c:pt>
                <c:pt idx="190">
                  <c:v>2521</c:v>
                </c:pt>
                <c:pt idx="191">
                  <c:v>2488</c:v>
                </c:pt>
                <c:pt idx="192">
                  <c:v>2456</c:v>
                </c:pt>
                <c:pt idx="193">
                  <c:v>2425</c:v>
                </c:pt>
                <c:pt idx="194">
                  <c:v>2394</c:v>
                </c:pt>
                <c:pt idx="195">
                  <c:v>2363</c:v>
                </c:pt>
                <c:pt idx="196">
                  <c:v>2333</c:v>
                </c:pt>
                <c:pt idx="197">
                  <c:v>2303</c:v>
                </c:pt>
                <c:pt idx="198">
                  <c:v>2273</c:v>
                </c:pt>
                <c:pt idx="199">
                  <c:v>2244</c:v>
                </c:pt>
                <c:pt idx="200">
                  <c:v>2215</c:v>
                </c:pt>
                <c:pt idx="201">
                  <c:v>2187</c:v>
                </c:pt>
                <c:pt idx="202">
                  <c:v>2158</c:v>
                </c:pt>
                <c:pt idx="203">
                  <c:v>2131</c:v>
                </c:pt>
                <c:pt idx="204">
                  <c:v>2103</c:v>
                </c:pt>
                <c:pt idx="205">
                  <c:v>2076</c:v>
                </c:pt>
                <c:pt idx="206">
                  <c:v>2050</c:v>
                </c:pt>
                <c:pt idx="207">
                  <c:v>2023</c:v>
                </c:pt>
                <c:pt idx="208">
                  <c:v>1997</c:v>
                </c:pt>
                <c:pt idx="209">
                  <c:v>1972</c:v>
                </c:pt>
                <c:pt idx="210">
                  <c:v>1946</c:v>
                </c:pt>
                <c:pt idx="211">
                  <c:v>1921</c:v>
                </c:pt>
                <c:pt idx="212">
                  <c:v>1897</c:v>
                </c:pt>
                <c:pt idx="213">
                  <c:v>1872</c:v>
                </c:pt>
                <c:pt idx="214">
                  <c:v>1848</c:v>
                </c:pt>
                <c:pt idx="215">
                  <c:v>1825</c:v>
                </c:pt>
                <c:pt idx="216">
                  <c:v>1801</c:v>
                </c:pt>
                <c:pt idx="217">
                  <c:v>1778</c:v>
                </c:pt>
                <c:pt idx="218">
                  <c:v>1755</c:v>
                </c:pt>
                <c:pt idx="219">
                  <c:v>1733</c:v>
                </c:pt>
                <c:pt idx="220">
                  <c:v>1710</c:v>
                </c:pt>
                <c:pt idx="221">
                  <c:v>1688</c:v>
                </c:pt>
                <c:pt idx="222">
                  <c:v>1667</c:v>
                </c:pt>
                <c:pt idx="223">
                  <c:v>1645</c:v>
                </c:pt>
                <c:pt idx="224">
                  <c:v>1624</c:v>
                </c:pt>
                <c:pt idx="225">
                  <c:v>1603</c:v>
                </c:pt>
                <c:pt idx="226">
                  <c:v>1583</c:v>
                </c:pt>
                <c:pt idx="227">
                  <c:v>1562</c:v>
                </c:pt>
                <c:pt idx="228">
                  <c:v>1542</c:v>
                </c:pt>
                <c:pt idx="229">
                  <c:v>1522</c:v>
                </c:pt>
                <c:pt idx="230">
                  <c:v>1503</c:v>
                </c:pt>
                <c:pt idx="231">
                  <c:v>1484</c:v>
                </c:pt>
                <c:pt idx="232">
                  <c:v>1464</c:v>
                </c:pt>
                <c:pt idx="233">
                  <c:v>1446</c:v>
                </c:pt>
                <c:pt idx="234">
                  <c:v>1427</c:v>
                </c:pt>
                <c:pt idx="235">
                  <c:v>1409</c:v>
                </c:pt>
                <c:pt idx="236">
                  <c:v>1391</c:v>
                </c:pt>
                <c:pt idx="237">
                  <c:v>1373</c:v>
                </c:pt>
                <c:pt idx="238">
                  <c:v>1355</c:v>
                </c:pt>
                <c:pt idx="239">
                  <c:v>1338</c:v>
                </c:pt>
                <c:pt idx="240">
                  <c:v>1321</c:v>
                </c:pt>
                <c:pt idx="241">
                  <c:v>1304</c:v>
                </c:pt>
              </c:numCache>
            </c:numRef>
          </c:xVal>
          <c:yVal>
            <c:numRef>
              <c:f>'Density Earth-Mars'!$C$3:$C$244</c:f>
              <c:numCache>
                <c:formatCode>General</c:formatCode>
                <c:ptCount val="242"/>
                <c:pt idx="0">
                  <c:v>2.4E-2</c:v>
                </c:pt>
                <c:pt idx="1">
                  <c:v>2.5000000000000001E-2</c:v>
                </c:pt>
                <c:pt idx="2">
                  <c:v>2.5999999999999999E-2</c:v>
                </c:pt>
                <c:pt idx="3">
                  <c:v>2.7E-2</c:v>
                </c:pt>
                <c:pt idx="4">
                  <c:v>2.9000000000000001E-2</c:v>
                </c:pt>
                <c:pt idx="5">
                  <c:v>0.03</c:v>
                </c:pt>
                <c:pt idx="6">
                  <c:v>3.1E-2</c:v>
                </c:pt>
                <c:pt idx="7">
                  <c:v>3.2000000000000001E-2</c:v>
                </c:pt>
                <c:pt idx="8">
                  <c:v>3.4000000000000002E-2</c:v>
                </c:pt>
                <c:pt idx="9">
                  <c:v>3.5999999999999997E-2</c:v>
                </c:pt>
                <c:pt idx="10">
                  <c:v>3.6999999999999998E-2</c:v>
                </c:pt>
                <c:pt idx="11">
                  <c:v>3.9E-2</c:v>
                </c:pt>
                <c:pt idx="12">
                  <c:v>4.1000000000000002E-2</c:v>
                </c:pt>
                <c:pt idx="13">
                  <c:v>4.2999999999999997E-2</c:v>
                </c:pt>
                <c:pt idx="14">
                  <c:v>4.4999999999999998E-2</c:v>
                </c:pt>
                <c:pt idx="15">
                  <c:v>4.8000000000000001E-2</c:v>
                </c:pt>
                <c:pt idx="16">
                  <c:v>0.05</c:v>
                </c:pt>
                <c:pt idx="17">
                  <c:v>5.2999999999999999E-2</c:v>
                </c:pt>
                <c:pt idx="18">
                  <c:v>5.5E-2</c:v>
                </c:pt>
                <c:pt idx="19">
                  <c:v>5.8000000000000003E-2</c:v>
                </c:pt>
                <c:pt idx="20">
                  <c:v>6.0999999999999999E-2</c:v>
                </c:pt>
                <c:pt idx="21">
                  <c:v>6.4000000000000001E-2</c:v>
                </c:pt>
                <c:pt idx="22">
                  <c:v>6.8000000000000005E-2</c:v>
                </c:pt>
                <c:pt idx="23">
                  <c:v>7.0999999999999994E-2</c:v>
                </c:pt>
                <c:pt idx="24">
                  <c:v>7.4999999999999997E-2</c:v>
                </c:pt>
                <c:pt idx="25">
                  <c:v>7.8E-2</c:v>
                </c:pt>
                <c:pt idx="26">
                  <c:v>8.2000000000000003E-2</c:v>
                </c:pt>
                <c:pt idx="27">
                  <c:v>8.5999999999999993E-2</c:v>
                </c:pt>
                <c:pt idx="28">
                  <c:v>0.09</c:v>
                </c:pt>
                <c:pt idx="29">
                  <c:v>9.4E-2</c:v>
                </c:pt>
                <c:pt idx="30">
                  <c:v>9.9000000000000005E-2</c:v>
                </c:pt>
                <c:pt idx="31">
                  <c:v>0.10299999999999999</c:v>
                </c:pt>
                <c:pt idx="32">
                  <c:v>0.108</c:v>
                </c:pt>
                <c:pt idx="33">
                  <c:v>0.113</c:v>
                </c:pt>
                <c:pt idx="34">
                  <c:v>0.11799999999999999</c:v>
                </c:pt>
                <c:pt idx="35">
                  <c:v>0.123</c:v>
                </c:pt>
                <c:pt idx="36">
                  <c:v>0.128</c:v>
                </c:pt>
                <c:pt idx="37">
                  <c:v>0.13300000000000001</c:v>
                </c:pt>
                <c:pt idx="38">
                  <c:v>0.13800000000000001</c:v>
                </c:pt>
                <c:pt idx="39">
                  <c:v>0.14399999999999999</c:v>
                </c:pt>
                <c:pt idx="40">
                  <c:v>0.14899999999999999</c:v>
                </c:pt>
                <c:pt idx="41">
                  <c:v>0.155</c:v>
                </c:pt>
                <c:pt idx="42">
                  <c:v>0.161</c:v>
                </c:pt>
                <c:pt idx="43">
                  <c:v>0.16700000000000001</c:v>
                </c:pt>
                <c:pt idx="44">
                  <c:v>0.17299999999999999</c:v>
                </c:pt>
                <c:pt idx="45">
                  <c:v>0.17899999999999999</c:v>
                </c:pt>
                <c:pt idx="46">
                  <c:v>0.185</c:v>
                </c:pt>
                <c:pt idx="47">
                  <c:v>0.191</c:v>
                </c:pt>
                <c:pt idx="48">
                  <c:v>0.19800000000000001</c:v>
                </c:pt>
                <c:pt idx="49">
                  <c:v>0.20399999999999999</c:v>
                </c:pt>
                <c:pt idx="50">
                  <c:v>0.21099999999999999</c:v>
                </c:pt>
                <c:pt idx="51">
                  <c:v>0.217</c:v>
                </c:pt>
                <c:pt idx="52">
                  <c:v>0.224</c:v>
                </c:pt>
                <c:pt idx="53">
                  <c:v>0.23100000000000001</c:v>
                </c:pt>
                <c:pt idx="54">
                  <c:v>0.23699999999999999</c:v>
                </c:pt>
                <c:pt idx="55">
                  <c:v>0.24399999999999999</c:v>
                </c:pt>
                <c:pt idx="56">
                  <c:v>0.251</c:v>
                </c:pt>
                <c:pt idx="57">
                  <c:v>0.25800000000000001</c:v>
                </c:pt>
                <c:pt idx="58">
                  <c:v>0.26500000000000001</c:v>
                </c:pt>
                <c:pt idx="59">
                  <c:v>0.27200000000000002</c:v>
                </c:pt>
                <c:pt idx="60">
                  <c:v>0.27900000000000003</c:v>
                </c:pt>
                <c:pt idx="61">
                  <c:v>0.28699999999999998</c:v>
                </c:pt>
                <c:pt idx="62">
                  <c:v>0.29399999999999998</c:v>
                </c:pt>
                <c:pt idx="63">
                  <c:v>0.30099999999999999</c:v>
                </c:pt>
                <c:pt idx="64">
                  <c:v>0.308</c:v>
                </c:pt>
                <c:pt idx="65">
                  <c:v>0.316</c:v>
                </c:pt>
                <c:pt idx="66">
                  <c:v>0.32300000000000001</c:v>
                </c:pt>
                <c:pt idx="67">
                  <c:v>0.33</c:v>
                </c:pt>
                <c:pt idx="68">
                  <c:v>0.33800000000000002</c:v>
                </c:pt>
                <c:pt idx="69">
                  <c:v>0.34499999999999997</c:v>
                </c:pt>
                <c:pt idx="70">
                  <c:v>0.35299999999999998</c:v>
                </c:pt>
                <c:pt idx="71">
                  <c:v>0.36</c:v>
                </c:pt>
                <c:pt idx="72">
                  <c:v>0.36799999999999999</c:v>
                </c:pt>
                <c:pt idx="73">
                  <c:v>0.376</c:v>
                </c:pt>
                <c:pt idx="74">
                  <c:v>0.38300000000000001</c:v>
                </c:pt>
                <c:pt idx="75">
                  <c:v>0.39100000000000001</c:v>
                </c:pt>
                <c:pt idx="76">
                  <c:v>0.39800000000000002</c:v>
                </c:pt>
                <c:pt idx="77">
                  <c:v>0.40600000000000003</c:v>
                </c:pt>
                <c:pt idx="78">
                  <c:v>0.41299999999999998</c:v>
                </c:pt>
                <c:pt idx="79">
                  <c:v>0.42099999999999999</c:v>
                </c:pt>
                <c:pt idx="80">
                  <c:v>0.42899999999999999</c:v>
                </c:pt>
                <c:pt idx="81">
                  <c:v>0.436</c:v>
                </c:pt>
                <c:pt idx="82">
                  <c:v>0.44400000000000001</c:v>
                </c:pt>
                <c:pt idx="83">
                  <c:v>0.45200000000000001</c:v>
                </c:pt>
                <c:pt idx="84">
                  <c:v>0.45900000000000002</c:v>
                </c:pt>
                <c:pt idx="85">
                  <c:v>0.46700000000000003</c:v>
                </c:pt>
                <c:pt idx="86">
                  <c:v>0.47399999999999998</c:v>
                </c:pt>
                <c:pt idx="87">
                  <c:v>0.48199999999999998</c:v>
                </c:pt>
                <c:pt idx="88">
                  <c:v>0.48899999999999999</c:v>
                </c:pt>
                <c:pt idx="89">
                  <c:v>0.497</c:v>
                </c:pt>
                <c:pt idx="90">
                  <c:v>0.505</c:v>
                </c:pt>
                <c:pt idx="91">
                  <c:v>0.51200000000000001</c:v>
                </c:pt>
                <c:pt idx="92">
                  <c:v>0.52</c:v>
                </c:pt>
                <c:pt idx="93">
                  <c:v>0.52700000000000002</c:v>
                </c:pt>
                <c:pt idx="94">
                  <c:v>0.53500000000000003</c:v>
                </c:pt>
                <c:pt idx="95">
                  <c:v>0.54200000000000004</c:v>
                </c:pt>
                <c:pt idx="96">
                  <c:v>0.54900000000000004</c:v>
                </c:pt>
                <c:pt idx="97">
                  <c:v>0.55700000000000005</c:v>
                </c:pt>
                <c:pt idx="98">
                  <c:v>0.56399999999999995</c:v>
                </c:pt>
                <c:pt idx="99">
                  <c:v>0.57099999999999995</c:v>
                </c:pt>
                <c:pt idx="100">
                  <c:v>0.57899999999999996</c:v>
                </c:pt>
                <c:pt idx="101">
                  <c:v>0.58599999999999997</c:v>
                </c:pt>
                <c:pt idx="102">
                  <c:v>0.59299999999999997</c:v>
                </c:pt>
                <c:pt idx="103">
                  <c:v>0.60099999999999998</c:v>
                </c:pt>
                <c:pt idx="104">
                  <c:v>0.60799999999999998</c:v>
                </c:pt>
                <c:pt idx="105">
                  <c:v>0.61499999999999999</c:v>
                </c:pt>
                <c:pt idx="106">
                  <c:v>0.622</c:v>
                </c:pt>
                <c:pt idx="107">
                  <c:v>0.629</c:v>
                </c:pt>
                <c:pt idx="108">
                  <c:v>0.63600000000000001</c:v>
                </c:pt>
                <c:pt idx="109">
                  <c:v>0.64300000000000002</c:v>
                </c:pt>
                <c:pt idx="110">
                  <c:v>0.65</c:v>
                </c:pt>
                <c:pt idx="111">
                  <c:v>0.65700000000000003</c:v>
                </c:pt>
                <c:pt idx="112">
                  <c:v>0.66400000000000003</c:v>
                </c:pt>
                <c:pt idx="113">
                  <c:v>0.67100000000000004</c:v>
                </c:pt>
                <c:pt idx="114">
                  <c:v>0.67800000000000005</c:v>
                </c:pt>
                <c:pt idx="115">
                  <c:v>0.68500000000000005</c:v>
                </c:pt>
                <c:pt idx="116">
                  <c:v>0.69099999999999995</c:v>
                </c:pt>
                <c:pt idx="117">
                  <c:v>0.69799999999999995</c:v>
                </c:pt>
                <c:pt idx="118">
                  <c:v>0.70499999999999996</c:v>
                </c:pt>
                <c:pt idx="119">
                  <c:v>0.71099999999999997</c:v>
                </c:pt>
                <c:pt idx="120">
                  <c:v>0.71799999999999997</c:v>
                </c:pt>
                <c:pt idx="121">
                  <c:v>0.72499999999999998</c:v>
                </c:pt>
                <c:pt idx="122">
                  <c:v>0.73099999999999998</c:v>
                </c:pt>
                <c:pt idx="123">
                  <c:v>0.73799999999999999</c:v>
                </c:pt>
                <c:pt idx="124">
                  <c:v>0.74399999999999999</c:v>
                </c:pt>
                <c:pt idx="125">
                  <c:v>0.75</c:v>
                </c:pt>
                <c:pt idx="126">
                  <c:v>0.75700000000000001</c:v>
                </c:pt>
                <c:pt idx="127">
                  <c:v>0.76300000000000001</c:v>
                </c:pt>
                <c:pt idx="128">
                  <c:v>0.76900000000000002</c:v>
                </c:pt>
                <c:pt idx="129">
                  <c:v>0.77500000000000002</c:v>
                </c:pt>
                <c:pt idx="130">
                  <c:v>0.78200000000000003</c:v>
                </c:pt>
                <c:pt idx="131">
                  <c:v>0.78800000000000003</c:v>
                </c:pt>
                <c:pt idx="132">
                  <c:v>0.79400000000000004</c:v>
                </c:pt>
                <c:pt idx="133">
                  <c:v>0.8</c:v>
                </c:pt>
                <c:pt idx="134">
                  <c:v>0.80600000000000005</c:v>
                </c:pt>
                <c:pt idx="135">
                  <c:v>0.81200000000000006</c:v>
                </c:pt>
                <c:pt idx="136">
                  <c:v>0.81799999999999995</c:v>
                </c:pt>
                <c:pt idx="137">
                  <c:v>0.82299999999999995</c:v>
                </c:pt>
                <c:pt idx="138">
                  <c:v>0.82899999999999996</c:v>
                </c:pt>
                <c:pt idx="139">
                  <c:v>0.83499999999999996</c:v>
                </c:pt>
                <c:pt idx="140">
                  <c:v>0.84099999999999997</c:v>
                </c:pt>
                <c:pt idx="141">
                  <c:v>0.84599999999999997</c:v>
                </c:pt>
                <c:pt idx="142">
                  <c:v>0.85199999999999998</c:v>
                </c:pt>
                <c:pt idx="143">
                  <c:v>0.85699999999999998</c:v>
                </c:pt>
                <c:pt idx="144">
                  <c:v>0.86299999999999999</c:v>
                </c:pt>
                <c:pt idx="145">
                  <c:v>0.86799999999999999</c:v>
                </c:pt>
                <c:pt idx="146">
                  <c:v>0.874</c:v>
                </c:pt>
                <c:pt idx="147">
                  <c:v>0.879</c:v>
                </c:pt>
                <c:pt idx="148">
                  <c:v>0.88500000000000001</c:v>
                </c:pt>
                <c:pt idx="149">
                  <c:v>0.89</c:v>
                </c:pt>
                <c:pt idx="150">
                  <c:v>0.89500000000000002</c:v>
                </c:pt>
                <c:pt idx="151">
                  <c:v>0.9</c:v>
                </c:pt>
                <c:pt idx="152">
                  <c:v>0.90500000000000003</c:v>
                </c:pt>
                <c:pt idx="153">
                  <c:v>0.91100000000000003</c:v>
                </c:pt>
                <c:pt idx="154">
                  <c:v>0.91600000000000004</c:v>
                </c:pt>
                <c:pt idx="155">
                  <c:v>0.92100000000000004</c:v>
                </c:pt>
                <c:pt idx="156">
                  <c:v>0.92600000000000005</c:v>
                </c:pt>
                <c:pt idx="157">
                  <c:v>0.93</c:v>
                </c:pt>
                <c:pt idx="158">
                  <c:v>0.93500000000000005</c:v>
                </c:pt>
                <c:pt idx="159">
                  <c:v>0.94</c:v>
                </c:pt>
                <c:pt idx="160">
                  <c:v>0.94499999999999995</c:v>
                </c:pt>
                <c:pt idx="161">
                  <c:v>0.95</c:v>
                </c:pt>
                <c:pt idx="162">
                  <c:v>0.95399999999999996</c:v>
                </c:pt>
                <c:pt idx="163">
                  <c:v>0.95899999999999996</c:v>
                </c:pt>
                <c:pt idx="164">
                  <c:v>0.96399999999999997</c:v>
                </c:pt>
                <c:pt idx="165">
                  <c:v>0.96799999999999997</c:v>
                </c:pt>
                <c:pt idx="166">
                  <c:v>0.97299999999999998</c:v>
                </c:pt>
                <c:pt idx="167">
                  <c:v>0.97699999999999998</c:v>
                </c:pt>
                <c:pt idx="168">
                  <c:v>0.98199999999999998</c:v>
                </c:pt>
                <c:pt idx="169">
                  <c:v>0.98599999999999999</c:v>
                </c:pt>
                <c:pt idx="170">
                  <c:v>0.99</c:v>
                </c:pt>
                <c:pt idx="171">
                  <c:v>0.995</c:v>
                </c:pt>
                <c:pt idx="172">
                  <c:v>0.999</c:v>
                </c:pt>
                <c:pt idx="173">
                  <c:v>1.0029999999999999</c:v>
                </c:pt>
                <c:pt idx="174">
                  <c:v>1.0069999999999999</c:v>
                </c:pt>
                <c:pt idx="175">
                  <c:v>1.0109999999999999</c:v>
                </c:pt>
                <c:pt idx="176">
                  <c:v>1.0149999999999999</c:v>
                </c:pt>
                <c:pt idx="177">
                  <c:v>1.0189999999999999</c:v>
                </c:pt>
                <c:pt idx="178">
                  <c:v>1.0229999999999999</c:v>
                </c:pt>
                <c:pt idx="179">
                  <c:v>1.0269999999999999</c:v>
                </c:pt>
                <c:pt idx="180">
                  <c:v>1.0309999999999999</c:v>
                </c:pt>
                <c:pt idx="181">
                  <c:v>1.0349999999999999</c:v>
                </c:pt>
                <c:pt idx="182">
                  <c:v>1.0389999999999999</c:v>
                </c:pt>
                <c:pt idx="183">
                  <c:v>1.0429999999999999</c:v>
                </c:pt>
                <c:pt idx="184">
                  <c:v>1.0469999999999999</c:v>
                </c:pt>
                <c:pt idx="185">
                  <c:v>1.05</c:v>
                </c:pt>
                <c:pt idx="186">
                  <c:v>1.054</c:v>
                </c:pt>
                <c:pt idx="187">
                  <c:v>1.0580000000000001</c:v>
                </c:pt>
                <c:pt idx="188">
                  <c:v>1.0609999999999999</c:v>
                </c:pt>
                <c:pt idx="189">
                  <c:v>1.0649999999999999</c:v>
                </c:pt>
                <c:pt idx="190">
                  <c:v>1.0680000000000001</c:v>
                </c:pt>
                <c:pt idx="191">
                  <c:v>1.0720000000000001</c:v>
                </c:pt>
                <c:pt idx="192">
                  <c:v>1.075</c:v>
                </c:pt>
                <c:pt idx="193">
                  <c:v>1.079</c:v>
                </c:pt>
                <c:pt idx="194">
                  <c:v>1.0820000000000001</c:v>
                </c:pt>
                <c:pt idx="195">
                  <c:v>1.085</c:v>
                </c:pt>
                <c:pt idx="196">
                  <c:v>1.089</c:v>
                </c:pt>
                <c:pt idx="197">
                  <c:v>1.0920000000000001</c:v>
                </c:pt>
                <c:pt idx="198">
                  <c:v>1.095</c:v>
                </c:pt>
                <c:pt idx="199">
                  <c:v>1.099</c:v>
                </c:pt>
                <c:pt idx="200">
                  <c:v>1.1020000000000001</c:v>
                </c:pt>
                <c:pt idx="201">
                  <c:v>1.105</c:v>
                </c:pt>
                <c:pt idx="202">
                  <c:v>1.1080000000000001</c:v>
                </c:pt>
                <c:pt idx="203">
                  <c:v>1.111</c:v>
                </c:pt>
                <c:pt idx="204">
                  <c:v>1.1140000000000001</c:v>
                </c:pt>
                <c:pt idx="205">
                  <c:v>1.117</c:v>
                </c:pt>
                <c:pt idx="206">
                  <c:v>1.1200000000000001</c:v>
                </c:pt>
                <c:pt idx="207">
                  <c:v>1.123</c:v>
                </c:pt>
                <c:pt idx="208">
                  <c:v>1.1259999999999999</c:v>
                </c:pt>
                <c:pt idx="209">
                  <c:v>1.129</c:v>
                </c:pt>
                <c:pt idx="210">
                  <c:v>1.1319999999999999</c:v>
                </c:pt>
                <c:pt idx="211">
                  <c:v>1.1339999999999999</c:v>
                </c:pt>
                <c:pt idx="212">
                  <c:v>1.137</c:v>
                </c:pt>
                <c:pt idx="213">
                  <c:v>1.1399999999999999</c:v>
                </c:pt>
                <c:pt idx="214">
                  <c:v>1.143</c:v>
                </c:pt>
                <c:pt idx="215">
                  <c:v>1.145</c:v>
                </c:pt>
                <c:pt idx="216">
                  <c:v>1.1479999999999999</c:v>
                </c:pt>
                <c:pt idx="217">
                  <c:v>1.151</c:v>
                </c:pt>
                <c:pt idx="218">
                  <c:v>1.153</c:v>
                </c:pt>
                <c:pt idx="219">
                  <c:v>1.1559999999999999</c:v>
                </c:pt>
                <c:pt idx="220">
                  <c:v>1.1579999999999999</c:v>
                </c:pt>
                <c:pt idx="221">
                  <c:v>1.161</c:v>
                </c:pt>
                <c:pt idx="222">
                  <c:v>1.163</c:v>
                </c:pt>
                <c:pt idx="223">
                  <c:v>1.1659999999999999</c:v>
                </c:pt>
                <c:pt idx="224">
                  <c:v>1.1679999999999999</c:v>
                </c:pt>
                <c:pt idx="225">
                  <c:v>1.171</c:v>
                </c:pt>
                <c:pt idx="226">
                  <c:v>1.173</c:v>
                </c:pt>
                <c:pt idx="227">
                  <c:v>1.175</c:v>
                </c:pt>
                <c:pt idx="228">
                  <c:v>1.1779999999999999</c:v>
                </c:pt>
                <c:pt idx="229">
                  <c:v>1.18</c:v>
                </c:pt>
                <c:pt idx="230">
                  <c:v>1.1819999999999999</c:v>
                </c:pt>
                <c:pt idx="231">
                  <c:v>1.1839999999999999</c:v>
                </c:pt>
                <c:pt idx="232">
                  <c:v>1.1870000000000001</c:v>
                </c:pt>
                <c:pt idx="233">
                  <c:v>1.1890000000000001</c:v>
                </c:pt>
                <c:pt idx="234">
                  <c:v>1.1910000000000001</c:v>
                </c:pt>
                <c:pt idx="235">
                  <c:v>1.1930000000000001</c:v>
                </c:pt>
                <c:pt idx="236">
                  <c:v>1.1950000000000001</c:v>
                </c:pt>
                <c:pt idx="237">
                  <c:v>1.1970000000000001</c:v>
                </c:pt>
                <c:pt idx="238">
                  <c:v>1.1990000000000001</c:v>
                </c:pt>
                <c:pt idx="239">
                  <c:v>1.2010000000000001</c:v>
                </c:pt>
                <c:pt idx="240">
                  <c:v>1.2030000000000001</c:v>
                </c:pt>
                <c:pt idx="241">
                  <c:v>1.2050000000000001</c:v>
                </c:pt>
              </c:numCache>
            </c:numRef>
          </c:yVal>
          <c:smooth val="1"/>
          <c:extLst xmlns:c16r2="http://schemas.microsoft.com/office/drawing/2015/06/chart">
            <c:ext xmlns:c16="http://schemas.microsoft.com/office/drawing/2014/chart" uri="{C3380CC4-5D6E-409C-BE32-E72D297353CC}">
              <c16:uniqueId val="{00000000-29AF-4DAA-A8E6-F841582FDD73}"/>
            </c:ext>
          </c:extLst>
        </c:ser>
        <c:ser>
          <c:idx val="1"/>
          <c:order val="1"/>
          <c:tx>
            <c:strRef>
              <c:f>'Density Earth-Mars'!$F$2</c:f>
              <c:strCache>
                <c:ptCount val="1"/>
                <c:pt idx="0">
                  <c:v>Mars  Density (kg/m^3)</c:v>
                </c:pt>
              </c:strCache>
            </c:strRef>
          </c:tx>
          <c:spPr>
            <a:ln w="22225" cap="rnd">
              <a:solidFill>
                <a:schemeClr val="accent2"/>
              </a:solidFill>
            </a:ln>
            <a:effectLst>
              <a:glow rad="139700">
                <a:schemeClr val="accent2">
                  <a:satMod val="175000"/>
                  <a:alpha val="14000"/>
                </a:schemeClr>
              </a:glow>
            </a:effectLst>
          </c:spPr>
          <c:marker>
            <c:symbol val="none"/>
          </c:marker>
          <c:xVal>
            <c:numRef>
              <c:f>'Density Earth-Mars'!$E$3:$E$43</c:f>
              <c:numCache>
                <c:formatCode>General</c:formatCode>
                <c:ptCount val="41"/>
                <c:pt idx="0">
                  <c:v>20000</c:v>
                </c:pt>
                <c:pt idx="1">
                  <c:v>19500</c:v>
                </c:pt>
                <c:pt idx="2">
                  <c:v>19000</c:v>
                </c:pt>
                <c:pt idx="3">
                  <c:v>18500</c:v>
                </c:pt>
                <c:pt idx="4">
                  <c:v>18000</c:v>
                </c:pt>
                <c:pt idx="5">
                  <c:v>17500</c:v>
                </c:pt>
                <c:pt idx="6">
                  <c:v>17000</c:v>
                </c:pt>
                <c:pt idx="7">
                  <c:v>16500</c:v>
                </c:pt>
                <c:pt idx="8">
                  <c:v>16000</c:v>
                </c:pt>
                <c:pt idx="9">
                  <c:v>15500</c:v>
                </c:pt>
                <c:pt idx="10">
                  <c:v>15000</c:v>
                </c:pt>
                <c:pt idx="11">
                  <c:v>14500</c:v>
                </c:pt>
                <c:pt idx="12">
                  <c:v>14000</c:v>
                </c:pt>
                <c:pt idx="13">
                  <c:v>13500</c:v>
                </c:pt>
                <c:pt idx="14">
                  <c:v>13000</c:v>
                </c:pt>
                <c:pt idx="15">
                  <c:v>12500</c:v>
                </c:pt>
                <c:pt idx="16">
                  <c:v>12000</c:v>
                </c:pt>
                <c:pt idx="17">
                  <c:v>11500</c:v>
                </c:pt>
                <c:pt idx="18">
                  <c:v>11000</c:v>
                </c:pt>
                <c:pt idx="19">
                  <c:v>10500</c:v>
                </c:pt>
                <c:pt idx="20">
                  <c:v>10000</c:v>
                </c:pt>
                <c:pt idx="21">
                  <c:v>9500</c:v>
                </c:pt>
                <c:pt idx="22">
                  <c:v>9000</c:v>
                </c:pt>
                <c:pt idx="23">
                  <c:v>8500</c:v>
                </c:pt>
                <c:pt idx="24">
                  <c:v>8000</c:v>
                </c:pt>
                <c:pt idx="25">
                  <c:v>7500</c:v>
                </c:pt>
                <c:pt idx="26">
                  <c:v>7000</c:v>
                </c:pt>
                <c:pt idx="27">
                  <c:v>6500</c:v>
                </c:pt>
                <c:pt idx="28">
                  <c:v>6000</c:v>
                </c:pt>
                <c:pt idx="29">
                  <c:v>5500</c:v>
                </c:pt>
                <c:pt idx="30">
                  <c:v>5000</c:v>
                </c:pt>
                <c:pt idx="31">
                  <c:v>4500</c:v>
                </c:pt>
                <c:pt idx="32">
                  <c:v>4000</c:v>
                </c:pt>
                <c:pt idx="33">
                  <c:v>3500</c:v>
                </c:pt>
                <c:pt idx="34">
                  <c:v>3000</c:v>
                </c:pt>
                <c:pt idx="35">
                  <c:v>2500</c:v>
                </c:pt>
                <c:pt idx="36">
                  <c:v>2000</c:v>
                </c:pt>
                <c:pt idx="37">
                  <c:v>1500</c:v>
                </c:pt>
                <c:pt idx="38">
                  <c:v>1000</c:v>
                </c:pt>
                <c:pt idx="39">
                  <c:v>500</c:v>
                </c:pt>
                <c:pt idx="40">
                  <c:v>0</c:v>
                </c:pt>
              </c:numCache>
            </c:numRef>
          </c:xVal>
          <c:yVal>
            <c:numRef>
              <c:f>'Density Earth-Mars'!$F$3:$F$43</c:f>
              <c:numCache>
                <c:formatCode>General</c:formatCode>
                <c:ptCount val="41"/>
                <c:pt idx="0">
                  <c:v>2.1949999999999999E-3</c:v>
                </c:pt>
                <c:pt idx="1">
                  <c:v>2.2989999999999998E-3</c:v>
                </c:pt>
                <c:pt idx="2">
                  <c:v>2.4090000000000001E-3</c:v>
                </c:pt>
                <c:pt idx="3">
                  <c:v>2.5240000000000002E-3</c:v>
                </c:pt>
                <c:pt idx="4">
                  <c:v>2.6440000000000001E-3</c:v>
                </c:pt>
                <c:pt idx="5">
                  <c:v>2.7699999999999999E-3</c:v>
                </c:pt>
                <c:pt idx="6">
                  <c:v>2.9009999999999999E-3</c:v>
                </c:pt>
                <c:pt idx="7">
                  <c:v>3.039E-3</c:v>
                </c:pt>
                <c:pt idx="8">
                  <c:v>3.1840000000000002E-3</c:v>
                </c:pt>
                <c:pt idx="9">
                  <c:v>3.336E-3</c:v>
                </c:pt>
                <c:pt idx="10">
                  <c:v>3.4940000000000001E-3</c:v>
                </c:pt>
                <c:pt idx="11">
                  <c:v>3.6610000000000002E-3</c:v>
                </c:pt>
                <c:pt idx="12">
                  <c:v>3.8349999999999999E-3</c:v>
                </c:pt>
                <c:pt idx="13">
                  <c:v>4.0179999999999999E-3</c:v>
                </c:pt>
                <c:pt idx="14">
                  <c:v>4.2090000000000001E-3</c:v>
                </c:pt>
                <c:pt idx="15">
                  <c:v>4.4089999999999997E-3</c:v>
                </c:pt>
                <c:pt idx="16">
                  <c:v>4.6189999999999998E-3</c:v>
                </c:pt>
                <c:pt idx="17">
                  <c:v>4.8390000000000004E-3</c:v>
                </c:pt>
                <c:pt idx="18">
                  <c:v>5.0689999999999997E-3</c:v>
                </c:pt>
                <c:pt idx="19">
                  <c:v>5.3099999999999996E-3</c:v>
                </c:pt>
                <c:pt idx="20">
                  <c:v>5.5630000000000002E-3</c:v>
                </c:pt>
                <c:pt idx="21">
                  <c:v>5.8279999999999998E-3</c:v>
                </c:pt>
                <c:pt idx="22">
                  <c:v>6.1050000000000002E-3</c:v>
                </c:pt>
                <c:pt idx="23">
                  <c:v>6.3959999999999998E-3</c:v>
                </c:pt>
                <c:pt idx="24">
                  <c:v>6.7000000000000002E-3</c:v>
                </c:pt>
                <c:pt idx="25">
                  <c:v>7.0190000000000001E-3</c:v>
                </c:pt>
                <c:pt idx="26">
                  <c:v>7.3530000000000002E-3</c:v>
                </c:pt>
                <c:pt idx="27">
                  <c:v>7.7039999999999999E-3</c:v>
                </c:pt>
                <c:pt idx="28">
                  <c:v>8.0700000000000008E-3</c:v>
                </c:pt>
                <c:pt idx="29">
                  <c:v>8.4539999999999997E-3</c:v>
                </c:pt>
                <c:pt idx="30">
                  <c:v>8.8570000000000003E-3</c:v>
                </c:pt>
                <c:pt idx="31">
                  <c:v>9.2779999999999998E-3</c:v>
                </c:pt>
                <c:pt idx="32">
                  <c:v>9.7199999999999995E-3</c:v>
                </c:pt>
                <c:pt idx="33">
                  <c:v>0.01</c:v>
                </c:pt>
                <c:pt idx="34">
                  <c:v>1.0999999999999999E-2</c:v>
                </c:pt>
                <c:pt idx="35">
                  <c:v>1.0999999999999999E-2</c:v>
                </c:pt>
                <c:pt idx="36">
                  <c:v>1.2E-2</c:v>
                </c:pt>
                <c:pt idx="37">
                  <c:v>1.2E-2</c:v>
                </c:pt>
                <c:pt idx="38">
                  <c:v>1.2999999999999999E-2</c:v>
                </c:pt>
                <c:pt idx="39">
                  <c:v>1.2999999999999999E-2</c:v>
                </c:pt>
                <c:pt idx="40">
                  <c:v>1.4E-2</c:v>
                </c:pt>
              </c:numCache>
            </c:numRef>
          </c:yVal>
          <c:smooth val="1"/>
          <c:extLst xmlns:c16r2="http://schemas.microsoft.com/office/drawing/2015/06/chart">
            <c:ext xmlns:c16="http://schemas.microsoft.com/office/drawing/2014/chart" uri="{C3380CC4-5D6E-409C-BE32-E72D297353CC}">
              <c16:uniqueId val="{00000001-29AF-4DAA-A8E6-F841582FDD73}"/>
            </c:ext>
          </c:extLst>
        </c:ser>
        <c:dLbls>
          <c:showLegendKey val="0"/>
          <c:showVal val="0"/>
          <c:showCatName val="0"/>
          <c:showSerName val="0"/>
          <c:showPercent val="0"/>
          <c:showBubbleSize val="0"/>
        </c:dLbls>
        <c:axId val="354178792"/>
        <c:axId val="354179968"/>
      </c:scatterChart>
      <c:valAx>
        <c:axId val="354178792"/>
        <c:scaling>
          <c:orientation val="minMax"/>
          <c:max val="30000"/>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54179968"/>
        <c:crosses val="autoZero"/>
        <c:crossBetween val="midCat"/>
      </c:valAx>
      <c:valAx>
        <c:axId val="354179968"/>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a:t>Density (kg/m</a:t>
                </a:r>
                <a:r>
                  <a:rPr lang="en-US" baseline="30000" dirty="0"/>
                  <a:t>3</a:t>
                </a:r>
                <a:r>
                  <a:rPr lang="en-US" dirty="0"/>
                  <a:t>)</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54178792"/>
        <c:crosses val="autoZero"/>
        <c:crossBetween val="midCat"/>
      </c:valAx>
      <c:spPr>
        <a:noFill/>
        <a:ln>
          <a:noFill/>
        </a:ln>
        <a:effectLst/>
      </c:spPr>
    </c:plotArea>
    <c:legend>
      <c:legendPos val="t"/>
      <c:layout>
        <c:manualLayout>
          <c:xMode val="edge"/>
          <c:yMode val="edge"/>
          <c:x val="0.35381424481030782"/>
          <c:y val="6.6666666666666666E-2"/>
          <c:w val="0.51583580837442045"/>
          <c:h val="0.107968066491688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44558098461993E-2"/>
          <c:y val="8.3301516002245932E-2"/>
          <c:w val="0.86624357936566354"/>
          <c:h val="0.81697179767183792"/>
        </c:manualLayout>
      </c:layout>
      <c:scatterChart>
        <c:scatterStyle val="smoothMarker"/>
        <c:varyColors val="0"/>
        <c:ser>
          <c:idx val="0"/>
          <c:order val="0"/>
          <c:tx>
            <c:strRef>
              <c:f>'Density Earth-Mars'!$C$2</c:f>
              <c:strCache>
                <c:ptCount val="1"/>
                <c:pt idx="0">
                  <c:v>Earth  Density (kg/m^3)</c:v>
                </c:pt>
              </c:strCache>
            </c:strRef>
          </c:tx>
          <c:spPr>
            <a:ln w="22225" cap="rnd">
              <a:solidFill>
                <a:srgbClr val="00B0F0"/>
              </a:solidFill>
            </a:ln>
            <a:effectLst>
              <a:glow rad="139700">
                <a:schemeClr val="accent1">
                  <a:satMod val="175000"/>
                  <a:alpha val="14000"/>
                </a:schemeClr>
              </a:glow>
            </a:effectLst>
          </c:spPr>
          <c:marker>
            <c:symbol val="none"/>
          </c:marker>
          <c:xVal>
            <c:numRef>
              <c:f>'Density Earth-Mars'!$B$3:$B$244</c:f>
              <c:numCache>
                <c:formatCode>General</c:formatCode>
                <c:ptCount val="242"/>
                <c:pt idx="0">
                  <c:v>29410</c:v>
                </c:pt>
                <c:pt idx="1">
                  <c:v>29030</c:v>
                </c:pt>
                <c:pt idx="2">
                  <c:v>28660</c:v>
                </c:pt>
                <c:pt idx="3">
                  <c:v>28290</c:v>
                </c:pt>
                <c:pt idx="4">
                  <c:v>27930</c:v>
                </c:pt>
                <c:pt idx="5">
                  <c:v>27570</c:v>
                </c:pt>
                <c:pt idx="6">
                  <c:v>27210</c:v>
                </c:pt>
                <c:pt idx="7">
                  <c:v>26860</c:v>
                </c:pt>
                <c:pt idx="8">
                  <c:v>26520</c:v>
                </c:pt>
                <c:pt idx="9">
                  <c:v>26180</c:v>
                </c:pt>
                <c:pt idx="10">
                  <c:v>25840</c:v>
                </c:pt>
                <c:pt idx="11">
                  <c:v>25510</c:v>
                </c:pt>
                <c:pt idx="12">
                  <c:v>25180</c:v>
                </c:pt>
                <c:pt idx="13">
                  <c:v>24860</c:v>
                </c:pt>
                <c:pt idx="14">
                  <c:v>24540</c:v>
                </c:pt>
                <c:pt idx="15">
                  <c:v>24220</c:v>
                </c:pt>
                <c:pt idx="16">
                  <c:v>23910</c:v>
                </c:pt>
                <c:pt idx="17">
                  <c:v>23600</c:v>
                </c:pt>
                <c:pt idx="18">
                  <c:v>23300</c:v>
                </c:pt>
                <c:pt idx="19">
                  <c:v>23000</c:v>
                </c:pt>
                <c:pt idx="20">
                  <c:v>22710</c:v>
                </c:pt>
                <c:pt idx="21">
                  <c:v>22420</c:v>
                </c:pt>
                <c:pt idx="22">
                  <c:v>22130</c:v>
                </c:pt>
                <c:pt idx="23">
                  <c:v>21840</c:v>
                </c:pt>
                <c:pt idx="24">
                  <c:v>21560</c:v>
                </c:pt>
                <c:pt idx="25">
                  <c:v>21290</c:v>
                </c:pt>
                <c:pt idx="26">
                  <c:v>21010</c:v>
                </c:pt>
                <c:pt idx="27">
                  <c:v>20740</c:v>
                </c:pt>
                <c:pt idx="28">
                  <c:v>20480</c:v>
                </c:pt>
                <c:pt idx="29">
                  <c:v>20210</c:v>
                </c:pt>
                <c:pt idx="30">
                  <c:v>19950</c:v>
                </c:pt>
                <c:pt idx="31">
                  <c:v>19700</c:v>
                </c:pt>
                <c:pt idx="32">
                  <c:v>19440</c:v>
                </c:pt>
                <c:pt idx="33">
                  <c:v>19190</c:v>
                </c:pt>
                <c:pt idx="34">
                  <c:v>18950</c:v>
                </c:pt>
                <c:pt idx="35">
                  <c:v>18700</c:v>
                </c:pt>
                <c:pt idx="36">
                  <c:v>18460</c:v>
                </c:pt>
                <c:pt idx="37">
                  <c:v>18230</c:v>
                </c:pt>
                <c:pt idx="38">
                  <c:v>17990</c:v>
                </c:pt>
                <c:pt idx="39">
                  <c:v>17760</c:v>
                </c:pt>
                <c:pt idx="40">
                  <c:v>17530</c:v>
                </c:pt>
                <c:pt idx="41">
                  <c:v>17310</c:v>
                </c:pt>
                <c:pt idx="42">
                  <c:v>17090</c:v>
                </c:pt>
                <c:pt idx="43">
                  <c:v>16870</c:v>
                </c:pt>
                <c:pt idx="44">
                  <c:v>16650</c:v>
                </c:pt>
                <c:pt idx="45">
                  <c:v>16440</c:v>
                </c:pt>
                <c:pt idx="46">
                  <c:v>16220</c:v>
                </c:pt>
                <c:pt idx="47">
                  <c:v>16020</c:v>
                </c:pt>
                <c:pt idx="48">
                  <c:v>15810</c:v>
                </c:pt>
                <c:pt idx="49">
                  <c:v>15610</c:v>
                </c:pt>
                <c:pt idx="50">
                  <c:v>15410</c:v>
                </c:pt>
                <c:pt idx="51">
                  <c:v>15210</c:v>
                </c:pt>
                <c:pt idx="52">
                  <c:v>15010</c:v>
                </c:pt>
                <c:pt idx="53">
                  <c:v>14820</c:v>
                </c:pt>
                <c:pt idx="54">
                  <c:v>14630</c:v>
                </c:pt>
                <c:pt idx="55">
                  <c:v>14440</c:v>
                </c:pt>
                <c:pt idx="56">
                  <c:v>14260</c:v>
                </c:pt>
                <c:pt idx="57">
                  <c:v>14070</c:v>
                </c:pt>
                <c:pt idx="58">
                  <c:v>13890</c:v>
                </c:pt>
                <c:pt idx="59">
                  <c:v>13710</c:v>
                </c:pt>
                <c:pt idx="60">
                  <c:v>13540</c:v>
                </c:pt>
                <c:pt idx="61">
                  <c:v>13360</c:v>
                </c:pt>
                <c:pt idx="62">
                  <c:v>13190</c:v>
                </c:pt>
                <c:pt idx="63">
                  <c:v>13020</c:v>
                </c:pt>
                <c:pt idx="64">
                  <c:v>12860</c:v>
                </c:pt>
                <c:pt idx="65">
                  <c:v>12690</c:v>
                </c:pt>
                <c:pt idx="66">
                  <c:v>12530</c:v>
                </c:pt>
                <c:pt idx="67">
                  <c:v>12370</c:v>
                </c:pt>
                <c:pt idx="68">
                  <c:v>12210</c:v>
                </c:pt>
                <c:pt idx="69">
                  <c:v>12050</c:v>
                </c:pt>
                <c:pt idx="70">
                  <c:v>11900</c:v>
                </c:pt>
                <c:pt idx="71">
                  <c:v>11740</c:v>
                </c:pt>
                <c:pt idx="72">
                  <c:v>11590</c:v>
                </c:pt>
                <c:pt idx="73">
                  <c:v>11440</c:v>
                </c:pt>
                <c:pt idx="74">
                  <c:v>11300</c:v>
                </c:pt>
                <c:pt idx="75">
                  <c:v>11150</c:v>
                </c:pt>
                <c:pt idx="76">
                  <c:v>11010</c:v>
                </c:pt>
                <c:pt idx="77">
                  <c:v>10870</c:v>
                </c:pt>
                <c:pt idx="78">
                  <c:v>10730</c:v>
                </c:pt>
                <c:pt idx="79">
                  <c:v>10590</c:v>
                </c:pt>
                <c:pt idx="80">
                  <c:v>10450</c:v>
                </c:pt>
                <c:pt idx="81">
                  <c:v>10320</c:v>
                </c:pt>
                <c:pt idx="82">
                  <c:v>10190</c:v>
                </c:pt>
                <c:pt idx="83">
                  <c:v>10060</c:v>
                </c:pt>
                <c:pt idx="84">
                  <c:v>9926</c:v>
                </c:pt>
                <c:pt idx="85">
                  <c:v>9798</c:v>
                </c:pt>
                <c:pt idx="86">
                  <c:v>9672</c:v>
                </c:pt>
                <c:pt idx="87">
                  <c:v>9548</c:v>
                </c:pt>
                <c:pt idx="88">
                  <c:v>9426</c:v>
                </c:pt>
                <c:pt idx="89">
                  <c:v>9304</c:v>
                </c:pt>
                <c:pt idx="90">
                  <c:v>9185</c:v>
                </c:pt>
                <c:pt idx="91">
                  <c:v>9067</c:v>
                </c:pt>
                <c:pt idx="92">
                  <c:v>8950</c:v>
                </c:pt>
                <c:pt idx="93">
                  <c:v>8835</c:v>
                </c:pt>
                <c:pt idx="94">
                  <c:v>8722</c:v>
                </c:pt>
                <c:pt idx="95">
                  <c:v>8610</c:v>
                </c:pt>
                <c:pt idx="96">
                  <c:v>8499</c:v>
                </c:pt>
                <c:pt idx="97">
                  <c:v>8390</c:v>
                </c:pt>
                <c:pt idx="98">
                  <c:v>8282</c:v>
                </c:pt>
                <c:pt idx="99">
                  <c:v>8176</c:v>
                </c:pt>
                <c:pt idx="100">
                  <c:v>8071</c:v>
                </c:pt>
                <c:pt idx="101">
                  <c:v>7967</c:v>
                </c:pt>
                <c:pt idx="102">
                  <c:v>7865</c:v>
                </c:pt>
                <c:pt idx="103">
                  <c:v>7764</c:v>
                </c:pt>
                <c:pt idx="104">
                  <c:v>7664</c:v>
                </c:pt>
                <c:pt idx="105">
                  <c:v>7566</c:v>
                </c:pt>
                <c:pt idx="106">
                  <c:v>7468</c:v>
                </c:pt>
                <c:pt idx="107">
                  <c:v>7372</c:v>
                </c:pt>
                <c:pt idx="108">
                  <c:v>7278</c:v>
                </c:pt>
                <c:pt idx="109">
                  <c:v>7184</c:v>
                </c:pt>
                <c:pt idx="110">
                  <c:v>7092</c:v>
                </c:pt>
                <c:pt idx="111">
                  <c:v>7001</c:v>
                </c:pt>
                <c:pt idx="112">
                  <c:v>6911</c:v>
                </c:pt>
                <c:pt idx="113">
                  <c:v>6822</c:v>
                </c:pt>
                <c:pt idx="114">
                  <c:v>6735</c:v>
                </c:pt>
                <c:pt idx="115">
                  <c:v>6648</c:v>
                </c:pt>
                <c:pt idx="116">
                  <c:v>6563</c:v>
                </c:pt>
                <c:pt idx="117">
                  <c:v>6478</c:v>
                </c:pt>
                <c:pt idx="118">
                  <c:v>6395</c:v>
                </c:pt>
                <c:pt idx="119">
                  <c:v>6313</c:v>
                </c:pt>
                <c:pt idx="120">
                  <c:v>6232</c:v>
                </c:pt>
                <c:pt idx="121">
                  <c:v>6152</c:v>
                </c:pt>
                <c:pt idx="122">
                  <c:v>6073</c:v>
                </c:pt>
                <c:pt idx="123">
                  <c:v>5995</c:v>
                </c:pt>
                <c:pt idx="124">
                  <c:v>5918</c:v>
                </c:pt>
                <c:pt idx="125">
                  <c:v>5842</c:v>
                </c:pt>
                <c:pt idx="126">
                  <c:v>5767</c:v>
                </c:pt>
                <c:pt idx="127">
                  <c:v>5693</c:v>
                </c:pt>
                <c:pt idx="128">
                  <c:v>5619</c:v>
                </c:pt>
                <c:pt idx="129">
                  <c:v>5547</c:v>
                </c:pt>
                <c:pt idx="130">
                  <c:v>5476</c:v>
                </c:pt>
                <c:pt idx="131">
                  <c:v>5406</c:v>
                </c:pt>
                <c:pt idx="132">
                  <c:v>5336</c:v>
                </c:pt>
                <c:pt idx="133">
                  <c:v>5268</c:v>
                </c:pt>
                <c:pt idx="134">
                  <c:v>5200</c:v>
                </c:pt>
                <c:pt idx="135">
                  <c:v>5133</c:v>
                </c:pt>
                <c:pt idx="136">
                  <c:v>5067</c:v>
                </c:pt>
                <c:pt idx="137">
                  <c:v>5002</c:v>
                </c:pt>
                <c:pt idx="138">
                  <c:v>4938</c:v>
                </c:pt>
                <c:pt idx="139">
                  <c:v>4874</c:v>
                </c:pt>
                <c:pt idx="140">
                  <c:v>4812</c:v>
                </c:pt>
                <c:pt idx="141">
                  <c:v>4750</c:v>
                </c:pt>
                <c:pt idx="142">
                  <c:v>4689</c:v>
                </c:pt>
                <c:pt idx="143">
                  <c:v>4629</c:v>
                </c:pt>
                <c:pt idx="144">
                  <c:v>4569</c:v>
                </c:pt>
                <c:pt idx="145">
                  <c:v>4511</c:v>
                </c:pt>
                <c:pt idx="146">
                  <c:v>4453</c:v>
                </c:pt>
                <c:pt idx="147">
                  <c:v>4395</c:v>
                </c:pt>
                <c:pt idx="148">
                  <c:v>4339</c:v>
                </c:pt>
                <c:pt idx="149">
                  <c:v>4283</c:v>
                </c:pt>
                <c:pt idx="150">
                  <c:v>4228</c:v>
                </c:pt>
                <c:pt idx="151">
                  <c:v>4174</c:v>
                </c:pt>
                <c:pt idx="152">
                  <c:v>4120</c:v>
                </c:pt>
                <c:pt idx="153">
                  <c:v>4067</c:v>
                </c:pt>
                <c:pt idx="154">
                  <c:v>4015</c:v>
                </c:pt>
                <c:pt idx="155">
                  <c:v>3963</c:v>
                </c:pt>
                <c:pt idx="156">
                  <c:v>3913</c:v>
                </c:pt>
                <c:pt idx="157">
                  <c:v>3862</c:v>
                </c:pt>
                <c:pt idx="158">
                  <c:v>3813</c:v>
                </c:pt>
                <c:pt idx="159">
                  <c:v>3764</c:v>
                </c:pt>
                <c:pt idx="160">
                  <c:v>3715</c:v>
                </c:pt>
                <c:pt idx="161">
                  <c:v>3668</c:v>
                </c:pt>
                <c:pt idx="162">
                  <c:v>3620</c:v>
                </c:pt>
                <c:pt idx="163">
                  <c:v>3574</c:v>
                </c:pt>
                <c:pt idx="164">
                  <c:v>3528</c:v>
                </c:pt>
                <c:pt idx="165">
                  <c:v>3483</c:v>
                </c:pt>
                <c:pt idx="166">
                  <c:v>3438</c:v>
                </c:pt>
                <c:pt idx="167">
                  <c:v>3394</c:v>
                </c:pt>
                <c:pt idx="168">
                  <c:v>3350</c:v>
                </c:pt>
                <c:pt idx="169">
                  <c:v>3307</c:v>
                </c:pt>
                <c:pt idx="170">
                  <c:v>3265</c:v>
                </c:pt>
                <c:pt idx="171">
                  <c:v>3223</c:v>
                </c:pt>
                <c:pt idx="172">
                  <c:v>3181</c:v>
                </c:pt>
                <c:pt idx="173">
                  <c:v>3140</c:v>
                </c:pt>
                <c:pt idx="174">
                  <c:v>3100</c:v>
                </c:pt>
                <c:pt idx="175">
                  <c:v>3060</c:v>
                </c:pt>
                <c:pt idx="176">
                  <c:v>3021</c:v>
                </c:pt>
                <c:pt idx="177">
                  <c:v>2982</c:v>
                </c:pt>
                <c:pt idx="178">
                  <c:v>2944</c:v>
                </c:pt>
                <c:pt idx="179">
                  <c:v>2906</c:v>
                </c:pt>
                <c:pt idx="180">
                  <c:v>2869</c:v>
                </c:pt>
                <c:pt idx="181">
                  <c:v>2832</c:v>
                </c:pt>
                <c:pt idx="182">
                  <c:v>2795</c:v>
                </c:pt>
                <c:pt idx="183">
                  <c:v>2760</c:v>
                </c:pt>
                <c:pt idx="184">
                  <c:v>2724</c:v>
                </c:pt>
                <c:pt idx="185">
                  <c:v>2689</c:v>
                </c:pt>
                <c:pt idx="186">
                  <c:v>2655</c:v>
                </c:pt>
                <c:pt idx="187">
                  <c:v>2620</c:v>
                </c:pt>
                <c:pt idx="188">
                  <c:v>2587</c:v>
                </c:pt>
                <c:pt idx="189">
                  <c:v>2554</c:v>
                </c:pt>
                <c:pt idx="190">
                  <c:v>2521</c:v>
                </c:pt>
                <c:pt idx="191">
                  <c:v>2488</c:v>
                </c:pt>
                <c:pt idx="192">
                  <c:v>2456</c:v>
                </c:pt>
                <c:pt idx="193">
                  <c:v>2425</c:v>
                </c:pt>
                <c:pt idx="194">
                  <c:v>2394</c:v>
                </c:pt>
                <c:pt idx="195">
                  <c:v>2363</c:v>
                </c:pt>
                <c:pt idx="196">
                  <c:v>2333</c:v>
                </c:pt>
                <c:pt idx="197">
                  <c:v>2303</c:v>
                </c:pt>
                <c:pt idx="198">
                  <c:v>2273</c:v>
                </c:pt>
                <c:pt idx="199">
                  <c:v>2244</c:v>
                </c:pt>
                <c:pt idx="200">
                  <c:v>2215</c:v>
                </c:pt>
                <c:pt idx="201">
                  <c:v>2187</c:v>
                </c:pt>
                <c:pt idx="202">
                  <c:v>2158</c:v>
                </c:pt>
                <c:pt idx="203">
                  <c:v>2131</c:v>
                </c:pt>
                <c:pt idx="204">
                  <c:v>2103</c:v>
                </c:pt>
                <c:pt idx="205">
                  <c:v>2076</c:v>
                </c:pt>
                <c:pt idx="206">
                  <c:v>2050</c:v>
                </c:pt>
                <c:pt idx="207">
                  <c:v>2023</c:v>
                </c:pt>
                <c:pt idx="208">
                  <c:v>1997</c:v>
                </c:pt>
                <c:pt idx="209">
                  <c:v>1972</c:v>
                </c:pt>
                <c:pt idx="210">
                  <c:v>1946</c:v>
                </c:pt>
                <c:pt idx="211">
                  <c:v>1921</c:v>
                </c:pt>
                <c:pt idx="212">
                  <c:v>1897</c:v>
                </c:pt>
                <c:pt idx="213">
                  <c:v>1872</c:v>
                </c:pt>
                <c:pt idx="214">
                  <c:v>1848</c:v>
                </c:pt>
                <c:pt idx="215">
                  <c:v>1825</c:v>
                </c:pt>
                <c:pt idx="216">
                  <c:v>1801</c:v>
                </c:pt>
                <c:pt idx="217">
                  <c:v>1778</c:v>
                </c:pt>
                <c:pt idx="218">
                  <c:v>1755</c:v>
                </c:pt>
                <c:pt idx="219">
                  <c:v>1733</c:v>
                </c:pt>
                <c:pt idx="220">
                  <c:v>1710</c:v>
                </c:pt>
                <c:pt idx="221">
                  <c:v>1688</c:v>
                </c:pt>
                <c:pt idx="222">
                  <c:v>1667</c:v>
                </c:pt>
                <c:pt idx="223">
                  <c:v>1645</c:v>
                </c:pt>
                <c:pt idx="224">
                  <c:v>1624</c:v>
                </c:pt>
                <c:pt idx="225">
                  <c:v>1603</c:v>
                </c:pt>
                <c:pt idx="226">
                  <c:v>1583</c:v>
                </c:pt>
                <c:pt idx="227">
                  <c:v>1562</c:v>
                </c:pt>
                <c:pt idx="228">
                  <c:v>1542</c:v>
                </c:pt>
                <c:pt idx="229">
                  <c:v>1522</c:v>
                </c:pt>
                <c:pt idx="230">
                  <c:v>1503</c:v>
                </c:pt>
                <c:pt idx="231">
                  <c:v>1484</c:v>
                </c:pt>
                <c:pt idx="232">
                  <c:v>1464</c:v>
                </c:pt>
                <c:pt idx="233">
                  <c:v>1446</c:v>
                </c:pt>
                <c:pt idx="234">
                  <c:v>1427</c:v>
                </c:pt>
                <c:pt idx="235">
                  <c:v>1409</c:v>
                </c:pt>
                <c:pt idx="236">
                  <c:v>1391</c:v>
                </c:pt>
                <c:pt idx="237">
                  <c:v>1373</c:v>
                </c:pt>
                <c:pt idx="238">
                  <c:v>1355</c:v>
                </c:pt>
                <c:pt idx="239">
                  <c:v>1338</c:v>
                </c:pt>
                <c:pt idx="240">
                  <c:v>1321</c:v>
                </c:pt>
                <c:pt idx="241">
                  <c:v>1304</c:v>
                </c:pt>
              </c:numCache>
            </c:numRef>
          </c:xVal>
          <c:yVal>
            <c:numRef>
              <c:f>'Density Earth-Mars'!$C$3:$C$244</c:f>
              <c:numCache>
                <c:formatCode>General</c:formatCode>
                <c:ptCount val="242"/>
                <c:pt idx="0">
                  <c:v>2.4E-2</c:v>
                </c:pt>
                <c:pt idx="1">
                  <c:v>2.5000000000000001E-2</c:v>
                </c:pt>
                <c:pt idx="2">
                  <c:v>2.5999999999999999E-2</c:v>
                </c:pt>
                <c:pt idx="3">
                  <c:v>2.7E-2</c:v>
                </c:pt>
                <c:pt idx="4">
                  <c:v>2.9000000000000001E-2</c:v>
                </c:pt>
                <c:pt idx="5">
                  <c:v>0.03</c:v>
                </c:pt>
                <c:pt idx="6">
                  <c:v>3.1E-2</c:v>
                </c:pt>
                <c:pt idx="7">
                  <c:v>3.2000000000000001E-2</c:v>
                </c:pt>
                <c:pt idx="8">
                  <c:v>3.4000000000000002E-2</c:v>
                </c:pt>
                <c:pt idx="9">
                  <c:v>3.5999999999999997E-2</c:v>
                </c:pt>
                <c:pt idx="10">
                  <c:v>3.6999999999999998E-2</c:v>
                </c:pt>
                <c:pt idx="11">
                  <c:v>3.9E-2</c:v>
                </c:pt>
                <c:pt idx="12">
                  <c:v>4.1000000000000002E-2</c:v>
                </c:pt>
                <c:pt idx="13">
                  <c:v>4.2999999999999997E-2</c:v>
                </c:pt>
                <c:pt idx="14">
                  <c:v>4.4999999999999998E-2</c:v>
                </c:pt>
                <c:pt idx="15">
                  <c:v>4.8000000000000001E-2</c:v>
                </c:pt>
                <c:pt idx="16">
                  <c:v>0.05</c:v>
                </c:pt>
                <c:pt idx="17">
                  <c:v>5.2999999999999999E-2</c:v>
                </c:pt>
                <c:pt idx="18">
                  <c:v>5.5E-2</c:v>
                </c:pt>
                <c:pt idx="19">
                  <c:v>5.8000000000000003E-2</c:v>
                </c:pt>
                <c:pt idx="20">
                  <c:v>6.0999999999999999E-2</c:v>
                </c:pt>
                <c:pt idx="21">
                  <c:v>6.4000000000000001E-2</c:v>
                </c:pt>
                <c:pt idx="22">
                  <c:v>6.8000000000000005E-2</c:v>
                </c:pt>
                <c:pt idx="23">
                  <c:v>7.0999999999999994E-2</c:v>
                </c:pt>
                <c:pt idx="24">
                  <c:v>7.4999999999999997E-2</c:v>
                </c:pt>
                <c:pt idx="25">
                  <c:v>7.8E-2</c:v>
                </c:pt>
                <c:pt idx="26">
                  <c:v>8.2000000000000003E-2</c:v>
                </c:pt>
                <c:pt idx="27">
                  <c:v>8.5999999999999993E-2</c:v>
                </c:pt>
                <c:pt idx="28">
                  <c:v>0.09</c:v>
                </c:pt>
                <c:pt idx="29">
                  <c:v>9.4E-2</c:v>
                </c:pt>
                <c:pt idx="30">
                  <c:v>9.9000000000000005E-2</c:v>
                </c:pt>
                <c:pt idx="31">
                  <c:v>0.10299999999999999</c:v>
                </c:pt>
                <c:pt idx="32">
                  <c:v>0.108</c:v>
                </c:pt>
                <c:pt idx="33">
                  <c:v>0.113</c:v>
                </c:pt>
                <c:pt idx="34">
                  <c:v>0.11799999999999999</c:v>
                </c:pt>
                <c:pt idx="35">
                  <c:v>0.123</c:v>
                </c:pt>
                <c:pt idx="36">
                  <c:v>0.128</c:v>
                </c:pt>
                <c:pt idx="37">
                  <c:v>0.13300000000000001</c:v>
                </c:pt>
                <c:pt idx="38">
                  <c:v>0.13800000000000001</c:v>
                </c:pt>
                <c:pt idx="39">
                  <c:v>0.14399999999999999</c:v>
                </c:pt>
                <c:pt idx="40">
                  <c:v>0.14899999999999999</c:v>
                </c:pt>
                <c:pt idx="41">
                  <c:v>0.155</c:v>
                </c:pt>
                <c:pt idx="42">
                  <c:v>0.161</c:v>
                </c:pt>
                <c:pt idx="43">
                  <c:v>0.16700000000000001</c:v>
                </c:pt>
                <c:pt idx="44">
                  <c:v>0.17299999999999999</c:v>
                </c:pt>
                <c:pt idx="45">
                  <c:v>0.17899999999999999</c:v>
                </c:pt>
                <c:pt idx="46">
                  <c:v>0.185</c:v>
                </c:pt>
                <c:pt idx="47">
                  <c:v>0.191</c:v>
                </c:pt>
                <c:pt idx="48">
                  <c:v>0.19800000000000001</c:v>
                </c:pt>
                <c:pt idx="49">
                  <c:v>0.20399999999999999</c:v>
                </c:pt>
                <c:pt idx="50">
                  <c:v>0.21099999999999999</c:v>
                </c:pt>
                <c:pt idx="51">
                  <c:v>0.217</c:v>
                </c:pt>
                <c:pt idx="52">
                  <c:v>0.224</c:v>
                </c:pt>
                <c:pt idx="53">
                  <c:v>0.23100000000000001</c:v>
                </c:pt>
                <c:pt idx="54">
                  <c:v>0.23699999999999999</c:v>
                </c:pt>
                <c:pt idx="55">
                  <c:v>0.24399999999999999</c:v>
                </c:pt>
                <c:pt idx="56">
                  <c:v>0.251</c:v>
                </c:pt>
                <c:pt idx="57">
                  <c:v>0.25800000000000001</c:v>
                </c:pt>
                <c:pt idx="58">
                  <c:v>0.26500000000000001</c:v>
                </c:pt>
                <c:pt idx="59">
                  <c:v>0.27200000000000002</c:v>
                </c:pt>
                <c:pt idx="60">
                  <c:v>0.27900000000000003</c:v>
                </c:pt>
                <c:pt idx="61">
                  <c:v>0.28699999999999998</c:v>
                </c:pt>
                <c:pt idx="62">
                  <c:v>0.29399999999999998</c:v>
                </c:pt>
                <c:pt idx="63">
                  <c:v>0.30099999999999999</c:v>
                </c:pt>
                <c:pt idx="64">
                  <c:v>0.308</c:v>
                </c:pt>
                <c:pt idx="65">
                  <c:v>0.316</c:v>
                </c:pt>
                <c:pt idx="66">
                  <c:v>0.32300000000000001</c:v>
                </c:pt>
                <c:pt idx="67">
                  <c:v>0.33</c:v>
                </c:pt>
                <c:pt idx="68">
                  <c:v>0.33800000000000002</c:v>
                </c:pt>
                <c:pt idx="69">
                  <c:v>0.34499999999999997</c:v>
                </c:pt>
                <c:pt idx="70">
                  <c:v>0.35299999999999998</c:v>
                </c:pt>
                <c:pt idx="71">
                  <c:v>0.36</c:v>
                </c:pt>
                <c:pt idx="72">
                  <c:v>0.36799999999999999</c:v>
                </c:pt>
                <c:pt idx="73">
                  <c:v>0.376</c:v>
                </c:pt>
                <c:pt idx="74">
                  <c:v>0.38300000000000001</c:v>
                </c:pt>
                <c:pt idx="75">
                  <c:v>0.39100000000000001</c:v>
                </c:pt>
                <c:pt idx="76">
                  <c:v>0.39800000000000002</c:v>
                </c:pt>
                <c:pt idx="77">
                  <c:v>0.40600000000000003</c:v>
                </c:pt>
                <c:pt idx="78">
                  <c:v>0.41299999999999998</c:v>
                </c:pt>
                <c:pt idx="79">
                  <c:v>0.42099999999999999</c:v>
                </c:pt>
                <c:pt idx="80">
                  <c:v>0.42899999999999999</c:v>
                </c:pt>
                <c:pt idx="81">
                  <c:v>0.436</c:v>
                </c:pt>
                <c:pt idx="82">
                  <c:v>0.44400000000000001</c:v>
                </c:pt>
                <c:pt idx="83">
                  <c:v>0.45200000000000001</c:v>
                </c:pt>
                <c:pt idx="84">
                  <c:v>0.45900000000000002</c:v>
                </c:pt>
                <c:pt idx="85">
                  <c:v>0.46700000000000003</c:v>
                </c:pt>
                <c:pt idx="86">
                  <c:v>0.47399999999999998</c:v>
                </c:pt>
                <c:pt idx="87">
                  <c:v>0.48199999999999998</c:v>
                </c:pt>
                <c:pt idx="88">
                  <c:v>0.48899999999999999</c:v>
                </c:pt>
                <c:pt idx="89">
                  <c:v>0.497</c:v>
                </c:pt>
                <c:pt idx="90">
                  <c:v>0.505</c:v>
                </c:pt>
                <c:pt idx="91">
                  <c:v>0.51200000000000001</c:v>
                </c:pt>
                <c:pt idx="92">
                  <c:v>0.52</c:v>
                </c:pt>
                <c:pt idx="93">
                  <c:v>0.52700000000000002</c:v>
                </c:pt>
                <c:pt idx="94">
                  <c:v>0.53500000000000003</c:v>
                </c:pt>
                <c:pt idx="95">
                  <c:v>0.54200000000000004</c:v>
                </c:pt>
                <c:pt idx="96">
                  <c:v>0.54900000000000004</c:v>
                </c:pt>
                <c:pt idx="97">
                  <c:v>0.55700000000000005</c:v>
                </c:pt>
                <c:pt idx="98">
                  <c:v>0.56399999999999995</c:v>
                </c:pt>
                <c:pt idx="99">
                  <c:v>0.57099999999999995</c:v>
                </c:pt>
                <c:pt idx="100">
                  <c:v>0.57899999999999996</c:v>
                </c:pt>
                <c:pt idx="101">
                  <c:v>0.58599999999999997</c:v>
                </c:pt>
                <c:pt idx="102">
                  <c:v>0.59299999999999997</c:v>
                </c:pt>
                <c:pt idx="103">
                  <c:v>0.60099999999999998</c:v>
                </c:pt>
                <c:pt idx="104">
                  <c:v>0.60799999999999998</c:v>
                </c:pt>
                <c:pt idx="105">
                  <c:v>0.61499999999999999</c:v>
                </c:pt>
                <c:pt idx="106">
                  <c:v>0.622</c:v>
                </c:pt>
                <c:pt idx="107">
                  <c:v>0.629</c:v>
                </c:pt>
                <c:pt idx="108">
                  <c:v>0.63600000000000001</c:v>
                </c:pt>
                <c:pt idx="109">
                  <c:v>0.64300000000000002</c:v>
                </c:pt>
                <c:pt idx="110">
                  <c:v>0.65</c:v>
                </c:pt>
                <c:pt idx="111">
                  <c:v>0.65700000000000003</c:v>
                </c:pt>
                <c:pt idx="112">
                  <c:v>0.66400000000000003</c:v>
                </c:pt>
                <c:pt idx="113">
                  <c:v>0.67100000000000004</c:v>
                </c:pt>
                <c:pt idx="114">
                  <c:v>0.67800000000000005</c:v>
                </c:pt>
                <c:pt idx="115">
                  <c:v>0.68500000000000005</c:v>
                </c:pt>
                <c:pt idx="116">
                  <c:v>0.69099999999999995</c:v>
                </c:pt>
                <c:pt idx="117">
                  <c:v>0.69799999999999995</c:v>
                </c:pt>
                <c:pt idx="118">
                  <c:v>0.70499999999999996</c:v>
                </c:pt>
                <c:pt idx="119">
                  <c:v>0.71099999999999997</c:v>
                </c:pt>
                <c:pt idx="120">
                  <c:v>0.71799999999999997</c:v>
                </c:pt>
                <c:pt idx="121">
                  <c:v>0.72499999999999998</c:v>
                </c:pt>
                <c:pt idx="122">
                  <c:v>0.73099999999999998</c:v>
                </c:pt>
                <c:pt idx="123">
                  <c:v>0.73799999999999999</c:v>
                </c:pt>
                <c:pt idx="124">
                  <c:v>0.74399999999999999</c:v>
                </c:pt>
                <c:pt idx="125">
                  <c:v>0.75</c:v>
                </c:pt>
                <c:pt idx="126">
                  <c:v>0.75700000000000001</c:v>
                </c:pt>
                <c:pt idx="127">
                  <c:v>0.76300000000000001</c:v>
                </c:pt>
                <c:pt idx="128">
                  <c:v>0.76900000000000002</c:v>
                </c:pt>
                <c:pt idx="129">
                  <c:v>0.77500000000000002</c:v>
                </c:pt>
                <c:pt idx="130">
                  <c:v>0.78200000000000003</c:v>
                </c:pt>
                <c:pt idx="131">
                  <c:v>0.78800000000000003</c:v>
                </c:pt>
                <c:pt idx="132">
                  <c:v>0.79400000000000004</c:v>
                </c:pt>
                <c:pt idx="133">
                  <c:v>0.8</c:v>
                </c:pt>
                <c:pt idx="134">
                  <c:v>0.80600000000000005</c:v>
                </c:pt>
                <c:pt idx="135">
                  <c:v>0.81200000000000006</c:v>
                </c:pt>
                <c:pt idx="136">
                  <c:v>0.81799999999999995</c:v>
                </c:pt>
                <c:pt idx="137">
                  <c:v>0.82299999999999995</c:v>
                </c:pt>
                <c:pt idx="138">
                  <c:v>0.82899999999999996</c:v>
                </c:pt>
                <c:pt idx="139">
                  <c:v>0.83499999999999996</c:v>
                </c:pt>
                <c:pt idx="140">
                  <c:v>0.84099999999999997</c:v>
                </c:pt>
                <c:pt idx="141">
                  <c:v>0.84599999999999997</c:v>
                </c:pt>
                <c:pt idx="142">
                  <c:v>0.85199999999999998</c:v>
                </c:pt>
                <c:pt idx="143">
                  <c:v>0.85699999999999998</c:v>
                </c:pt>
                <c:pt idx="144">
                  <c:v>0.86299999999999999</c:v>
                </c:pt>
                <c:pt idx="145">
                  <c:v>0.86799999999999999</c:v>
                </c:pt>
                <c:pt idx="146">
                  <c:v>0.874</c:v>
                </c:pt>
                <c:pt idx="147">
                  <c:v>0.879</c:v>
                </c:pt>
                <c:pt idx="148">
                  <c:v>0.88500000000000001</c:v>
                </c:pt>
                <c:pt idx="149">
                  <c:v>0.89</c:v>
                </c:pt>
                <c:pt idx="150">
                  <c:v>0.89500000000000002</c:v>
                </c:pt>
                <c:pt idx="151">
                  <c:v>0.9</c:v>
                </c:pt>
                <c:pt idx="152">
                  <c:v>0.90500000000000003</c:v>
                </c:pt>
                <c:pt idx="153">
                  <c:v>0.91100000000000003</c:v>
                </c:pt>
                <c:pt idx="154">
                  <c:v>0.91600000000000004</c:v>
                </c:pt>
                <c:pt idx="155">
                  <c:v>0.92100000000000004</c:v>
                </c:pt>
                <c:pt idx="156">
                  <c:v>0.92600000000000005</c:v>
                </c:pt>
                <c:pt idx="157">
                  <c:v>0.93</c:v>
                </c:pt>
                <c:pt idx="158">
                  <c:v>0.93500000000000005</c:v>
                </c:pt>
                <c:pt idx="159">
                  <c:v>0.94</c:v>
                </c:pt>
                <c:pt idx="160">
                  <c:v>0.94499999999999995</c:v>
                </c:pt>
                <c:pt idx="161">
                  <c:v>0.95</c:v>
                </c:pt>
                <c:pt idx="162">
                  <c:v>0.95399999999999996</c:v>
                </c:pt>
                <c:pt idx="163">
                  <c:v>0.95899999999999996</c:v>
                </c:pt>
                <c:pt idx="164">
                  <c:v>0.96399999999999997</c:v>
                </c:pt>
                <c:pt idx="165">
                  <c:v>0.96799999999999997</c:v>
                </c:pt>
                <c:pt idx="166">
                  <c:v>0.97299999999999998</c:v>
                </c:pt>
                <c:pt idx="167">
                  <c:v>0.97699999999999998</c:v>
                </c:pt>
                <c:pt idx="168">
                  <c:v>0.98199999999999998</c:v>
                </c:pt>
                <c:pt idx="169">
                  <c:v>0.98599999999999999</c:v>
                </c:pt>
                <c:pt idx="170">
                  <c:v>0.99</c:v>
                </c:pt>
                <c:pt idx="171">
                  <c:v>0.995</c:v>
                </c:pt>
                <c:pt idx="172">
                  <c:v>0.999</c:v>
                </c:pt>
                <c:pt idx="173">
                  <c:v>1.0029999999999999</c:v>
                </c:pt>
                <c:pt idx="174">
                  <c:v>1.0069999999999999</c:v>
                </c:pt>
                <c:pt idx="175">
                  <c:v>1.0109999999999999</c:v>
                </c:pt>
                <c:pt idx="176">
                  <c:v>1.0149999999999999</c:v>
                </c:pt>
                <c:pt idx="177">
                  <c:v>1.0189999999999999</c:v>
                </c:pt>
                <c:pt idx="178">
                  <c:v>1.0229999999999999</c:v>
                </c:pt>
                <c:pt idx="179">
                  <c:v>1.0269999999999999</c:v>
                </c:pt>
                <c:pt idx="180">
                  <c:v>1.0309999999999999</c:v>
                </c:pt>
                <c:pt idx="181">
                  <c:v>1.0349999999999999</c:v>
                </c:pt>
                <c:pt idx="182">
                  <c:v>1.0389999999999999</c:v>
                </c:pt>
                <c:pt idx="183">
                  <c:v>1.0429999999999999</c:v>
                </c:pt>
                <c:pt idx="184">
                  <c:v>1.0469999999999999</c:v>
                </c:pt>
                <c:pt idx="185">
                  <c:v>1.05</c:v>
                </c:pt>
                <c:pt idx="186">
                  <c:v>1.054</c:v>
                </c:pt>
                <c:pt idx="187">
                  <c:v>1.0580000000000001</c:v>
                </c:pt>
                <c:pt idx="188">
                  <c:v>1.0609999999999999</c:v>
                </c:pt>
                <c:pt idx="189">
                  <c:v>1.0649999999999999</c:v>
                </c:pt>
                <c:pt idx="190">
                  <c:v>1.0680000000000001</c:v>
                </c:pt>
                <c:pt idx="191">
                  <c:v>1.0720000000000001</c:v>
                </c:pt>
                <c:pt idx="192">
                  <c:v>1.075</c:v>
                </c:pt>
                <c:pt idx="193">
                  <c:v>1.079</c:v>
                </c:pt>
                <c:pt idx="194">
                  <c:v>1.0820000000000001</c:v>
                </c:pt>
                <c:pt idx="195">
                  <c:v>1.085</c:v>
                </c:pt>
                <c:pt idx="196">
                  <c:v>1.089</c:v>
                </c:pt>
                <c:pt idx="197">
                  <c:v>1.0920000000000001</c:v>
                </c:pt>
                <c:pt idx="198">
                  <c:v>1.095</c:v>
                </c:pt>
                <c:pt idx="199">
                  <c:v>1.099</c:v>
                </c:pt>
                <c:pt idx="200">
                  <c:v>1.1020000000000001</c:v>
                </c:pt>
                <c:pt idx="201">
                  <c:v>1.105</c:v>
                </c:pt>
                <c:pt idx="202">
                  <c:v>1.1080000000000001</c:v>
                </c:pt>
                <c:pt idx="203">
                  <c:v>1.111</c:v>
                </c:pt>
                <c:pt idx="204">
                  <c:v>1.1140000000000001</c:v>
                </c:pt>
                <c:pt idx="205">
                  <c:v>1.117</c:v>
                </c:pt>
                <c:pt idx="206">
                  <c:v>1.1200000000000001</c:v>
                </c:pt>
                <c:pt idx="207">
                  <c:v>1.123</c:v>
                </c:pt>
                <c:pt idx="208">
                  <c:v>1.1259999999999999</c:v>
                </c:pt>
                <c:pt idx="209">
                  <c:v>1.129</c:v>
                </c:pt>
                <c:pt idx="210">
                  <c:v>1.1319999999999999</c:v>
                </c:pt>
                <c:pt idx="211">
                  <c:v>1.1339999999999999</c:v>
                </c:pt>
                <c:pt idx="212">
                  <c:v>1.137</c:v>
                </c:pt>
                <c:pt idx="213">
                  <c:v>1.1399999999999999</c:v>
                </c:pt>
                <c:pt idx="214">
                  <c:v>1.143</c:v>
                </c:pt>
                <c:pt idx="215">
                  <c:v>1.145</c:v>
                </c:pt>
                <c:pt idx="216">
                  <c:v>1.1479999999999999</c:v>
                </c:pt>
                <c:pt idx="217">
                  <c:v>1.151</c:v>
                </c:pt>
                <c:pt idx="218">
                  <c:v>1.153</c:v>
                </c:pt>
                <c:pt idx="219">
                  <c:v>1.1559999999999999</c:v>
                </c:pt>
                <c:pt idx="220">
                  <c:v>1.1579999999999999</c:v>
                </c:pt>
                <c:pt idx="221">
                  <c:v>1.161</c:v>
                </c:pt>
                <c:pt idx="222">
                  <c:v>1.163</c:v>
                </c:pt>
                <c:pt idx="223">
                  <c:v>1.1659999999999999</c:v>
                </c:pt>
                <c:pt idx="224">
                  <c:v>1.1679999999999999</c:v>
                </c:pt>
                <c:pt idx="225">
                  <c:v>1.171</c:v>
                </c:pt>
                <c:pt idx="226">
                  <c:v>1.173</c:v>
                </c:pt>
                <c:pt idx="227">
                  <c:v>1.175</c:v>
                </c:pt>
                <c:pt idx="228">
                  <c:v>1.1779999999999999</c:v>
                </c:pt>
                <c:pt idx="229">
                  <c:v>1.18</c:v>
                </c:pt>
                <c:pt idx="230">
                  <c:v>1.1819999999999999</c:v>
                </c:pt>
                <c:pt idx="231">
                  <c:v>1.1839999999999999</c:v>
                </c:pt>
                <c:pt idx="232">
                  <c:v>1.1870000000000001</c:v>
                </c:pt>
                <c:pt idx="233">
                  <c:v>1.1890000000000001</c:v>
                </c:pt>
                <c:pt idx="234">
                  <c:v>1.1910000000000001</c:v>
                </c:pt>
                <c:pt idx="235">
                  <c:v>1.1930000000000001</c:v>
                </c:pt>
                <c:pt idx="236">
                  <c:v>1.1950000000000001</c:v>
                </c:pt>
                <c:pt idx="237">
                  <c:v>1.1970000000000001</c:v>
                </c:pt>
                <c:pt idx="238">
                  <c:v>1.1990000000000001</c:v>
                </c:pt>
                <c:pt idx="239">
                  <c:v>1.2010000000000001</c:v>
                </c:pt>
                <c:pt idx="240">
                  <c:v>1.2030000000000001</c:v>
                </c:pt>
                <c:pt idx="241">
                  <c:v>1.2050000000000001</c:v>
                </c:pt>
              </c:numCache>
            </c:numRef>
          </c:yVal>
          <c:smooth val="1"/>
          <c:extLst xmlns:c16r2="http://schemas.microsoft.com/office/drawing/2015/06/chart">
            <c:ext xmlns:c16="http://schemas.microsoft.com/office/drawing/2014/chart" uri="{C3380CC4-5D6E-409C-BE32-E72D297353CC}">
              <c16:uniqueId val="{00000000-8EEE-4EA7-9FF8-485A1EB7A126}"/>
            </c:ext>
          </c:extLst>
        </c:ser>
        <c:ser>
          <c:idx val="1"/>
          <c:order val="1"/>
          <c:tx>
            <c:strRef>
              <c:f>'Density Earth-Mars'!$F$2</c:f>
              <c:strCache>
                <c:ptCount val="1"/>
                <c:pt idx="0">
                  <c:v>Mars  Density (kg/m^3)</c:v>
                </c:pt>
              </c:strCache>
            </c:strRef>
          </c:tx>
          <c:spPr>
            <a:ln w="22225" cap="rnd">
              <a:solidFill>
                <a:schemeClr val="accent2"/>
              </a:solidFill>
            </a:ln>
            <a:effectLst>
              <a:glow rad="139700">
                <a:schemeClr val="accent2">
                  <a:satMod val="175000"/>
                  <a:alpha val="14000"/>
                </a:schemeClr>
              </a:glow>
            </a:effectLst>
          </c:spPr>
          <c:marker>
            <c:symbol val="none"/>
          </c:marker>
          <c:xVal>
            <c:numRef>
              <c:f>'Density Earth-Mars'!$E$3:$E$43</c:f>
              <c:numCache>
                <c:formatCode>General</c:formatCode>
                <c:ptCount val="41"/>
                <c:pt idx="0">
                  <c:v>20000</c:v>
                </c:pt>
                <c:pt idx="1">
                  <c:v>19500</c:v>
                </c:pt>
                <c:pt idx="2">
                  <c:v>19000</c:v>
                </c:pt>
                <c:pt idx="3">
                  <c:v>18500</c:v>
                </c:pt>
                <c:pt idx="4">
                  <c:v>18000</c:v>
                </c:pt>
                <c:pt idx="5">
                  <c:v>17500</c:v>
                </c:pt>
                <c:pt idx="6">
                  <c:v>17000</c:v>
                </c:pt>
                <c:pt idx="7">
                  <c:v>16500</c:v>
                </c:pt>
                <c:pt idx="8">
                  <c:v>16000</c:v>
                </c:pt>
                <c:pt idx="9">
                  <c:v>15500</c:v>
                </c:pt>
                <c:pt idx="10">
                  <c:v>15000</c:v>
                </c:pt>
                <c:pt idx="11">
                  <c:v>14500</c:v>
                </c:pt>
                <c:pt idx="12">
                  <c:v>14000</c:v>
                </c:pt>
                <c:pt idx="13">
                  <c:v>13500</c:v>
                </c:pt>
                <c:pt idx="14">
                  <c:v>13000</c:v>
                </c:pt>
                <c:pt idx="15">
                  <c:v>12500</c:v>
                </c:pt>
                <c:pt idx="16">
                  <c:v>12000</c:v>
                </c:pt>
                <c:pt idx="17">
                  <c:v>11500</c:v>
                </c:pt>
                <c:pt idx="18">
                  <c:v>11000</c:v>
                </c:pt>
                <c:pt idx="19">
                  <c:v>10500</c:v>
                </c:pt>
                <c:pt idx="20">
                  <c:v>10000</c:v>
                </c:pt>
                <c:pt idx="21">
                  <c:v>9500</c:v>
                </c:pt>
                <c:pt idx="22">
                  <c:v>9000</c:v>
                </c:pt>
                <c:pt idx="23">
                  <c:v>8500</c:v>
                </c:pt>
                <c:pt idx="24">
                  <c:v>8000</c:v>
                </c:pt>
                <c:pt idx="25">
                  <c:v>7500</c:v>
                </c:pt>
                <c:pt idx="26">
                  <c:v>7000</c:v>
                </c:pt>
                <c:pt idx="27">
                  <c:v>6500</c:v>
                </c:pt>
                <c:pt idx="28">
                  <c:v>6000</c:v>
                </c:pt>
                <c:pt idx="29">
                  <c:v>5500</c:v>
                </c:pt>
                <c:pt idx="30">
                  <c:v>5000</c:v>
                </c:pt>
                <c:pt idx="31">
                  <c:v>4500</c:v>
                </c:pt>
                <c:pt idx="32">
                  <c:v>4000</c:v>
                </c:pt>
                <c:pt idx="33">
                  <c:v>3500</c:v>
                </c:pt>
                <c:pt idx="34">
                  <c:v>3000</c:v>
                </c:pt>
                <c:pt idx="35">
                  <c:v>2500</c:v>
                </c:pt>
                <c:pt idx="36">
                  <c:v>2000</c:v>
                </c:pt>
                <c:pt idx="37">
                  <c:v>1500</c:v>
                </c:pt>
                <c:pt idx="38">
                  <c:v>1000</c:v>
                </c:pt>
                <c:pt idx="39">
                  <c:v>500</c:v>
                </c:pt>
                <c:pt idx="40">
                  <c:v>0</c:v>
                </c:pt>
              </c:numCache>
            </c:numRef>
          </c:xVal>
          <c:yVal>
            <c:numRef>
              <c:f>'Density Earth-Mars'!$F$3:$F$43</c:f>
              <c:numCache>
                <c:formatCode>General</c:formatCode>
                <c:ptCount val="41"/>
                <c:pt idx="0">
                  <c:v>2.1949999999999999E-3</c:v>
                </c:pt>
                <c:pt idx="1">
                  <c:v>2.2989999999999998E-3</c:v>
                </c:pt>
                <c:pt idx="2">
                  <c:v>2.4090000000000001E-3</c:v>
                </c:pt>
                <c:pt idx="3">
                  <c:v>2.5240000000000002E-3</c:v>
                </c:pt>
                <c:pt idx="4">
                  <c:v>2.6440000000000001E-3</c:v>
                </c:pt>
                <c:pt idx="5">
                  <c:v>2.7699999999999999E-3</c:v>
                </c:pt>
                <c:pt idx="6">
                  <c:v>2.9009999999999999E-3</c:v>
                </c:pt>
                <c:pt idx="7">
                  <c:v>3.039E-3</c:v>
                </c:pt>
                <c:pt idx="8">
                  <c:v>3.1840000000000002E-3</c:v>
                </c:pt>
                <c:pt idx="9">
                  <c:v>3.336E-3</c:v>
                </c:pt>
                <c:pt idx="10">
                  <c:v>3.4940000000000001E-3</c:v>
                </c:pt>
                <c:pt idx="11">
                  <c:v>3.6610000000000002E-3</c:v>
                </c:pt>
                <c:pt idx="12">
                  <c:v>3.8349999999999999E-3</c:v>
                </c:pt>
                <c:pt idx="13">
                  <c:v>4.0179999999999999E-3</c:v>
                </c:pt>
                <c:pt idx="14">
                  <c:v>4.2090000000000001E-3</c:v>
                </c:pt>
                <c:pt idx="15">
                  <c:v>4.4089999999999997E-3</c:v>
                </c:pt>
                <c:pt idx="16">
                  <c:v>4.6189999999999998E-3</c:v>
                </c:pt>
                <c:pt idx="17">
                  <c:v>4.8390000000000004E-3</c:v>
                </c:pt>
                <c:pt idx="18">
                  <c:v>5.0689999999999997E-3</c:v>
                </c:pt>
                <c:pt idx="19">
                  <c:v>5.3099999999999996E-3</c:v>
                </c:pt>
                <c:pt idx="20">
                  <c:v>5.5630000000000002E-3</c:v>
                </c:pt>
                <c:pt idx="21">
                  <c:v>5.8279999999999998E-3</c:v>
                </c:pt>
                <c:pt idx="22">
                  <c:v>6.1050000000000002E-3</c:v>
                </c:pt>
                <c:pt idx="23">
                  <c:v>6.3959999999999998E-3</c:v>
                </c:pt>
                <c:pt idx="24">
                  <c:v>6.7000000000000002E-3</c:v>
                </c:pt>
                <c:pt idx="25">
                  <c:v>7.0190000000000001E-3</c:v>
                </c:pt>
                <c:pt idx="26">
                  <c:v>7.3530000000000002E-3</c:v>
                </c:pt>
                <c:pt idx="27">
                  <c:v>7.7039999999999999E-3</c:v>
                </c:pt>
                <c:pt idx="28">
                  <c:v>8.0700000000000008E-3</c:v>
                </c:pt>
                <c:pt idx="29">
                  <c:v>8.4539999999999997E-3</c:v>
                </c:pt>
                <c:pt idx="30">
                  <c:v>8.8570000000000003E-3</c:v>
                </c:pt>
                <c:pt idx="31">
                  <c:v>9.2779999999999998E-3</c:v>
                </c:pt>
                <c:pt idx="32">
                  <c:v>9.7199999999999995E-3</c:v>
                </c:pt>
                <c:pt idx="33">
                  <c:v>0.01</c:v>
                </c:pt>
                <c:pt idx="34">
                  <c:v>1.0999999999999999E-2</c:v>
                </c:pt>
                <c:pt idx="35">
                  <c:v>1.0999999999999999E-2</c:v>
                </c:pt>
                <c:pt idx="36">
                  <c:v>1.2E-2</c:v>
                </c:pt>
                <c:pt idx="37">
                  <c:v>1.2E-2</c:v>
                </c:pt>
                <c:pt idx="38">
                  <c:v>1.2999999999999999E-2</c:v>
                </c:pt>
                <c:pt idx="39">
                  <c:v>1.2999999999999999E-2</c:v>
                </c:pt>
                <c:pt idx="40">
                  <c:v>1.4E-2</c:v>
                </c:pt>
              </c:numCache>
            </c:numRef>
          </c:yVal>
          <c:smooth val="1"/>
          <c:extLst xmlns:c16r2="http://schemas.microsoft.com/office/drawing/2015/06/chart">
            <c:ext xmlns:c16="http://schemas.microsoft.com/office/drawing/2014/chart" uri="{C3380CC4-5D6E-409C-BE32-E72D297353CC}">
              <c16:uniqueId val="{00000001-8EEE-4EA7-9FF8-485A1EB7A126}"/>
            </c:ext>
          </c:extLst>
        </c:ser>
        <c:dLbls>
          <c:showLegendKey val="0"/>
          <c:showVal val="0"/>
          <c:showCatName val="0"/>
          <c:showSerName val="0"/>
          <c:showPercent val="0"/>
          <c:showBubbleSize val="0"/>
        </c:dLbls>
        <c:axId val="319014400"/>
        <c:axId val="357496392"/>
      </c:scatterChart>
      <c:valAx>
        <c:axId val="319014400"/>
        <c:scaling>
          <c:orientation val="minMax"/>
          <c:max val="30000"/>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57496392"/>
        <c:crosses val="autoZero"/>
        <c:crossBetween val="midCat"/>
      </c:valAx>
      <c:valAx>
        <c:axId val="357496392"/>
        <c:scaling>
          <c:orientation val="minMax"/>
          <c:max val="0.1"/>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a:t>Density (kg/m</a:t>
                </a:r>
                <a:r>
                  <a:rPr lang="en-US" baseline="30000" dirty="0"/>
                  <a:t>3</a:t>
                </a:r>
                <a:r>
                  <a:rPr lang="en-US" dirty="0"/>
                  <a:t>)</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19014400"/>
        <c:crosses val="autoZero"/>
        <c:crossBetween val="midCat"/>
      </c:valAx>
      <c:spPr>
        <a:noFill/>
        <a:ln>
          <a:noFill/>
        </a:ln>
        <a:effectLst/>
      </c:spPr>
    </c:plotArea>
    <c:legend>
      <c:legendPos val="t"/>
      <c:layout>
        <c:manualLayout>
          <c:xMode val="edge"/>
          <c:yMode val="edge"/>
          <c:x val="9.4044653764073879E-2"/>
          <c:y val="0.10133710901984497"/>
          <c:w val="0.51583580837442045"/>
          <c:h val="0.107968066491688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38100" cap="flat" cmpd="sng" algn="ctr">
      <a:solidFill>
        <a:schemeClr val="accent6">
          <a:lumMod val="50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E0DF4-9697-4B2B-81CA-9DB9FFE12415}"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5B5A6-4E66-41BA-A8CB-B9A17CAA6667}" type="slidenum">
              <a:rPr lang="en-US" smtClean="0"/>
              <a:t>‹#›</a:t>
            </a:fld>
            <a:endParaRPr lang="en-US"/>
          </a:p>
        </p:txBody>
      </p:sp>
    </p:spTree>
    <p:extLst>
      <p:ext uri="{BB962C8B-B14F-4D97-AF65-F5344CB8AC3E}">
        <p14:creationId xmlns:p14="http://schemas.microsoft.com/office/powerpoint/2010/main" val="314031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1</a:t>
            </a:fld>
            <a:endParaRPr lang="en-US"/>
          </a:p>
        </p:txBody>
      </p:sp>
    </p:spTree>
    <p:extLst>
      <p:ext uri="{BB962C8B-B14F-4D97-AF65-F5344CB8AC3E}">
        <p14:creationId xmlns:p14="http://schemas.microsoft.com/office/powerpoint/2010/main" val="170378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10</a:t>
            </a:fld>
            <a:endParaRPr lang="en-US"/>
          </a:p>
        </p:txBody>
      </p:sp>
    </p:spTree>
    <p:extLst>
      <p:ext uri="{BB962C8B-B14F-4D97-AF65-F5344CB8AC3E}">
        <p14:creationId xmlns:p14="http://schemas.microsoft.com/office/powerpoint/2010/main" val="170307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11</a:t>
            </a:fld>
            <a:endParaRPr lang="en-US"/>
          </a:p>
        </p:txBody>
      </p:sp>
    </p:spTree>
    <p:extLst>
      <p:ext uri="{BB962C8B-B14F-4D97-AF65-F5344CB8AC3E}">
        <p14:creationId xmlns:p14="http://schemas.microsoft.com/office/powerpoint/2010/main" val="376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15</a:t>
            </a:fld>
            <a:endParaRPr lang="en-US"/>
          </a:p>
        </p:txBody>
      </p:sp>
    </p:spTree>
    <p:extLst>
      <p:ext uri="{BB962C8B-B14F-4D97-AF65-F5344CB8AC3E}">
        <p14:creationId xmlns:p14="http://schemas.microsoft.com/office/powerpoint/2010/main" val="2966416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16</a:t>
            </a:fld>
            <a:endParaRPr lang="en-US"/>
          </a:p>
        </p:txBody>
      </p:sp>
    </p:spTree>
    <p:extLst>
      <p:ext uri="{BB962C8B-B14F-4D97-AF65-F5344CB8AC3E}">
        <p14:creationId xmlns:p14="http://schemas.microsoft.com/office/powerpoint/2010/main" val="3241354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17</a:t>
            </a:fld>
            <a:endParaRPr lang="en-US"/>
          </a:p>
        </p:txBody>
      </p:sp>
    </p:spTree>
    <p:extLst>
      <p:ext uri="{BB962C8B-B14F-4D97-AF65-F5344CB8AC3E}">
        <p14:creationId xmlns:p14="http://schemas.microsoft.com/office/powerpoint/2010/main" val="470162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18</a:t>
            </a:fld>
            <a:endParaRPr lang="en-US"/>
          </a:p>
        </p:txBody>
      </p:sp>
    </p:spTree>
    <p:extLst>
      <p:ext uri="{BB962C8B-B14F-4D97-AF65-F5344CB8AC3E}">
        <p14:creationId xmlns:p14="http://schemas.microsoft.com/office/powerpoint/2010/main" val="634677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19</a:t>
            </a:fld>
            <a:endParaRPr lang="en-US"/>
          </a:p>
        </p:txBody>
      </p:sp>
    </p:spTree>
    <p:extLst>
      <p:ext uri="{BB962C8B-B14F-4D97-AF65-F5344CB8AC3E}">
        <p14:creationId xmlns:p14="http://schemas.microsoft.com/office/powerpoint/2010/main" val="3622495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20</a:t>
            </a:fld>
            <a:endParaRPr lang="en-US"/>
          </a:p>
        </p:txBody>
      </p:sp>
    </p:spTree>
    <p:extLst>
      <p:ext uri="{BB962C8B-B14F-4D97-AF65-F5344CB8AC3E}">
        <p14:creationId xmlns:p14="http://schemas.microsoft.com/office/powerpoint/2010/main" val="2457991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21</a:t>
            </a:fld>
            <a:endParaRPr lang="en-US"/>
          </a:p>
        </p:txBody>
      </p:sp>
    </p:spTree>
    <p:extLst>
      <p:ext uri="{BB962C8B-B14F-4D97-AF65-F5344CB8AC3E}">
        <p14:creationId xmlns:p14="http://schemas.microsoft.com/office/powerpoint/2010/main" val="3736047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22</a:t>
            </a:fld>
            <a:endParaRPr lang="en-US"/>
          </a:p>
        </p:txBody>
      </p:sp>
    </p:spTree>
    <p:extLst>
      <p:ext uri="{BB962C8B-B14F-4D97-AF65-F5344CB8AC3E}">
        <p14:creationId xmlns:p14="http://schemas.microsoft.com/office/powerpoint/2010/main" val="1233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2</a:t>
            </a:fld>
            <a:endParaRPr lang="en-US"/>
          </a:p>
        </p:txBody>
      </p:sp>
    </p:spTree>
    <p:extLst>
      <p:ext uri="{BB962C8B-B14F-4D97-AF65-F5344CB8AC3E}">
        <p14:creationId xmlns:p14="http://schemas.microsoft.com/office/powerpoint/2010/main" val="130762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23</a:t>
            </a:fld>
            <a:endParaRPr lang="en-US"/>
          </a:p>
        </p:txBody>
      </p:sp>
    </p:spTree>
    <p:extLst>
      <p:ext uri="{BB962C8B-B14F-4D97-AF65-F5344CB8AC3E}">
        <p14:creationId xmlns:p14="http://schemas.microsoft.com/office/powerpoint/2010/main" val="3420237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24</a:t>
            </a:fld>
            <a:endParaRPr lang="en-US"/>
          </a:p>
        </p:txBody>
      </p:sp>
    </p:spTree>
    <p:extLst>
      <p:ext uri="{BB962C8B-B14F-4D97-AF65-F5344CB8AC3E}">
        <p14:creationId xmlns:p14="http://schemas.microsoft.com/office/powerpoint/2010/main" val="3917948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28</a:t>
            </a:fld>
            <a:endParaRPr lang="en-US"/>
          </a:p>
        </p:txBody>
      </p:sp>
    </p:spTree>
    <p:extLst>
      <p:ext uri="{BB962C8B-B14F-4D97-AF65-F5344CB8AC3E}">
        <p14:creationId xmlns:p14="http://schemas.microsoft.com/office/powerpoint/2010/main" val="1977955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29</a:t>
            </a:fld>
            <a:endParaRPr lang="en-US"/>
          </a:p>
        </p:txBody>
      </p:sp>
    </p:spTree>
    <p:extLst>
      <p:ext uri="{BB962C8B-B14F-4D97-AF65-F5344CB8AC3E}">
        <p14:creationId xmlns:p14="http://schemas.microsoft.com/office/powerpoint/2010/main" val="175393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3</a:t>
            </a:fld>
            <a:endParaRPr lang="en-US"/>
          </a:p>
        </p:txBody>
      </p:sp>
    </p:spTree>
    <p:extLst>
      <p:ext uri="{BB962C8B-B14F-4D97-AF65-F5344CB8AC3E}">
        <p14:creationId xmlns:p14="http://schemas.microsoft.com/office/powerpoint/2010/main" val="193936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4</a:t>
            </a:fld>
            <a:endParaRPr lang="en-US"/>
          </a:p>
        </p:txBody>
      </p:sp>
    </p:spTree>
    <p:extLst>
      <p:ext uri="{BB962C8B-B14F-4D97-AF65-F5344CB8AC3E}">
        <p14:creationId xmlns:p14="http://schemas.microsoft.com/office/powerpoint/2010/main" val="1231724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5</a:t>
            </a:fld>
            <a:endParaRPr lang="en-US"/>
          </a:p>
        </p:txBody>
      </p:sp>
    </p:spTree>
    <p:extLst>
      <p:ext uri="{BB962C8B-B14F-4D97-AF65-F5344CB8AC3E}">
        <p14:creationId xmlns:p14="http://schemas.microsoft.com/office/powerpoint/2010/main" val="45444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6</a:t>
            </a:fld>
            <a:endParaRPr lang="en-US"/>
          </a:p>
        </p:txBody>
      </p:sp>
    </p:spTree>
    <p:extLst>
      <p:ext uri="{BB962C8B-B14F-4D97-AF65-F5344CB8AC3E}">
        <p14:creationId xmlns:p14="http://schemas.microsoft.com/office/powerpoint/2010/main" val="15576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7</a:t>
            </a:fld>
            <a:endParaRPr lang="en-US"/>
          </a:p>
        </p:txBody>
      </p:sp>
    </p:spTree>
    <p:extLst>
      <p:ext uri="{BB962C8B-B14F-4D97-AF65-F5344CB8AC3E}">
        <p14:creationId xmlns:p14="http://schemas.microsoft.com/office/powerpoint/2010/main" val="1369253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5B5A6-4E66-41BA-A8CB-B9A17CAA6667}" type="slidenum">
              <a:rPr lang="en-US" smtClean="0"/>
              <a:t>8</a:t>
            </a:fld>
            <a:endParaRPr lang="en-US"/>
          </a:p>
        </p:txBody>
      </p:sp>
    </p:spTree>
    <p:extLst>
      <p:ext uri="{BB962C8B-B14F-4D97-AF65-F5344CB8AC3E}">
        <p14:creationId xmlns:p14="http://schemas.microsoft.com/office/powerpoint/2010/main" val="3990680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5B5A6-4E66-41BA-A8CB-B9A17CAA6667}" type="slidenum">
              <a:rPr lang="en-US" smtClean="0"/>
              <a:t>9</a:t>
            </a:fld>
            <a:endParaRPr lang="en-US"/>
          </a:p>
        </p:txBody>
      </p:sp>
    </p:spTree>
    <p:extLst>
      <p:ext uri="{BB962C8B-B14F-4D97-AF65-F5344CB8AC3E}">
        <p14:creationId xmlns:p14="http://schemas.microsoft.com/office/powerpoint/2010/main" val="2420784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dirty="0"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rrowheads="1"/>
          </p:cNvPicPr>
          <p:nvPr userDrawn="1"/>
        </p:nvPicPr>
        <p:blipFill>
          <a:blip r:embed="rId2" cstate="print"/>
          <a:srcRect r="1369" b="1498"/>
          <a:stretch>
            <a:fillRect/>
          </a:stretch>
        </p:blipFill>
        <p:spPr bwMode="auto">
          <a:xfrm>
            <a:off x="410634" y="0"/>
            <a:ext cx="1098551" cy="730250"/>
          </a:xfrm>
          <a:prstGeom prst="rect">
            <a:avLst/>
          </a:prstGeom>
          <a:noFill/>
          <a:ln w="9525">
            <a:noFill/>
            <a:miter lim="800000"/>
            <a:headEnd/>
            <a:tailEnd/>
          </a:ln>
        </p:spPr>
      </p:pic>
      <p:sp>
        <p:nvSpPr>
          <p:cNvPr id="8" name="Text Box 8"/>
          <p:cNvSpPr txBox="1">
            <a:spLocks noChangeArrowheads="1"/>
          </p:cNvSpPr>
          <p:nvPr userDrawn="1"/>
        </p:nvSpPr>
        <p:spPr bwMode="auto">
          <a:xfrm>
            <a:off x="1439334" y="12701"/>
            <a:ext cx="2512226" cy="400110"/>
          </a:xfrm>
          <a:prstGeom prst="rect">
            <a:avLst/>
          </a:prstGeom>
          <a:noFill/>
          <a:ln w="12700">
            <a:noFill/>
            <a:miter lim="800000"/>
            <a:headEnd/>
            <a:tailEnd/>
          </a:ln>
          <a:effectLst/>
        </p:spPr>
        <p:txBody>
          <a:bodyPr wrap="none">
            <a:spAutoFit/>
          </a:bodyPr>
          <a:lstStyle/>
          <a:p>
            <a:pPr marL="342900" indent="-342900">
              <a:spcBef>
                <a:spcPct val="50000"/>
              </a:spcBef>
              <a:defRPr/>
            </a:pPr>
            <a:r>
              <a:rPr lang="en-US" sz="800" b="1">
                <a:latin typeface="Arial" charset="0"/>
                <a:cs typeface="Arial" charset="0"/>
              </a:rPr>
              <a:t>National Aeronautics and Space Administration</a:t>
            </a:r>
          </a:p>
          <a:p>
            <a:pPr marL="342900" indent="-342900">
              <a:spcBef>
                <a:spcPct val="50000"/>
              </a:spcBef>
              <a:defRPr/>
            </a:pPr>
            <a:r>
              <a:rPr lang="en-US" sz="800">
                <a:latin typeface="Arial" charset="0"/>
                <a:cs typeface="Arial" charset="0"/>
              </a:rPr>
              <a:t>Goddard Space Flight Center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sz="1000">
                <a:solidFill>
                  <a:schemeClr val="bg1"/>
                </a:solidFill>
              </a:defRPr>
            </a:lvl1pPr>
          </a:lstStyle>
          <a:p>
            <a:r>
              <a:rPr lang="en-US" smtClean="0"/>
              <a:t>Esper-Aldrin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dirty="0" smtClean="0"/>
              <a:t>Esper-Aldrin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smtClean="0"/>
              <a:t>Esper-Aldrin</a:t>
            </a:r>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smtClean="0"/>
              <a:t>Esper-Aldrin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a:off x="-9525" y="-9525"/>
            <a:ext cx="12211050" cy="6877050"/>
          </a:xfrm>
          <a:prstGeom prst="rect">
            <a:avLst/>
          </a:prstGeom>
        </p:spPr>
      </p:pic>
      <p:sp>
        <p:nvSpPr>
          <p:cNvPr id="2" name="Title Placeholder 1"/>
          <p:cNvSpPr>
            <a:spLocks noGrp="1"/>
          </p:cNvSpPr>
          <p:nvPr>
            <p:ph type="title"/>
          </p:nvPr>
        </p:nvSpPr>
        <p:spPr>
          <a:xfrm>
            <a:off x="1439333" y="411163"/>
            <a:ext cx="9228667" cy="82708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lumMod val="9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iafastro.directory/iac/paper/id/52765/summary/" TargetMode="External"/><Relationship Id="rId4" Type="http://schemas.openxmlformats.org/officeDocument/2006/relationships/hyperlink" Target="https://ntrs.nasa.gov/search.jsp?R=20190032243"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emf"/><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png"/><Relationship Id="rId5" Type="http://schemas.openxmlformats.org/officeDocument/2006/relationships/hyperlink" Target="https://youtu.be/aHiYc7MtLJE"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75388" cy="6858000"/>
          </a:xfrm>
          <a:prstGeom prst="rect">
            <a:avLst/>
          </a:prstGeom>
        </p:spPr>
      </p:pic>
      <p:sp>
        <p:nvSpPr>
          <p:cNvPr id="2" name="Title 1"/>
          <p:cNvSpPr>
            <a:spLocks noGrp="1"/>
          </p:cNvSpPr>
          <p:nvPr>
            <p:ph type="title"/>
          </p:nvPr>
        </p:nvSpPr>
        <p:spPr>
          <a:xfrm>
            <a:off x="994195" y="2895600"/>
            <a:ext cx="10287000" cy="1752600"/>
          </a:xfrm>
        </p:spPr>
        <p:txBody>
          <a:bodyPr>
            <a:normAutofit/>
          </a:bodyPr>
          <a:lstStyle/>
          <a:p>
            <a:r>
              <a:rPr lang="en-US" sz="2200" b="0" dirty="0" smtClean="0">
                <a:solidFill>
                  <a:schemeClr val="bg1"/>
                </a:solidFill>
              </a:rPr>
              <a:t>Jaime Esper </a:t>
            </a:r>
            <a:r>
              <a:rPr lang="en-US" sz="2200" b="0" baseline="30000" dirty="0" smtClean="0">
                <a:solidFill>
                  <a:schemeClr val="bg1"/>
                </a:solidFill>
              </a:rPr>
              <a:t>(1)</a:t>
            </a:r>
            <a:r>
              <a:rPr lang="en-US" sz="2200" b="0" dirty="0" smtClean="0">
                <a:solidFill>
                  <a:schemeClr val="bg1"/>
                </a:solidFill>
              </a:rPr>
              <a:t>, Buzz Aldrin </a:t>
            </a:r>
            <a:r>
              <a:rPr lang="en-US" sz="2200" b="0" baseline="30000" dirty="0" smtClean="0">
                <a:solidFill>
                  <a:schemeClr val="bg1"/>
                </a:solidFill>
              </a:rPr>
              <a:t>(2)</a:t>
            </a:r>
            <a:r>
              <a:rPr lang="en-US" sz="2200" b="0" dirty="0">
                <a:solidFill>
                  <a:schemeClr val="bg1"/>
                </a:solidFill>
              </a:rPr>
              <a:t/>
            </a:r>
            <a:br>
              <a:rPr lang="en-US" sz="2200" b="0" dirty="0">
                <a:solidFill>
                  <a:schemeClr val="bg1"/>
                </a:solidFill>
              </a:rPr>
            </a:br>
            <a:r>
              <a:rPr lang="en-US" sz="2200" b="0" dirty="0" smtClean="0">
                <a:solidFill>
                  <a:schemeClr val="bg1"/>
                </a:solidFill>
              </a:rPr>
              <a:t>(1) </a:t>
            </a:r>
            <a:r>
              <a:rPr lang="en-US" sz="2200" b="0" dirty="0">
                <a:solidFill>
                  <a:schemeClr val="bg1"/>
                </a:solidFill>
              </a:rPr>
              <a:t>NASA Goddard Space Flight Center, Greenbelt MD, </a:t>
            </a:r>
            <a:r>
              <a:rPr lang="en-US" sz="2200" b="0" dirty="0" smtClean="0">
                <a:solidFill>
                  <a:schemeClr val="bg1"/>
                </a:solidFill>
              </a:rPr>
              <a:t>USA</a:t>
            </a:r>
            <a:br>
              <a:rPr lang="en-US" sz="2200" b="0" dirty="0" smtClean="0">
                <a:solidFill>
                  <a:schemeClr val="bg1"/>
                </a:solidFill>
              </a:rPr>
            </a:br>
            <a:r>
              <a:rPr lang="en-US" sz="2200" b="0" dirty="0" smtClean="0">
                <a:solidFill>
                  <a:schemeClr val="bg1"/>
                </a:solidFill>
              </a:rPr>
              <a:t>(2</a:t>
            </a:r>
            <a:r>
              <a:rPr lang="en-US" sz="2200" b="0" dirty="0">
                <a:solidFill>
                  <a:schemeClr val="bg1"/>
                </a:solidFill>
              </a:rPr>
              <a:t>) Chairman, Human Space Flight Institute, Space Port </a:t>
            </a:r>
            <a:r>
              <a:rPr lang="en-US" sz="2200" b="0" dirty="0" smtClean="0">
                <a:solidFill>
                  <a:schemeClr val="bg1"/>
                </a:solidFill>
              </a:rPr>
              <a:t>Houston TX, USA</a:t>
            </a:r>
            <a:r>
              <a:rPr lang="en-US" sz="2700" b="0" dirty="0">
                <a:solidFill>
                  <a:schemeClr val="bg1"/>
                </a:solidFill>
              </a:rPr>
              <a:t/>
            </a:r>
            <a:br>
              <a:rPr lang="en-US" sz="2700" b="0" dirty="0">
                <a:solidFill>
                  <a:schemeClr val="bg1"/>
                </a:solidFill>
              </a:rPr>
            </a:br>
            <a:endParaRPr lang="en-US" sz="1600" b="0" dirty="0">
              <a:solidFill>
                <a:schemeClr val="bg1"/>
              </a:solidFill>
            </a:endParaRPr>
          </a:p>
        </p:txBody>
      </p:sp>
      <p:sp>
        <p:nvSpPr>
          <p:cNvPr id="3" name="Rectangle 2"/>
          <p:cNvSpPr/>
          <p:nvPr/>
        </p:nvSpPr>
        <p:spPr>
          <a:xfrm>
            <a:off x="994195" y="990600"/>
            <a:ext cx="10287000" cy="19389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dirty="0">
                <a:solidFill>
                  <a:schemeClr val="accent6">
                    <a:lumMod val="75000"/>
                  </a:schemeClr>
                </a:solidFill>
              </a:rPr>
              <a:t>Mars </a:t>
            </a:r>
            <a:r>
              <a:rPr lang="en-US" sz="4400" dirty="0">
                <a:solidFill>
                  <a:schemeClr val="accent6">
                    <a:lumMod val="75000"/>
                  </a:schemeClr>
                </a:solidFill>
              </a:rPr>
              <a:t>S</a:t>
            </a:r>
            <a:r>
              <a:rPr lang="en-US" sz="3200" dirty="0">
                <a:solidFill>
                  <a:schemeClr val="accent6">
                    <a:lumMod val="75000"/>
                  </a:schemeClr>
                </a:solidFill>
              </a:rPr>
              <a:t>mall-Spacecraft </a:t>
            </a:r>
            <a:r>
              <a:rPr lang="en-US" sz="4400" dirty="0">
                <a:solidFill>
                  <a:schemeClr val="accent6">
                    <a:lumMod val="75000"/>
                  </a:schemeClr>
                </a:solidFill>
              </a:rPr>
              <a:t>H</a:t>
            </a:r>
            <a:r>
              <a:rPr lang="en-US" sz="3200" dirty="0">
                <a:solidFill>
                  <a:schemeClr val="accent6">
                    <a:lumMod val="75000"/>
                  </a:schemeClr>
                </a:solidFill>
              </a:rPr>
              <a:t>uman </a:t>
            </a:r>
            <a:r>
              <a:rPr lang="en-US" sz="4400" dirty="0">
                <a:solidFill>
                  <a:schemeClr val="accent6">
                    <a:lumMod val="75000"/>
                  </a:schemeClr>
                </a:solidFill>
              </a:rPr>
              <a:t>E</a:t>
            </a:r>
            <a:r>
              <a:rPr lang="en-US" sz="3200" dirty="0">
                <a:solidFill>
                  <a:schemeClr val="accent6">
                    <a:lumMod val="75000"/>
                  </a:schemeClr>
                </a:solidFill>
              </a:rPr>
              <a:t>xploration </a:t>
            </a:r>
            <a:r>
              <a:rPr lang="en-US" sz="4400" dirty="0">
                <a:solidFill>
                  <a:schemeClr val="accent6">
                    <a:lumMod val="75000"/>
                  </a:schemeClr>
                </a:solidFill>
              </a:rPr>
              <a:t>R</a:t>
            </a:r>
            <a:r>
              <a:rPr lang="en-US" sz="3200" dirty="0">
                <a:solidFill>
                  <a:schemeClr val="accent6">
                    <a:lumMod val="75000"/>
                  </a:schemeClr>
                </a:solidFill>
              </a:rPr>
              <a:t>esource </a:t>
            </a:r>
            <a:r>
              <a:rPr lang="en-US" sz="4400" dirty="0">
                <a:solidFill>
                  <a:schemeClr val="accent6">
                    <a:lumMod val="75000"/>
                  </a:schemeClr>
                </a:solidFill>
              </a:rPr>
              <a:t>P</a:t>
            </a:r>
            <a:r>
              <a:rPr lang="en-US" sz="3200" dirty="0">
                <a:solidFill>
                  <a:schemeClr val="accent6">
                    <a:lumMod val="75000"/>
                  </a:schemeClr>
                </a:solidFill>
              </a:rPr>
              <a:t>rospector with </a:t>
            </a:r>
            <a:r>
              <a:rPr lang="en-US" sz="4400" dirty="0">
                <a:solidFill>
                  <a:schemeClr val="accent6">
                    <a:lumMod val="75000"/>
                  </a:schemeClr>
                </a:solidFill>
              </a:rPr>
              <a:t>A</a:t>
            </a:r>
            <a:r>
              <a:rPr lang="en-US" sz="3200" dirty="0">
                <a:solidFill>
                  <a:schemeClr val="accent6">
                    <a:lumMod val="75000"/>
                  </a:schemeClr>
                </a:solidFill>
              </a:rPr>
              <a:t>ero-braking (SHERPA):  Demonstrating an End-to-End Mission to Phobos Distant Retrograde Orbit</a:t>
            </a:r>
            <a:endParaRPr lang="en-US" sz="3200" b="1" cap="none" spc="0" dirty="0">
              <a:ln/>
              <a:solidFill>
                <a:schemeClr val="accent3"/>
              </a:solidFill>
              <a:effectLst/>
            </a:endParaRPr>
          </a:p>
        </p:txBody>
      </p:sp>
      <p:sp>
        <p:nvSpPr>
          <p:cNvPr id="8" name="Rectangle 7"/>
          <p:cNvSpPr/>
          <p:nvPr/>
        </p:nvSpPr>
        <p:spPr>
          <a:xfrm>
            <a:off x="3872542" y="6519333"/>
            <a:ext cx="4530305" cy="246221"/>
          </a:xfrm>
          <a:prstGeom prst="rect">
            <a:avLst/>
          </a:prstGeom>
        </p:spPr>
        <p:txBody>
          <a:bodyPr wrap="square">
            <a:spAutoFit/>
          </a:bodyPr>
          <a:lstStyle/>
          <a:p>
            <a:r>
              <a:rPr lang="en-US" sz="1000" dirty="0" smtClean="0">
                <a:solidFill>
                  <a:schemeClr val="bg1">
                    <a:lumMod val="75000"/>
                  </a:schemeClr>
                </a:solidFill>
              </a:rPr>
              <a:t>NASA GSFC Systems Engineering Seminar Presentation – 21 July 2020 – Jaime Esper</a:t>
            </a:r>
            <a:endParaRPr lang="en-US" sz="1000" dirty="0">
              <a:solidFill>
                <a:schemeClr val="bg1">
                  <a:lumMod val="75000"/>
                </a:schemeClr>
              </a:solidFill>
            </a:endParaRPr>
          </a:p>
        </p:txBody>
      </p:sp>
      <p:sp>
        <p:nvSpPr>
          <p:cNvPr id="6" name="Rectangle 5"/>
          <p:cNvSpPr/>
          <p:nvPr/>
        </p:nvSpPr>
        <p:spPr>
          <a:xfrm>
            <a:off x="2327694" y="5572747"/>
            <a:ext cx="7620000" cy="246221"/>
          </a:xfrm>
          <a:prstGeom prst="rect">
            <a:avLst/>
          </a:prstGeom>
        </p:spPr>
        <p:txBody>
          <a:bodyPr wrap="square">
            <a:spAutoFit/>
          </a:bodyPr>
          <a:lstStyle/>
          <a:p>
            <a:r>
              <a:rPr lang="en-US" sz="1000" dirty="0">
                <a:solidFill>
                  <a:schemeClr val="bg1"/>
                </a:solidFill>
              </a:rPr>
              <a:t>This material is declared a work of the U.S. Government and is not subject to copyright protection in the United States. All other rights reserved.</a:t>
            </a:r>
          </a:p>
        </p:txBody>
      </p:sp>
      <p:sp>
        <p:nvSpPr>
          <p:cNvPr id="4" name="TextBox 3"/>
          <p:cNvSpPr txBox="1"/>
          <p:nvPr/>
        </p:nvSpPr>
        <p:spPr>
          <a:xfrm>
            <a:off x="3048000" y="5818968"/>
            <a:ext cx="7315200" cy="246221"/>
          </a:xfrm>
          <a:prstGeom prst="rect">
            <a:avLst/>
          </a:prstGeom>
          <a:noFill/>
        </p:spPr>
        <p:txBody>
          <a:bodyPr wrap="square" rtlCol="0">
            <a:spAutoFit/>
          </a:bodyPr>
          <a:lstStyle/>
          <a:p>
            <a:r>
              <a:rPr lang="en-US" sz="1000" i="1" dirty="0" smtClean="0">
                <a:solidFill>
                  <a:schemeClr val="bg1"/>
                </a:solidFill>
              </a:rPr>
              <a:t>Disclaimer: Opinions expressed in this presentation and accompanying video are not necessarily official NASA views.</a:t>
            </a:r>
            <a:endParaRPr lang="en-US" sz="1000" i="1" dirty="0">
              <a:solidFill>
                <a:schemeClr val="bg1"/>
              </a:solidFill>
            </a:endParaRPr>
          </a:p>
        </p:txBody>
      </p:sp>
      <p:sp>
        <p:nvSpPr>
          <p:cNvPr id="10" name="Rectangle 9"/>
          <p:cNvSpPr/>
          <p:nvPr/>
        </p:nvSpPr>
        <p:spPr>
          <a:xfrm>
            <a:off x="1222794" y="6150001"/>
            <a:ext cx="9829800" cy="246221"/>
          </a:xfrm>
          <a:prstGeom prst="rect">
            <a:avLst/>
          </a:prstGeom>
        </p:spPr>
        <p:txBody>
          <a:bodyPr wrap="square">
            <a:spAutoFit/>
          </a:bodyPr>
          <a:lstStyle/>
          <a:p>
            <a:r>
              <a:rPr lang="en-US" sz="1000" dirty="0" smtClean="0">
                <a:solidFill>
                  <a:schemeClr val="bg1"/>
                </a:solidFill>
              </a:rPr>
              <a:t>This presentation is based on the similarly titled paper. I may be found at </a:t>
            </a:r>
            <a:r>
              <a:rPr lang="en-US" sz="1000" dirty="0">
                <a:solidFill>
                  <a:schemeClr val="accent6">
                    <a:lumMod val="75000"/>
                  </a:schemeClr>
                </a:solidFill>
                <a:hlinkClick r:id="rId4"/>
              </a:rPr>
              <a:t>https://</a:t>
            </a:r>
            <a:r>
              <a:rPr lang="en-US" sz="1000" dirty="0" smtClean="0">
                <a:solidFill>
                  <a:schemeClr val="accent6">
                    <a:lumMod val="75000"/>
                  </a:schemeClr>
                </a:solidFill>
                <a:hlinkClick r:id="rId4"/>
              </a:rPr>
              <a:t>ntrs.nasa.gov/search.jsp?R=20190032243</a:t>
            </a:r>
            <a:r>
              <a:rPr lang="en-US" sz="1000" dirty="0" smtClean="0">
                <a:solidFill>
                  <a:schemeClr val="accent6">
                    <a:lumMod val="75000"/>
                  </a:schemeClr>
                </a:solidFill>
              </a:rPr>
              <a:t> </a:t>
            </a:r>
            <a:r>
              <a:rPr lang="en-US" sz="1000" dirty="0" smtClean="0">
                <a:solidFill>
                  <a:schemeClr val="bg1"/>
                </a:solidFill>
              </a:rPr>
              <a:t>or at </a:t>
            </a:r>
            <a:r>
              <a:rPr lang="en-US" sz="1000" dirty="0">
                <a:hlinkClick r:id="rId5"/>
              </a:rPr>
              <a:t>https://iafastro.directory/iac/paper/id/52765/summary/</a:t>
            </a:r>
            <a:endParaRPr lang="en-US" sz="1000" dirty="0">
              <a:solidFill>
                <a:schemeClr val="bg1"/>
              </a:solidFill>
            </a:endParaRPr>
          </a:p>
        </p:txBody>
      </p:sp>
    </p:spTree>
    <p:extLst>
      <p:ext uri="{BB962C8B-B14F-4D97-AF65-F5344CB8AC3E}">
        <p14:creationId xmlns:p14="http://schemas.microsoft.com/office/powerpoint/2010/main" val="24773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Phobos?</a:t>
            </a:r>
            <a:endParaRPr lang="en-US" dirty="0"/>
          </a:p>
        </p:txBody>
      </p:sp>
      <p:sp>
        <p:nvSpPr>
          <p:cNvPr id="3" name="Content Placeholder 2"/>
          <p:cNvSpPr>
            <a:spLocks noGrp="1"/>
          </p:cNvSpPr>
          <p:nvPr>
            <p:ph idx="1"/>
          </p:nvPr>
        </p:nvSpPr>
        <p:spPr/>
        <p:txBody>
          <a:bodyPr>
            <a:normAutofit fontScale="85000" lnSpcReduction="10000"/>
          </a:bodyPr>
          <a:lstStyle/>
          <a:p>
            <a:r>
              <a:rPr lang="en-GB" dirty="0"/>
              <a:t>Based on the proposed architecture outlined in Buzz Aldrin’s book, a number of studies were carried out exploring the benefits of using Phobos as a staging point for a human Mars landed mission, its use for in-situ resource utilization, and for tele-robotic and logistic operations.</a:t>
            </a:r>
          </a:p>
          <a:p>
            <a:r>
              <a:rPr lang="en-GB" dirty="0"/>
              <a:t>From a fuel perspective, using Phobos as a staging point represents little advantage as compared to a mission landing from High-Mars Orbit (HMO</a:t>
            </a:r>
            <a:r>
              <a:rPr lang="en-GB" dirty="0" smtClean="0"/>
              <a:t>). In fact it takes more fuel to first reach Phobos, then drop back down to the surface.</a:t>
            </a:r>
            <a:endParaRPr lang="en-GB" dirty="0"/>
          </a:p>
          <a:p>
            <a:r>
              <a:rPr lang="en-GB" dirty="0"/>
              <a:t>However, advantages result from logistic and operational perspectives, if radiation protection, resource utilization, low-latency teleoperation, and other pragmatic sustaining activities are considered</a:t>
            </a:r>
            <a:r>
              <a:rPr lang="en-GB" dirty="0" smtClean="0"/>
              <a: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824575224"/>
      </p:ext>
    </p:extLst>
  </p:cSld>
  <p:clrMapOvr>
    <a:masterClrMapping/>
  </p:clrMapOvr>
  <mc:AlternateContent xmlns:mc="http://schemas.openxmlformats.org/markup-compatibility/2006" xmlns:p14="http://schemas.microsoft.com/office/powerpoint/2010/main">
    <mc:Choice Requires="p14">
      <p:transition spd="slow" p14:dur="2000" advTm="91945"/>
    </mc:Choice>
    <mc:Fallback xmlns="">
      <p:transition spd="slow" advTm="9194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Phobos Orbit</a:t>
            </a:r>
            <a:endParaRPr lang="en-US" dirty="0"/>
          </a:p>
        </p:txBody>
      </p:sp>
      <p:pic>
        <p:nvPicPr>
          <p:cNvPr id="5" name="32051_hubble_phobos_mars_STScI_v1729b-192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30941" y="1534319"/>
            <a:ext cx="8045450" cy="4525963"/>
          </a:xfrm>
        </p:spPr>
      </p:pic>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dirty="0"/>
          </a:p>
        </p:txBody>
      </p:sp>
      <p:sp>
        <p:nvSpPr>
          <p:cNvPr id="6" name="TextBox 5"/>
          <p:cNvSpPr txBox="1"/>
          <p:nvPr/>
        </p:nvSpPr>
        <p:spPr>
          <a:xfrm>
            <a:off x="2895600" y="1164987"/>
            <a:ext cx="6676443" cy="369332"/>
          </a:xfrm>
          <a:prstGeom prst="rect">
            <a:avLst/>
          </a:prstGeom>
          <a:noFill/>
        </p:spPr>
        <p:txBody>
          <a:bodyPr wrap="none" rtlCol="0">
            <a:spAutoFit/>
          </a:bodyPr>
          <a:lstStyle/>
          <a:p>
            <a:r>
              <a:rPr lang="en-US" dirty="0">
                <a:solidFill>
                  <a:schemeClr val="bg1"/>
                </a:solidFill>
              </a:rPr>
              <a:t>Hubble Space Telescope observed Mars near opposition in May, 2016</a:t>
            </a:r>
          </a:p>
        </p:txBody>
      </p:sp>
    </p:spTree>
    <p:extLst>
      <p:ext uri="{BB962C8B-B14F-4D97-AF65-F5344CB8AC3E}">
        <p14:creationId xmlns:p14="http://schemas.microsoft.com/office/powerpoint/2010/main" val="1938209917"/>
      </p:ext>
    </p:extLst>
  </p:cSld>
  <p:clrMapOvr>
    <a:masterClrMapping/>
  </p:clrMapOvr>
  <mc:AlternateContent xmlns:mc="http://schemas.openxmlformats.org/markup-compatibility/2006" xmlns:p14="http://schemas.microsoft.com/office/powerpoint/2010/main">
    <mc:Choice Requires="p14">
      <p:transition spd="slow" p14:dur="2000" advTm="98855"/>
    </mc:Choice>
    <mc:Fallback xmlns="">
      <p:transition spd="slow" advTm="9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18" objId="5"/>
        <p14:playEvt time="10439" objId="5"/>
        <p14:playEvt time="20642" objId="5"/>
        <p14:playEvt time="30858" objId="5"/>
        <p14:playEvt time="41081" objId="5"/>
        <p14:playEvt time="51279" objId="5"/>
        <p14:playEvt time="61497" objId="5"/>
        <p14:playEvt time="71712" objId="5"/>
        <p14:playEvt time="81915" objId="5"/>
        <p14:playEvt time="92120" objId="5"/>
        <p14:stopEvt time="98855"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Phobos Science and Resources</a:t>
            </a:r>
          </a:p>
        </p:txBody>
      </p:sp>
      <p:sp>
        <p:nvSpPr>
          <p:cNvPr id="3" name="Content Placeholder 2"/>
          <p:cNvSpPr>
            <a:spLocks noGrp="1"/>
          </p:cNvSpPr>
          <p:nvPr>
            <p:ph idx="1"/>
          </p:nvPr>
        </p:nvSpPr>
        <p:spPr/>
        <p:txBody>
          <a:bodyPr>
            <a:normAutofit/>
          </a:bodyPr>
          <a:lstStyle/>
          <a:p>
            <a:r>
              <a:rPr lang="en-GB" dirty="0"/>
              <a:t>A reference science investigation includes answering several questions related to </a:t>
            </a:r>
            <a:r>
              <a:rPr lang="en-GB" dirty="0" smtClean="0"/>
              <a:t>Phobos:</a:t>
            </a:r>
          </a:p>
          <a:p>
            <a:pPr lvl="1"/>
            <a:r>
              <a:rPr lang="en-GB" dirty="0" smtClean="0"/>
              <a:t>What </a:t>
            </a:r>
            <a:r>
              <a:rPr lang="en-GB" dirty="0"/>
              <a:t>is its composition? What is its origin? Is Phobos related to Mars? How has Phobos evolved over time? What is its internal structure? What regolith processes occur? How did the grooves </a:t>
            </a:r>
            <a:r>
              <a:rPr lang="en-GB" dirty="0" smtClean="0"/>
              <a:t>form?</a:t>
            </a:r>
          </a:p>
          <a:p>
            <a:pPr lvl="1"/>
            <a:r>
              <a:rPr lang="en-GB" dirty="0" smtClean="0"/>
              <a:t>And </a:t>
            </a:r>
            <a:r>
              <a:rPr lang="en-GB" dirty="0"/>
              <a:t>related to human exploitation: Is there enough hydrogen content to provide in situ resources? Is there water ice? What are the mechanical properties of the moons' surface</a:t>
            </a:r>
            <a:r>
              <a:rPr lang="en-GB" dirty="0" smtClean="0"/>
              <a: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4120031892"/>
      </p:ext>
    </p:extLst>
  </p:cSld>
  <p:clrMapOvr>
    <a:masterClrMapping/>
  </p:clrMapOvr>
  <mc:AlternateContent xmlns:mc="http://schemas.openxmlformats.org/markup-compatibility/2006" xmlns:p14="http://schemas.microsoft.com/office/powerpoint/2010/main">
    <mc:Choice Requires="p14">
      <p:transition spd="slow" p14:dur="2000" advTm="43133"/>
    </mc:Choice>
    <mc:Fallback xmlns="">
      <p:transition spd="slow" advTm="4313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Sub-meter-Scale Survey</a:t>
            </a:r>
            <a:endParaRPr lang="en-US" dirty="0"/>
          </a:p>
        </p:txBody>
      </p:sp>
      <p:sp>
        <p:nvSpPr>
          <p:cNvPr id="3" name="Content Placeholder 2"/>
          <p:cNvSpPr>
            <a:spLocks noGrp="1"/>
          </p:cNvSpPr>
          <p:nvPr>
            <p:ph idx="1"/>
          </p:nvPr>
        </p:nvSpPr>
        <p:spPr>
          <a:xfrm>
            <a:off x="304800" y="1403351"/>
            <a:ext cx="7543800" cy="4953000"/>
          </a:xfrm>
        </p:spPr>
        <p:txBody>
          <a:bodyPr>
            <a:normAutofit fontScale="77500" lnSpcReduction="20000"/>
          </a:bodyPr>
          <a:lstStyle/>
          <a:p>
            <a:r>
              <a:rPr lang="en-GB" dirty="0"/>
              <a:t>Some of the best resolution images of Phobos have been acquired by the High Resolution Imaging Science Experiment (HiRISE) camera on board the Mars Reconnaissance Orbiter (MRO</a:t>
            </a:r>
            <a:r>
              <a:rPr lang="en-GB" dirty="0" smtClean="0"/>
              <a:t>).</a:t>
            </a:r>
          </a:p>
          <a:p>
            <a:r>
              <a:rPr lang="en-GB" dirty="0" smtClean="0"/>
              <a:t>The </a:t>
            </a:r>
            <a:r>
              <a:rPr lang="en-GB" dirty="0"/>
              <a:t>Mars Global Surveyor achieved a resolution of about 4 </a:t>
            </a:r>
            <a:r>
              <a:rPr lang="en-GB" dirty="0" smtClean="0"/>
              <a:t>m/pixel.</a:t>
            </a:r>
          </a:p>
          <a:p>
            <a:r>
              <a:rPr lang="en-GB" dirty="0" smtClean="0"/>
              <a:t>However</a:t>
            </a:r>
            <a:r>
              <a:rPr lang="en-GB" dirty="0"/>
              <a:t>, no spacecraft has ever carried out a sub-meter-scale </a:t>
            </a:r>
            <a:r>
              <a:rPr lang="en-GB" i="1" dirty="0"/>
              <a:t>survey</a:t>
            </a:r>
            <a:r>
              <a:rPr lang="en-GB" dirty="0"/>
              <a:t> of Phobos in the Visible/Near Infra-Red (VIS/NIR) and Short Wave Infra-Red (SWIR) spectral </a:t>
            </a:r>
            <a:r>
              <a:rPr lang="en-GB" dirty="0" smtClean="0"/>
              <a:t>bands.</a:t>
            </a:r>
          </a:p>
          <a:p>
            <a:r>
              <a:rPr lang="en-GB" dirty="0" smtClean="0"/>
              <a:t>This information is </a:t>
            </a:r>
            <a:r>
              <a:rPr lang="en-GB" dirty="0"/>
              <a:t>not only of scientific interest, but essential to identifying specific areas where resources may be mined during future human missions, and for identifying potential landing sites for robotic and human exploration.</a:t>
            </a:r>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sp>
        <p:nvSpPr>
          <p:cNvPr id="6" name="Rectangle 5"/>
          <p:cNvSpPr/>
          <p:nvPr/>
        </p:nvSpPr>
        <p:spPr>
          <a:xfrm>
            <a:off x="8077200" y="4800600"/>
            <a:ext cx="3733800" cy="1477328"/>
          </a:xfrm>
          <a:prstGeom prst="rect">
            <a:avLst/>
          </a:prstGeom>
        </p:spPr>
        <p:txBody>
          <a:bodyPr wrap="square">
            <a:spAutoFit/>
          </a:bodyPr>
          <a:lstStyle/>
          <a:p>
            <a:r>
              <a:rPr lang="en-US" i="1" dirty="0" smtClean="0">
                <a:solidFill>
                  <a:schemeClr val="bg1"/>
                </a:solidFill>
              </a:rPr>
              <a:t>Composite </a:t>
            </a:r>
            <a:r>
              <a:rPr lang="en-US" i="1" dirty="0">
                <a:solidFill>
                  <a:schemeClr val="bg1"/>
                </a:solidFill>
              </a:rPr>
              <a:t>picture acquired by HiRISE on 23 March, 2008 from a distance of 6800 km at a resolution of about 6.8 </a:t>
            </a:r>
            <a:r>
              <a:rPr lang="en-US" i="1" dirty="0" smtClean="0">
                <a:solidFill>
                  <a:schemeClr val="bg1"/>
                </a:solidFill>
              </a:rPr>
              <a:t>m/pixel</a:t>
            </a:r>
            <a:r>
              <a:rPr lang="en-US" i="1" dirty="0">
                <a:solidFill>
                  <a:schemeClr val="bg1"/>
                </a:solidFill>
              </a:rPr>
              <a:t>. Image credit: NASA/JPL-Caltech/University of </a:t>
            </a:r>
            <a:r>
              <a:rPr lang="en-US" i="1" dirty="0" smtClean="0">
                <a:solidFill>
                  <a:schemeClr val="bg1"/>
                </a:solidFill>
              </a:rPr>
              <a:t>Arizona.</a:t>
            </a:r>
            <a:endParaRPr lang="en-US" i="1" dirty="0">
              <a:solidFill>
                <a:schemeClr val="bg1"/>
              </a:solidFill>
            </a:endParaRPr>
          </a:p>
        </p:txBody>
      </p:sp>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1218991"/>
            <a:ext cx="3581400" cy="350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660247"/>
      </p:ext>
    </p:extLst>
  </p:cSld>
  <p:clrMapOvr>
    <a:masterClrMapping/>
  </p:clrMapOvr>
  <mc:AlternateContent xmlns:mc="http://schemas.openxmlformats.org/markup-compatibility/2006" xmlns:p14="http://schemas.microsoft.com/office/powerpoint/2010/main">
    <mc:Choice Requires="p14">
      <p:transition spd="slow" p14:dur="2000" advTm="61853"/>
    </mc:Choice>
    <mc:Fallback xmlns="">
      <p:transition spd="slow" advTm="6185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2512219"/>
            <a:ext cx="276225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Measurement needs</a:t>
            </a:r>
            <a:endParaRPr lang="en-US" dirty="0"/>
          </a:p>
        </p:txBody>
      </p:sp>
      <p:sp>
        <p:nvSpPr>
          <p:cNvPr id="3" name="Content Placeholder 2"/>
          <p:cNvSpPr>
            <a:spLocks noGrp="1"/>
          </p:cNvSpPr>
          <p:nvPr>
            <p:ph idx="1"/>
          </p:nvPr>
        </p:nvSpPr>
        <p:spPr/>
        <p:txBody>
          <a:bodyPr>
            <a:normAutofit lnSpcReduction="10000"/>
          </a:bodyPr>
          <a:lstStyle/>
          <a:p>
            <a:r>
              <a:rPr lang="en-GB" dirty="0"/>
              <a:t>S</a:t>
            </a:r>
            <a:r>
              <a:rPr lang="en-GB" dirty="0" smtClean="0"/>
              <a:t>ub-meter-scale </a:t>
            </a:r>
            <a:r>
              <a:rPr lang="en-GB" dirty="0"/>
              <a:t>survey of Phobos in the Visible/Near Infra-Red (VIS/NIR) and Short Wave Infra-Red (SWIR) spectral </a:t>
            </a:r>
            <a:r>
              <a:rPr lang="en-GB" dirty="0" smtClean="0"/>
              <a:t>bands for </a:t>
            </a:r>
            <a:r>
              <a:rPr lang="en-GB" dirty="0"/>
              <a:t>morphology and </a:t>
            </a:r>
            <a:r>
              <a:rPr lang="en-GB" dirty="0" smtClean="0"/>
              <a:t>mineralogy.</a:t>
            </a:r>
          </a:p>
          <a:p>
            <a:pPr lvl="1"/>
            <a:r>
              <a:rPr lang="en-GB" dirty="0" smtClean="0"/>
              <a:t>Phobos composition and structure.</a:t>
            </a:r>
          </a:p>
          <a:p>
            <a:pPr lvl="1"/>
            <a:r>
              <a:rPr lang="en-GB" dirty="0"/>
              <a:t>I</a:t>
            </a:r>
            <a:r>
              <a:rPr lang="en-GB" dirty="0" smtClean="0"/>
              <a:t>dentifying </a:t>
            </a:r>
            <a:r>
              <a:rPr lang="en-GB" dirty="0"/>
              <a:t>specific areas where resources may be mined during future human </a:t>
            </a:r>
            <a:r>
              <a:rPr lang="en-GB" dirty="0" smtClean="0"/>
              <a:t>missions.</a:t>
            </a:r>
          </a:p>
          <a:p>
            <a:pPr lvl="1"/>
            <a:r>
              <a:rPr lang="en-GB" dirty="0"/>
              <a:t>I</a:t>
            </a:r>
            <a:r>
              <a:rPr lang="en-GB" dirty="0" smtClean="0"/>
              <a:t>dentifying </a:t>
            </a:r>
            <a:r>
              <a:rPr lang="en-GB" dirty="0"/>
              <a:t>potential landing sites for robotic and human </a:t>
            </a:r>
            <a:r>
              <a:rPr lang="en-GB" dirty="0" smtClean="0"/>
              <a:t>exploration.</a:t>
            </a:r>
          </a:p>
          <a:p>
            <a:pPr lvl="1"/>
            <a:r>
              <a:rPr lang="en-GB" dirty="0"/>
              <a:t>D</a:t>
            </a:r>
            <a:r>
              <a:rPr lang="en-GB" dirty="0" smtClean="0"/>
              <a:t>etection </a:t>
            </a:r>
            <a:r>
              <a:rPr lang="en-GB" dirty="0"/>
              <a:t>of water deposits on Phobos </a:t>
            </a:r>
            <a:r>
              <a:rPr lang="en-GB" dirty="0" smtClean="0"/>
              <a:t>for </a:t>
            </a:r>
            <a:r>
              <a:rPr lang="en-GB" dirty="0"/>
              <a:t>In-Situ Resource Utilization (ISRU). </a:t>
            </a:r>
            <a:endParaRPr lang="en-GB" dirty="0" smtClean="0"/>
          </a:p>
          <a:p>
            <a:pPr lvl="1"/>
            <a:r>
              <a:rPr lang="en-GB" dirty="0" smtClean="0"/>
              <a:t>Surface consistency (image plume-impingement on surface).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3969757024"/>
      </p:ext>
    </p:extLst>
  </p:cSld>
  <p:clrMapOvr>
    <a:masterClrMapping/>
  </p:clrMapOvr>
  <mc:AlternateContent xmlns:mc="http://schemas.openxmlformats.org/markup-compatibility/2006" xmlns:p14="http://schemas.microsoft.com/office/powerpoint/2010/main">
    <mc:Choice Requires="p14">
      <p:transition spd="slow" p14:dur="2000" advTm="39598"/>
    </mc:Choice>
    <mc:Fallback xmlns="">
      <p:transition spd="slow" advTm="3959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Phobos Survey Imagers</a:t>
            </a:r>
          </a:p>
        </p:txBody>
      </p:sp>
      <p:sp>
        <p:nvSpPr>
          <p:cNvPr id="3" name="Content Placeholder 2"/>
          <p:cNvSpPr>
            <a:spLocks noGrp="1"/>
          </p:cNvSpPr>
          <p:nvPr>
            <p:ph idx="1"/>
          </p:nvPr>
        </p:nvSpPr>
        <p:spPr>
          <a:xfrm>
            <a:off x="228600" y="4283390"/>
            <a:ext cx="4632301" cy="2235252"/>
          </a:xfrm>
        </p:spPr>
        <p:txBody>
          <a:bodyPr>
            <a:normAutofit fontScale="77500" lnSpcReduction="20000"/>
          </a:bodyPr>
          <a:lstStyle/>
          <a:p>
            <a:r>
              <a:rPr lang="en-GB" dirty="0" smtClean="0"/>
              <a:t>It </a:t>
            </a:r>
            <a:r>
              <a:rPr lang="en-GB" dirty="0"/>
              <a:t>is foreseen that such </a:t>
            </a:r>
            <a:r>
              <a:rPr lang="en-GB" i="1" dirty="0"/>
              <a:t>spatial</a:t>
            </a:r>
            <a:r>
              <a:rPr lang="en-GB" dirty="0"/>
              <a:t> resolutions coupled with spectral responses </a:t>
            </a:r>
            <a:r>
              <a:rPr lang="en-GB" dirty="0" smtClean="0"/>
              <a:t>shown (</a:t>
            </a:r>
            <a:r>
              <a:rPr lang="en-GB" b="1" dirty="0" smtClean="0"/>
              <a:t>a</a:t>
            </a:r>
            <a:r>
              <a:rPr lang="en-GB" dirty="0" smtClean="0"/>
              <a:t> and </a:t>
            </a:r>
            <a:r>
              <a:rPr lang="en-GB" b="1" dirty="0" smtClean="0"/>
              <a:t>b</a:t>
            </a:r>
            <a:r>
              <a:rPr lang="en-GB" dirty="0" smtClean="0"/>
              <a:t>) </a:t>
            </a:r>
            <a:r>
              <a:rPr lang="en-GB" dirty="0"/>
              <a:t>will lead to a wealth of information on Phobos mineralogy and morphology</a:t>
            </a:r>
            <a:r>
              <a:rPr lang="en-GB" dirty="0" smtClean="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dirty="0"/>
          </a:p>
        </p:txBody>
      </p:sp>
      <p:pic>
        <p:nvPicPr>
          <p:cNvPr id="8" name="Picture 7"/>
          <p:cNvPicPr>
            <a:picLocks noChangeAspect="1"/>
          </p:cNvPicPr>
          <p:nvPr/>
        </p:nvPicPr>
        <p:blipFill>
          <a:blip r:embed="rId3"/>
          <a:stretch>
            <a:fillRect/>
          </a:stretch>
        </p:blipFill>
        <p:spPr>
          <a:xfrm>
            <a:off x="8737600" y="3936224"/>
            <a:ext cx="3256146" cy="2582418"/>
          </a:xfrm>
          <a:prstGeom prst="rect">
            <a:avLst/>
          </a:prstGeom>
        </p:spPr>
      </p:pic>
      <p:pic>
        <p:nvPicPr>
          <p:cNvPr id="22" name="Picture 21"/>
          <p:cNvPicPr>
            <a:picLocks noChangeAspect="1"/>
          </p:cNvPicPr>
          <p:nvPr/>
        </p:nvPicPr>
        <p:blipFill rotWithShape="1">
          <a:blip r:embed="rId4"/>
          <a:srcRect l="5335" t="9694" r="56612"/>
          <a:stretch/>
        </p:blipFill>
        <p:spPr>
          <a:xfrm>
            <a:off x="7025378" y="1297605"/>
            <a:ext cx="3256146" cy="2682146"/>
          </a:xfrm>
          <a:prstGeom prst="rect">
            <a:avLst/>
          </a:prstGeom>
        </p:spPr>
      </p:pic>
      <p:sp>
        <p:nvSpPr>
          <p:cNvPr id="23" name="TextBox 22"/>
          <p:cNvSpPr txBox="1"/>
          <p:nvPr/>
        </p:nvSpPr>
        <p:spPr>
          <a:xfrm>
            <a:off x="7544012" y="1064167"/>
            <a:ext cx="2218877" cy="246221"/>
          </a:xfrm>
          <a:prstGeom prst="rect">
            <a:avLst/>
          </a:prstGeom>
          <a:noFill/>
        </p:spPr>
        <p:txBody>
          <a:bodyPr wrap="none" rtlCol="0">
            <a:spAutoFit/>
          </a:bodyPr>
          <a:lstStyle/>
          <a:p>
            <a:r>
              <a:rPr lang="en-US" sz="1000" b="1" dirty="0" smtClean="0">
                <a:solidFill>
                  <a:schemeClr val="bg1"/>
                </a:solidFill>
              </a:rPr>
              <a:t>(a)       </a:t>
            </a:r>
            <a:r>
              <a:rPr lang="en-US" sz="1000" dirty="0" smtClean="0">
                <a:solidFill>
                  <a:schemeClr val="bg1"/>
                </a:solidFill>
              </a:rPr>
              <a:t>VIS/NIR Sensor Response (Color)</a:t>
            </a:r>
            <a:endParaRPr lang="en-US" sz="1000" dirty="0">
              <a:solidFill>
                <a:schemeClr val="bg1"/>
              </a:solidFill>
            </a:endParaRPr>
          </a:p>
        </p:txBody>
      </p:sp>
      <p:pic>
        <p:nvPicPr>
          <p:cNvPr id="19" name="Picture 18"/>
          <p:cNvPicPr>
            <a:picLocks noChangeAspect="1"/>
          </p:cNvPicPr>
          <p:nvPr/>
        </p:nvPicPr>
        <p:blipFill>
          <a:blip r:embed="rId5"/>
          <a:stretch>
            <a:fillRect/>
          </a:stretch>
        </p:blipFill>
        <p:spPr>
          <a:xfrm>
            <a:off x="5140301" y="4124028"/>
            <a:ext cx="3429000" cy="2399547"/>
          </a:xfrm>
          <a:prstGeom prst="rect">
            <a:avLst/>
          </a:prstGeom>
        </p:spPr>
      </p:pic>
      <p:sp>
        <p:nvSpPr>
          <p:cNvPr id="26" name="Content Placeholder 2"/>
          <p:cNvSpPr txBox="1">
            <a:spLocks/>
          </p:cNvSpPr>
          <p:nvPr/>
        </p:nvSpPr>
        <p:spPr>
          <a:xfrm>
            <a:off x="228600" y="1144947"/>
            <a:ext cx="6377850" cy="294927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t>Assuming a 35 km nominal altitude DRO:</a:t>
            </a:r>
          </a:p>
          <a:p>
            <a:pPr lvl="1"/>
            <a:r>
              <a:rPr lang="en-GB" dirty="0" smtClean="0"/>
              <a:t>The camera/telescope </a:t>
            </a:r>
            <a:r>
              <a:rPr lang="en-GB" i="1" dirty="0" smtClean="0"/>
              <a:t>spatial</a:t>
            </a:r>
            <a:r>
              <a:rPr lang="en-GB" dirty="0" smtClean="0"/>
              <a:t> resolutions are ~0.2 m/pixel for the VIS/NIR </a:t>
            </a:r>
            <a:r>
              <a:rPr lang="en-GB" i="1" dirty="0" smtClean="0"/>
              <a:t>color</a:t>
            </a:r>
            <a:r>
              <a:rPr lang="en-GB" dirty="0" smtClean="0"/>
              <a:t> camera, and ~ 0.4 m/pixel for the SWIR </a:t>
            </a:r>
            <a:r>
              <a:rPr lang="en-GB" i="1" dirty="0" smtClean="0"/>
              <a:t>monochrome</a:t>
            </a:r>
            <a:r>
              <a:rPr lang="en-GB" dirty="0" smtClean="0"/>
              <a:t> camera.</a:t>
            </a:r>
          </a:p>
          <a:p>
            <a:r>
              <a:rPr lang="en-GB" dirty="0" smtClean="0"/>
              <a:t>Dropping the altitude to the minimum stable DRO orbit of 20 km:</a:t>
            </a:r>
          </a:p>
          <a:p>
            <a:pPr lvl="1"/>
            <a:r>
              <a:rPr lang="en-GB" dirty="0" smtClean="0"/>
              <a:t>the resolutions increase to ~ 0.1 m/pixel (VIS/NIR) and ~ 0.3 m/pixel (SWIR).</a:t>
            </a:r>
          </a:p>
        </p:txBody>
      </p:sp>
      <p:sp>
        <p:nvSpPr>
          <p:cNvPr id="5" name="Rectangle 4"/>
          <p:cNvSpPr/>
          <p:nvPr/>
        </p:nvSpPr>
        <p:spPr>
          <a:xfrm>
            <a:off x="4672244" y="3928779"/>
            <a:ext cx="4263951" cy="246221"/>
          </a:xfrm>
          <a:prstGeom prst="rect">
            <a:avLst/>
          </a:prstGeom>
        </p:spPr>
        <p:txBody>
          <a:bodyPr wrap="square">
            <a:spAutoFit/>
          </a:bodyPr>
          <a:lstStyle/>
          <a:p>
            <a:r>
              <a:rPr lang="en-GB" sz="1000" dirty="0">
                <a:solidFill>
                  <a:schemeClr val="bg1"/>
                </a:solidFill>
                <a:latin typeface="Times New Roman" panose="02020603050405020304" pitchFamily="18" charset="0"/>
                <a:ea typeface="PMingLiU"/>
              </a:rPr>
              <a:t>Water ice absorption spectra at SWIR with temperature </a:t>
            </a:r>
            <a:r>
              <a:rPr lang="en-GB" sz="1000" dirty="0" smtClean="0">
                <a:solidFill>
                  <a:schemeClr val="bg1"/>
                </a:solidFill>
                <a:latin typeface="Times New Roman" panose="02020603050405020304" pitchFamily="18" charset="0"/>
                <a:ea typeface="PMingLiU"/>
              </a:rPr>
              <a:t>(</a:t>
            </a:r>
            <a:r>
              <a:rPr lang="en-GB" sz="1000" dirty="0">
                <a:solidFill>
                  <a:schemeClr val="bg1"/>
                </a:solidFill>
                <a:latin typeface="Times New Roman" panose="02020603050405020304" pitchFamily="18" charset="0"/>
                <a:ea typeface="PMingLiU"/>
              </a:rPr>
              <a:t>Grundy and Schmitt)</a:t>
            </a:r>
            <a:endParaRPr lang="en-US" sz="1000" dirty="0">
              <a:solidFill>
                <a:schemeClr val="bg1"/>
              </a:solidFill>
            </a:endParaRPr>
          </a:p>
        </p:txBody>
      </p:sp>
    </p:spTree>
    <p:extLst>
      <p:ext uri="{BB962C8B-B14F-4D97-AF65-F5344CB8AC3E}">
        <p14:creationId xmlns:p14="http://schemas.microsoft.com/office/powerpoint/2010/main" val="1133879096"/>
      </p:ext>
    </p:extLst>
  </p:cSld>
  <p:clrMapOvr>
    <a:masterClrMapping/>
  </p:clrMapOvr>
  <mc:AlternateContent xmlns:mc="http://schemas.openxmlformats.org/markup-compatibility/2006" xmlns:p14="http://schemas.microsoft.com/office/powerpoint/2010/main">
    <mc:Choice Requires="p14">
      <p:transition spd="slow" p14:dur="2000" advTm="107389"/>
    </mc:Choice>
    <mc:Fallback xmlns="">
      <p:transition spd="slow" advTm="10738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Telecomm Package and </a:t>
            </a:r>
            <a:r>
              <a:rPr lang="en-US" dirty="0"/>
              <a:t>Close Approach </a:t>
            </a:r>
            <a:r>
              <a:rPr lang="en-US" dirty="0" smtClean="0"/>
              <a:t>Imager</a:t>
            </a:r>
            <a:endParaRPr lang="en-US" dirty="0"/>
          </a:p>
        </p:txBody>
      </p:sp>
      <p:sp>
        <p:nvSpPr>
          <p:cNvPr id="3" name="Content Placeholder 2"/>
          <p:cNvSpPr>
            <a:spLocks noGrp="1"/>
          </p:cNvSpPr>
          <p:nvPr>
            <p:ph idx="1"/>
          </p:nvPr>
        </p:nvSpPr>
        <p:spPr>
          <a:xfrm>
            <a:off x="300728" y="4313215"/>
            <a:ext cx="7010400" cy="1981199"/>
          </a:xfrm>
        </p:spPr>
        <p:txBody>
          <a:bodyPr>
            <a:normAutofit fontScale="92500" lnSpcReduction="20000"/>
          </a:bodyPr>
          <a:lstStyle/>
          <a:p>
            <a:r>
              <a:rPr lang="en-GB" dirty="0"/>
              <a:t>At the end of the mission, SHERPA will be commanded to approach Phobos enough to disturb its regolith with the spacecraft’s main engine without actually touching down</a:t>
            </a:r>
            <a:r>
              <a:rPr lang="en-GB" dirty="0" smtClean="0"/>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dirty="0"/>
          </a:p>
        </p:txBody>
      </p:sp>
      <p:sp>
        <p:nvSpPr>
          <p:cNvPr id="5" name="Content Placeholder 2"/>
          <p:cNvSpPr txBox="1">
            <a:spLocks/>
          </p:cNvSpPr>
          <p:nvPr/>
        </p:nvSpPr>
        <p:spPr>
          <a:xfrm>
            <a:off x="304800" y="1524000"/>
            <a:ext cx="7086600" cy="246856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t>An antenna size of 0.8m is selected to provide a worst-case (slant range ~378M km) data rate in </a:t>
            </a:r>
            <a:r>
              <a:rPr lang="en-GB" dirty="0" err="1" smtClean="0"/>
              <a:t>Ka</a:t>
            </a:r>
            <a:r>
              <a:rPr lang="en-GB" dirty="0" smtClean="0"/>
              <a:t>-Band of ~ 21kbps. This assumes transmission to the DSN 70-meter antenna.</a:t>
            </a:r>
          </a:p>
          <a:p>
            <a:r>
              <a:rPr lang="en-US" dirty="0"/>
              <a:t>If the DSN 34 m antenna is used instead, the worst-case rate drops to ~ 13 kbps.</a:t>
            </a:r>
          </a:p>
        </p:txBody>
      </p:sp>
      <p:pic>
        <p:nvPicPr>
          <p:cNvPr id="7170"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317380"/>
            <a:ext cx="4361559" cy="29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8077200" y="3529437"/>
            <a:ext cx="584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97906" y="3943883"/>
            <a:ext cx="1562094" cy="369332"/>
          </a:xfrm>
          <a:prstGeom prst="rect">
            <a:avLst/>
          </a:prstGeom>
          <a:noFill/>
        </p:spPr>
        <p:txBody>
          <a:bodyPr wrap="none" rtlCol="0">
            <a:spAutoFit/>
          </a:bodyPr>
          <a:lstStyle/>
          <a:p>
            <a:r>
              <a:rPr lang="en-US" dirty="0" smtClean="0">
                <a:solidFill>
                  <a:schemeClr val="bg1"/>
                </a:solidFill>
              </a:rPr>
              <a:t>Inflection Area</a:t>
            </a:r>
            <a:endParaRPr lang="en-US" dirty="0">
              <a:solidFill>
                <a:schemeClr val="bg1"/>
              </a:solidFill>
            </a:endParaRPr>
          </a:p>
        </p:txBody>
      </p:sp>
    </p:spTree>
    <p:extLst>
      <p:ext uri="{BB962C8B-B14F-4D97-AF65-F5344CB8AC3E}">
        <p14:creationId xmlns:p14="http://schemas.microsoft.com/office/powerpoint/2010/main" val="2751964734"/>
      </p:ext>
    </p:extLst>
  </p:cSld>
  <p:clrMapOvr>
    <a:masterClrMapping/>
  </p:clrMapOvr>
  <mc:AlternateContent xmlns:mc="http://schemas.openxmlformats.org/markup-compatibility/2006" xmlns:p14="http://schemas.microsoft.com/office/powerpoint/2010/main">
    <mc:Choice Requires="p14">
      <p:transition spd="slow" p14:dur="2000" advTm="138197"/>
    </mc:Choice>
    <mc:Fallback xmlns="">
      <p:transition spd="slow" advTm="138197"/>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Earth to Mars</a:t>
            </a:r>
            <a:endParaRPr lang="en-US" dirty="0"/>
          </a:p>
        </p:txBody>
      </p:sp>
      <p:sp>
        <p:nvSpPr>
          <p:cNvPr id="3" name="Content Placeholder 2"/>
          <p:cNvSpPr>
            <a:spLocks noGrp="1"/>
          </p:cNvSpPr>
          <p:nvPr>
            <p:ph idx="1"/>
          </p:nvPr>
        </p:nvSpPr>
        <p:spPr>
          <a:xfrm>
            <a:off x="609600" y="1600201"/>
            <a:ext cx="6019800" cy="1600199"/>
          </a:xfrm>
        </p:spPr>
        <p:txBody>
          <a:bodyPr>
            <a:normAutofit fontScale="85000" lnSpcReduction="10000"/>
          </a:bodyPr>
          <a:lstStyle/>
          <a:p>
            <a:r>
              <a:rPr lang="en-US" dirty="0" smtClean="0"/>
              <a:t>Minimum-energy trajectory to Mars.</a:t>
            </a:r>
          </a:p>
          <a:p>
            <a:r>
              <a:rPr lang="en-GB" dirty="0"/>
              <a:t>Geometric estimation of target altitude for Hohmann transfer arrival </a:t>
            </a:r>
            <a:r>
              <a:rPr lang="en-GB" dirty="0" smtClean="0"/>
              <a:t>trajectory.</a:t>
            </a:r>
            <a:endParaRPr lang="en-US" dirty="0"/>
          </a:p>
        </p:txBody>
      </p:sp>
      <p:pic>
        <p:nvPicPr>
          <p:cNvPr id="20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828800"/>
            <a:ext cx="4686300" cy="396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200400"/>
            <a:ext cx="4953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1620295567"/>
      </p:ext>
    </p:extLst>
  </p:cSld>
  <p:clrMapOvr>
    <a:masterClrMapping/>
  </p:clrMapOvr>
  <mc:AlternateContent xmlns:mc="http://schemas.openxmlformats.org/markup-compatibility/2006" xmlns:p14="http://schemas.microsoft.com/office/powerpoint/2010/main">
    <mc:Choice Requires="p14">
      <p:transition spd="slow" p14:dur="2000" advTm="94795"/>
    </mc:Choice>
    <mc:Fallback xmlns="">
      <p:transition spd="slow" advTm="9479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Getting to Phobos for “free” with Aero-Capture?</a:t>
            </a:r>
            <a:endParaRPr lang="en-US" dirty="0"/>
          </a:p>
        </p:txBody>
      </p:sp>
      <p:sp>
        <p:nvSpPr>
          <p:cNvPr id="3" name="Content Placeholder 2"/>
          <p:cNvSpPr>
            <a:spLocks noGrp="1"/>
          </p:cNvSpPr>
          <p:nvPr>
            <p:ph idx="1"/>
          </p:nvPr>
        </p:nvSpPr>
        <p:spPr>
          <a:xfrm>
            <a:off x="609600" y="1600201"/>
            <a:ext cx="4953000" cy="4525963"/>
          </a:xfrm>
        </p:spPr>
        <p:txBody>
          <a:bodyPr>
            <a:normAutofit fontScale="92500" lnSpcReduction="20000"/>
          </a:bodyPr>
          <a:lstStyle/>
          <a:p>
            <a:r>
              <a:rPr lang="en-US" dirty="0" smtClean="0"/>
              <a:t>Not quite, but with aero-capture the fuel requirement is dramatically reduced.</a:t>
            </a:r>
          </a:p>
          <a:p>
            <a:r>
              <a:rPr lang="en-US" dirty="0" smtClean="0"/>
              <a:t>The graph shows the MOI </a:t>
            </a:r>
            <a:r>
              <a:rPr lang="el-GR" dirty="0" smtClean="0"/>
              <a:t>Δ</a:t>
            </a:r>
            <a:r>
              <a:rPr lang="en-US" dirty="0" smtClean="0"/>
              <a:t>V (change in velocity) required to achieve an apoapsis from Phobos (9,518km) to 33,800km, starting from an initial 30km entry altitude (periapsis).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dirty="0"/>
          </a:p>
        </p:txBody>
      </p:sp>
      <p:sp>
        <p:nvSpPr>
          <p:cNvPr id="5" name="Content Placeholder 2"/>
          <p:cNvSpPr txBox="1">
            <a:spLocks/>
          </p:cNvSpPr>
          <p:nvPr/>
        </p:nvSpPr>
        <p:spPr>
          <a:xfrm>
            <a:off x="4267200" y="1600201"/>
            <a:ext cx="7315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pic>
        <p:nvPicPr>
          <p:cNvPr id="6" name="Picture 5"/>
          <p:cNvPicPr>
            <a:picLocks noChangeAspect="1"/>
          </p:cNvPicPr>
          <p:nvPr/>
        </p:nvPicPr>
        <p:blipFill>
          <a:blip r:embed="rId3"/>
          <a:stretch>
            <a:fillRect/>
          </a:stretch>
        </p:blipFill>
        <p:spPr>
          <a:xfrm>
            <a:off x="5867400" y="1905000"/>
            <a:ext cx="5806842" cy="3714814"/>
          </a:xfrm>
          <a:prstGeom prst="rect">
            <a:avLst/>
          </a:prstGeom>
        </p:spPr>
      </p:pic>
      <p:sp>
        <p:nvSpPr>
          <p:cNvPr id="7" name="Oval 6"/>
          <p:cNvSpPr/>
          <p:nvPr/>
        </p:nvSpPr>
        <p:spPr>
          <a:xfrm>
            <a:off x="9829800" y="1905000"/>
            <a:ext cx="609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239000" y="4648200"/>
            <a:ext cx="609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15200" y="2115234"/>
            <a:ext cx="1981200" cy="646331"/>
          </a:xfrm>
          <a:prstGeom prst="rect">
            <a:avLst/>
          </a:prstGeom>
          <a:noFill/>
        </p:spPr>
        <p:txBody>
          <a:bodyPr wrap="square" rtlCol="0">
            <a:spAutoFit/>
          </a:bodyPr>
          <a:lstStyle/>
          <a:p>
            <a:r>
              <a:rPr lang="en-US" dirty="0" smtClean="0"/>
              <a:t>We can definitely achieve this</a:t>
            </a:r>
            <a:endParaRPr lang="en-US" dirty="0"/>
          </a:p>
        </p:txBody>
      </p:sp>
      <p:sp>
        <p:nvSpPr>
          <p:cNvPr id="10" name="TextBox 9"/>
          <p:cNvSpPr txBox="1"/>
          <p:nvPr/>
        </p:nvSpPr>
        <p:spPr>
          <a:xfrm>
            <a:off x="8423590" y="3863182"/>
            <a:ext cx="2583820" cy="1200329"/>
          </a:xfrm>
          <a:prstGeom prst="rect">
            <a:avLst/>
          </a:prstGeom>
          <a:noFill/>
        </p:spPr>
        <p:txBody>
          <a:bodyPr wrap="square" rtlCol="0">
            <a:spAutoFit/>
          </a:bodyPr>
          <a:lstStyle/>
          <a:p>
            <a:r>
              <a:rPr lang="en-US" dirty="0" smtClean="0"/>
              <a:t>But let’s get “ambitious” and go here instead, and have aero-capture cover this </a:t>
            </a:r>
            <a:r>
              <a:rPr lang="el-GR" dirty="0" smtClean="0"/>
              <a:t>Δ</a:t>
            </a:r>
            <a:r>
              <a:rPr lang="en-US" dirty="0" smtClean="0"/>
              <a:t>V.</a:t>
            </a:r>
            <a:endParaRPr lang="en-US" dirty="0"/>
          </a:p>
        </p:txBody>
      </p:sp>
      <p:cxnSp>
        <p:nvCxnSpPr>
          <p:cNvPr id="12" name="Straight Arrow Connector 11"/>
          <p:cNvCxnSpPr/>
          <p:nvPr/>
        </p:nvCxnSpPr>
        <p:spPr>
          <a:xfrm flipV="1">
            <a:off x="9144000" y="2115234"/>
            <a:ext cx="685800" cy="94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1"/>
            <a:endCxn id="8" idx="7"/>
          </p:cNvCxnSpPr>
          <p:nvPr/>
        </p:nvCxnSpPr>
        <p:spPr>
          <a:xfrm flipH="1">
            <a:off x="7759326" y="4463347"/>
            <a:ext cx="664264" cy="262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636911"/>
      </p:ext>
    </p:extLst>
  </p:cSld>
  <p:clrMapOvr>
    <a:masterClrMapping/>
  </p:clrMapOvr>
  <mc:AlternateContent xmlns:mc="http://schemas.openxmlformats.org/markup-compatibility/2006" xmlns:p14="http://schemas.microsoft.com/office/powerpoint/2010/main">
    <mc:Choice Requires="p14">
      <p:transition spd="slow" p14:dur="2000" advTm="116247"/>
    </mc:Choice>
    <mc:Fallback xmlns="">
      <p:transition spd="slow" advTm="11624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to Phobos with Aero-Capture</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504950"/>
            <a:ext cx="4964100" cy="460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29400" y="2286000"/>
            <a:ext cx="15240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549359624"/>
              </p:ext>
            </p:extLst>
          </p:nvPr>
        </p:nvGraphicFramePr>
        <p:xfrm>
          <a:off x="1371600" y="3388077"/>
          <a:ext cx="4343400" cy="2560320"/>
        </p:xfrm>
        <a:graphic>
          <a:graphicData uri="http://schemas.openxmlformats.org/drawingml/2006/table">
            <a:tbl>
              <a:tblPr firstRow="1" firstCol="1" bandRow="1">
                <a:tableStyleId>{073A0DAA-6AF3-43AB-8588-CEC1D06C72B9}</a:tableStyleId>
              </a:tblPr>
              <a:tblGrid>
                <a:gridCol w="3352800">
                  <a:extLst>
                    <a:ext uri="{9D8B030D-6E8A-4147-A177-3AD203B41FA5}">
                      <a16:colId xmlns="" xmlns:a16="http://schemas.microsoft.com/office/drawing/2014/main" val="277465898"/>
                    </a:ext>
                  </a:extLst>
                </a:gridCol>
                <a:gridCol w="990600">
                  <a:extLst>
                    <a:ext uri="{9D8B030D-6E8A-4147-A177-3AD203B41FA5}">
                      <a16:colId xmlns="" xmlns:a16="http://schemas.microsoft.com/office/drawing/2014/main" val="3923375504"/>
                    </a:ext>
                  </a:extLst>
                </a:gridCol>
              </a:tblGrid>
              <a:tr h="0">
                <a:tc>
                  <a:txBody>
                    <a:bodyPr/>
                    <a:lstStyle/>
                    <a:p>
                      <a:pPr marL="0" marR="0" indent="0" algn="just">
                        <a:spcBef>
                          <a:spcPts val="0"/>
                        </a:spcBef>
                        <a:spcAft>
                          <a:spcPts val="0"/>
                        </a:spcAft>
                      </a:pPr>
                      <a:r>
                        <a:rPr lang="en-GB" sz="1200">
                          <a:effectLst/>
                        </a:rPr>
                        <a:t>Parameter</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a:effectLst/>
                        </a:rPr>
                        <a:t>Value</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246920276"/>
                  </a:ext>
                </a:extLst>
              </a:tr>
              <a:tr h="0">
                <a:tc>
                  <a:txBody>
                    <a:bodyPr/>
                    <a:lstStyle/>
                    <a:p>
                      <a:pPr marL="0" marR="0" indent="0" algn="just">
                        <a:spcBef>
                          <a:spcPts val="0"/>
                        </a:spcBef>
                        <a:spcAft>
                          <a:spcPts val="0"/>
                        </a:spcAft>
                      </a:pPr>
                      <a:r>
                        <a:rPr lang="en-GB" sz="1200" dirty="0">
                          <a:effectLst/>
                        </a:rPr>
                        <a:t>Injection ΔV (Launch Vehicle)</a:t>
                      </a:r>
                      <a:endParaRPr lang="en-US" sz="12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a:effectLst/>
                        </a:rPr>
                        <a:t>3.6 km/s</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532148687"/>
                  </a:ext>
                </a:extLst>
              </a:tr>
              <a:tr h="0">
                <a:tc>
                  <a:txBody>
                    <a:bodyPr/>
                    <a:lstStyle/>
                    <a:p>
                      <a:pPr marL="0" marR="0" indent="0" algn="just">
                        <a:spcBef>
                          <a:spcPts val="0"/>
                        </a:spcBef>
                        <a:spcAft>
                          <a:spcPts val="0"/>
                        </a:spcAft>
                      </a:pPr>
                      <a:r>
                        <a:rPr lang="en-GB" sz="1200">
                          <a:effectLst/>
                        </a:rPr>
                        <a:t>C</a:t>
                      </a:r>
                      <a:r>
                        <a:rPr lang="en-GB" sz="1200" baseline="-25000">
                          <a:effectLst/>
                        </a:rPr>
                        <a:t>3</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a:effectLst/>
                        </a:rPr>
                        <a:t>8.7 km</a:t>
                      </a:r>
                      <a:r>
                        <a:rPr lang="en-GB" sz="1200" baseline="30000">
                          <a:effectLst/>
                        </a:rPr>
                        <a:t>2</a:t>
                      </a:r>
                      <a:r>
                        <a:rPr lang="en-GB" sz="1200">
                          <a:effectLst/>
                        </a:rPr>
                        <a:t>/s</a:t>
                      </a:r>
                      <a:r>
                        <a:rPr lang="en-GB" sz="1200" baseline="30000">
                          <a:effectLst/>
                        </a:rPr>
                        <a:t>2</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506687895"/>
                  </a:ext>
                </a:extLst>
              </a:tr>
              <a:tr h="0">
                <a:tc>
                  <a:txBody>
                    <a:bodyPr/>
                    <a:lstStyle/>
                    <a:p>
                      <a:pPr marL="0" marR="0" indent="0" algn="just">
                        <a:spcBef>
                          <a:spcPts val="0"/>
                        </a:spcBef>
                        <a:spcAft>
                          <a:spcPts val="0"/>
                        </a:spcAft>
                      </a:pPr>
                      <a:r>
                        <a:rPr lang="en-GB" sz="1200">
                          <a:effectLst/>
                        </a:rPr>
                        <a:t>Transfer Time</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dirty="0">
                          <a:effectLst/>
                        </a:rPr>
                        <a:t>8.5 months</a:t>
                      </a:r>
                      <a:endParaRPr lang="en-US" sz="12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774240257"/>
                  </a:ext>
                </a:extLst>
              </a:tr>
              <a:tr h="0">
                <a:tc>
                  <a:txBody>
                    <a:bodyPr/>
                    <a:lstStyle/>
                    <a:p>
                      <a:pPr marL="0" marR="0" indent="0" algn="just">
                        <a:spcBef>
                          <a:spcPts val="0"/>
                        </a:spcBef>
                        <a:spcAft>
                          <a:spcPts val="0"/>
                        </a:spcAft>
                      </a:pPr>
                      <a:r>
                        <a:rPr lang="en-GB" sz="1200">
                          <a:effectLst/>
                        </a:rPr>
                        <a:t>Mars arrival (entry) speed</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a:effectLst/>
                        </a:rPr>
                        <a:t>5.7 km/s</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59085090"/>
                  </a:ext>
                </a:extLst>
              </a:tr>
              <a:tr h="0">
                <a:tc>
                  <a:txBody>
                    <a:bodyPr/>
                    <a:lstStyle/>
                    <a:p>
                      <a:pPr marL="0" marR="0" indent="0" algn="just">
                        <a:spcBef>
                          <a:spcPts val="0"/>
                        </a:spcBef>
                        <a:spcAft>
                          <a:spcPts val="0"/>
                        </a:spcAft>
                      </a:pPr>
                      <a:r>
                        <a:rPr lang="en-GB" sz="1200">
                          <a:effectLst/>
                        </a:rPr>
                        <a:t>Trajectory Correction Maneuvers</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a:effectLst/>
                        </a:rPr>
                        <a:t>8.6 m/s</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4153943343"/>
                  </a:ext>
                </a:extLst>
              </a:tr>
              <a:tr h="0">
                <a:tc>
                  <a:txBody>
                    <a:bodyPr/>
                    <a:lstStyle/>
                    <a:p>
                      <a:pPr marL="0" marR="0" indent="0" algn="just">
                        <a:spcBef>
                          <a:spcPts val="0"/>
                        </a:spcBef>
                        <a:spcAft>
                          <a:spcPts val="0"/>
                        </a:spcAft>
                      </a:pPr>
                      <a:r>
                        <a:rPr lang="en-GB" sz="1200" dirty="0">
                          <a:effectLst/>
                        </a:rPr>
                        <a:t>Mars Orbit Insertion (Aero-Capture ΔV) – To Phobos apoapsis</a:t>
                      </a:r>
                      <a:endParaRPr lang="en-US" sz="12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dirty="0">
                          <a:effectLst/>
                        </a:rPr>
                        <a:t>1.373 km/s</a:t>
                      </a:r>
                      <a:endParaRPr lang="en-US" sz="12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452381523"/>
                  </a:ext>
                </a:extLst>
              </a:tr>
              <a:tr h="0">
                <a:tc>
                  <a:txBody>
                    <a:bodyPr/>
                    <a:lstStyle/>
                    <a:p>
                      <a:pPr marL="0" marR="0" indent="0" algn="just">
                        <a:spcBef>
                          <a:spcPts val="0"/>
                        </a:spcBef>
                        <a:spcAft>
                          <a:spcPts val="0"/>
                        </a:spcAft>
                      </a:pPr>
                      <a:r>
                        <a:rPr lang="en-GB" sz="1200">
                          <a:effectLst/>
                        </a:rPr>
                        <a:t>Periapsis raise maneuver 1 and Plane Change – to 2030 km altitude (Phasing Orbit)</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a:effectLst/>
                        </a:rPr>
                        <a:t>797.7 m/s</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4293536964"/>
                  </a:ext>
                </a:extLst>
              </a:tr>
              <a:tr h="0">
                <a:tc>
                  <a:txBody>
                    <a:bodyPr/>
                    <a:lstStyle/>
                    <a:p>
                      <a:pPr marL="0" marR="0" indent="0" algn="just">
                        <a:spcBef>
                          <a:spcPts val="0"/>
                        </a:spcBef>
                        <a:spcAft>
                          <a:spcPts val="0"/>
                        </a:spcAft>
                      </a:pPr>
                      <a:r>
                        <a:rPr lang="en-GB" sz="1200">
                          <a:effectLst/>
                        </a:rPr>
                        <a:t>Periapsis raise maneuver 2 – to Phobos periapsis radius</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dirty="0">
                          <a:effectLst/>
                        </a:rPr>
                        <a:t>297.4 m/s</a:t>
                      </a:r>
                      <a:endParaRPr lang="en-US" sz="12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690540212"/>
                  </a:ext>
                </a:extLst>
              </a:tr>
              <a:tr h="0">
                <a:tc>
                  <a:txBody>
                    <a:bodyPr/>
                    <a:lstStyle/>
                    <a:p>
                      <a:pPr marL="0" marR="0" indent="0" algn="just">
                        <a:spcBef>
                          <a:spcPts val="0"/>
                        </a:spcBef>
                        <a:spcAft>
                          <a:spcPts val="0"/>
                        </a:spcAft>
                      </a:pPr>
                      <a:r>
                        <a:rPr lang="en-GB" sz="1200">
                          <a:effectLst/>
                        </a:rPr>
                        <a:t>DRO Orbit Station Keeping, Momentum Unloading, and close approach operations</a:t>
                      </a:r>
                      <a:endParaRPr lang="en-US" sz="12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200" dirty="0">
                          <a:effectLst/>
                        </a:rPr>
                        <a:t>45 m/s</a:t>
                      </a:r>
                      <a:endParaRPr lang="en-US" sz="12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2284237583"/>
                  </a:ext>
                </a:extLst>
              </a:tr>
            </a:tbl>
          </a:graphicData>
        </a:graphic>
      </p:graphicFrame>
      <p:sp>
        <p:nvSpPr>
          <p:cNvPr id="3" name="Content Placeholder 2"/>
          <p:cNvSpPr>
            <a:spLocks noGrp="1"/>
          </p:cNvSpPr>
          <p:nvPr>
            <p:ph idx="1"/>
          </p:nvPr>
        </p:nvSpPr>
        <p:spPr>
          <a:xfrm>
            <a:off x="152400" y="1793875"/>
            <a:ext cx="6553200" cy="1282699"/>
          </a:xfrm>
        </p:spPr>
        <p:txBody>
          <a:bodyPr>
            <a:normAutofit fontScale="85000" lnSpcReduction="20000"/>
          </a:bodyPr>
          <a:lstStyle/>
          <a:p>
            <a:r>
              <a:rPr lang="en-US" dirty="0" smtClean="0"/>
              <a:t>Total onboard </a:t>
            </a:r>
            <a:r>
              <a:rPr lang="el-GR" dirty="0" smtClean="0"/>
              <a:t>Δ</a:t>
            </a:r>
            <a:r>
              <a:rPr lang="en-US" dirty="0" smtClean="0"/>
              <a:t>V requirement ~ 1,149 m/s.</a:t>
            </a:r>
          </a:p>
          <a:p>
            <a:r>
              <a:rPr lang="el-GR" dirty="0"/>
              <a:t>Δ</a:t>
            </a:r>
            <a:r>
              <a:rPr lang="en-US" dirty="0" smtClean="0"/>
              <a:t>V provided by aero-capture ~ 1,373 m/s.</a:t>
            </a:r>
          </a:p>
          <a:p>
            <a:r>
              <a:rPr lang="en-US" dirty="0" smtClean="0"/>
              <a:t>Total effective </a:t>
            </a:r>
            <a:r>
              <a:rPr lang="el-GR" dirty="0"/>
              <a:t>Δ</a:t>
            </a:r>
            <a:r>
              <a:rPr lang="en-US" dirty="0"/>
              <a:t>V</a:t>
            </a:r>
            <a:r>
              <a:rPr lang="en-US" dirty="0" smtClean="0"/>
              <a:t> ~ 2,522 m/s.</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1469912319"/>
      </p:ext>
    </p:extLst>
  </p:cSld>
  <p:clrMapOvr>
    <a:masterClrMapping/>
  </p:clrMapOvr>
  <mc:AlternateContent xmlns:mc="http://schemas.openxmlformats.org/markup-compatibility/2006" xmlns:p14="http://schemas.microsoft.com/office/powerpoint/2010/main">
    <mc:Choice Requires="p14">
      <p:transition spd="slow" p14:dur="2000" advTm="186758"/>
    </mc:Choice>
    <mc:Fallback xmlns="">
      <p:transition spd="slow" advTm="18675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182" y="381000"/>
            <a:ext cx="9228667" cy="827087"/>
          </a:xfrm>
        </p:spPr>
        <p:txBody>
          <a:bodyPr/>
          <a:lstStyle/>
          <a:p>
            <a:r>
              <a:rPr lang="en-US" dirty="0" smtClean="0"/>
              <a:t>Keeping sight of our target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12192000" cy="1918946"/>
          </a:xfrm>
          <a:prstGeom prst="rect">
            <a:avLst/>
          </a:prstGeom>
        </p:spPr>
      </p:pic>
      <p:sp>
        <p:nvSpPr>
          <p:cNvPr id="8" name="Rectangle 7"/>
          <p:cNvSpPr/>
          <p:nvPr/>
        </p:nvSpPr>
        <p:spPr>
          <a:xfrm>
            <a:off x="7924800" y="3962400"/>
            <a:ext cx="192039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6">
                    <a:lumMod val="75000"/>
                  </a:schemeClr>
                </a:solidFill>
                <a:effectLst/>
              </a:rPr>
              <a:t>MARS</a:t>
            </a:r>
            <a:endParaRPr lang="en-US" sz="5400" b="1" cap="none" spc="0" dirty="0">
              <a:ln/>
              <a:solidFill>
                <a:schemeClr val="accent6">
                  <a:lumMod val="75000"/>
                </a:schemeClr>
              </a:solidFill>
              <a:effectLst/>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1918823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SHERPA Configuration</a:t>
            </a:r>
            <a:endParaRPr lang="en-US" dirty="0"/>
          </a:p>
        </p:txBody>
      </p:sp>
      <p:pic>
        <p:nvPicPr>
          <p:cNvPr id="4098"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903" y="2057400"/>
            <a:ext cx="620674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758486499"/>
              </p:ext>
            </p:extLst>
          </p:nvPr>
        </p:nvGraphicFramePr>
        <p:xfrm>
          <a:off x="152400" y="1371600"/>
          <a:ext cx="3513551" cy="4827696"/>
        </p:xfrm>
        <a:graphic>
          <a:graphicData uri="http://schemas.openxmlformats.org/drawingml/2006/table">
            <a:tbl>
              <a:tblPr firstRow="1" firstCol="1" bandRow="1">
                <a:tableStyleId>{073A0DAA-6AF3-43AB-8588-CEC1D06C72B9}</a:tableStyleId>
              </a:tblPr>
              <a:tblGrid>
                <a:gridCol w="2365697">
                  <a:extLst>
                    <a:ext uri="{9D8B030D-6E8A-4147-A177-3AD203B41FA5}">
                      <a16:colId xmlns="" xmlns:a16="http://schemas.microsoft.com/office/drawing/2014/main" val="2147892751"/>
                    </a:ext>
                  </a:extLst>
                </a:gridCol>
                <a:gridCol w="587926">
                  <a:extLst>
                    <a:ext uri="{9D8B030D-6E8A-4147-A177-3AD203B41FA5}">
                      <a16:colId xmlns="" xmlns:a16="http://schemas.microsoft.com/office/drawing/2014/main" val="1197323261"/>
                    </a:ext>
                  </a:extLst>
                </a:gridCol>
                <a:gridCol w="559928">
                  <a:extLst>
                    <a:ext uri="{9D8B030D-6E8A-4147-A177-3AD203B41FA5}">
                      <a16:colId xmlns="" xmlns:a16="http://schemas.microsoft.com/office/drawing/2014/main" val="3388440241"/>
                    </a:ext>
                  </a:extLst>
                </a:gridCol>
              </a:tblGrid>
              <a:tr h="451969">
                <a:tc>
                  <a:txBody>
                    <a:bodyPr/>
                    <a:lstStyle/>
                    <a:p>
                      <a:pPr marL="0" marR="0" indent="0" algn="l">
                        <a:spcBef>
                          <a:spcPts val="0"/>
                        </a:spcBef>
                        <a:spcAft>
                          <a:spcPts val="0"/>
                        </a:spcAft>
                      </a:pPr>
                      <a:r>
                        <a:rPr lang="en-GB" sz="1200" dirty="0">
                          <a:effectLst/>
                        </a:rPr>
                        <a:t> </a:t>
                      </a:r>
                      <a:endParaRPr lang="en-US" sz="1200" dirty="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Mass (kg)</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Peak Power (w)</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2856754919"/>
                  </a:ext>
                </a:extLst>
              </a:tr>
              <a:tr h="182043">
                <a:tc>
                  <a:txBody>
                    <a:bodyPr/>
                    <a:lstStyle/>
                    <a:p>
                      <a:pPr marL="0" marR="0" indent="0" algn="l">
                        <a:spcBef>
                          <a:spcPts val="0"/>
                        </a:spcBef>
                        <a:spcAft>
                          <a:spcPts val="0"/>
                        </a:spcAft>
                      </a:pPr>
                      <a:r>
                        <a:rPr lang="en-GB" sz="1200">
                          <a:effectLst/>
                        </a:rPr>
                        <a:t>Orbiter</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dirty="0">
                          <a:effectLst/>
                        </a:rPr>
                        <a:t> </a:t>
                      </a:r>
                      <a:endParaRPr lang="en-US" sz="1200" dirty="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2205277946"/>
                  </a:ext>
                </a:extLst>
              </a:tr>
              <a:tr h="182043">
                <a:tc>
                  <a:txBody>
                    <a:bodyPr/>
                    <a:lstStyle/>
                    <a:p>
                      <a:pPr marL="0" marR="0" indent="0" algn="l">
                        <a:spcBef>
                          <a:spcPts val="0"/>
                        </a:spcBef>
                        <a:spcAft>
                          <a:spcPts val="0"/>
                        </a:spcAft>
                      </a:pPr>
                      <a:r>
                        <a:rPr lang="en-GB" sz="1200">
                          <a:effectLst/>
                        </a:rPr>
                        <a:t>Experiment Payload</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9</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71</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375827616"/>
                  </a:ext>
                </a:extLst>
              </a:tr>
              <a:tr h="190499">
                <a:tc>
                  <a:txBody>
                    <a:bodyPr/>
                    <a:lstStyle/>
                    <a:p>
                      <a:pPr marL="0" marR="0" indent="0" algn="l">
                        <a:spcBef>
                          <a:spcPts val="0"/>
                        </a:spcBef>
                        <a:spcAft>
                          <a:spcPts val="0"/>
                        </a:spcAft>
                      </a:pPr>
                      <a:r>
                        <a:rPr lang="en-GB" sz="1200" dirty="0">
                          <a:effectLst/>
                        </a:rPr>
                        <a:t>Structure and Balance (incl. Solar Array)</a:t>
                      </a:r>
                      <a:endParaRPr lang="en-US" sz="1200" dirty="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25</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2373911797"/>
                  </a:ext>
                </a:extLst>
              </a:tr>
              <a:tr h="182043">
                <a:tc>
                  <a:txBody>
                    <a:bodyPr/>
                    <a:lstStyle/>
                    <a:p>
                      <a:pPr marL="0" marR="0" indent="0" algn="l">
                        <a:spcBef>
                          <a:spcPts val="0"/>
                        </a:spcBef>
                        <a:spcAft>
                          <a:spcPts val="0"/>
                        </a:spcAft>
                      </a:pPr>
                      <a:r>
                        <a:rPr lang="en-GB" sz="1200">
                          <a:effectLst/>
                        </a:rPr>
                        <a:t>Thermal</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dirty="0">
                          <a:effectLst/>
                        </a:rPr>
                        <a:t>4</a:t>
                      </a:r>
                      <a:endParaRPr lang="en-US" sz="1200" dirty="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26</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3854653979"/>
                  </a:ext>
                </a:extLst>
              </a:tr>
              <a:tr h="182043">
                <a:tc>
                  <a:txBody>
                    <a:bodyPr/>
                    <a:lstStyle/>
                    <a:p>
                      <a:pPr marL="0" marR="0" indent="0" algn="l">
                        <a:spcBef>
                          <a:spcPts val="0"/>
                        </a:spcBef>
                        <a:spcAft>
                          <a:spcPts val="0"/>
                        </a:spcAft>
                      </a:pPr>
                      <a:r>
                        <a:rPr lang="en-GB" sz="1200">
                          <a:effectLst/>
                        </a:rPr>
                        <a:t>Power and Harness</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8</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7</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1216274241"/>
                  </a:ext>
                </a:extLst>
              </a:tr>
              <a:tr h="182043">
                <a:tc>
                  <a:txBody>
                    <a:bodyPr/>
                    <a:lstStyle/>
                    <a:p>
                      <a:pPr marL="0" marR="0" indent="0" algn="l">
                        <a:spcBef>
                          <a:spcPts val="0"/>
                        </a:spcBef>
                        <a:spcAft>
                          <a:spcPts val="0"/>
                        </a:spcAft>
                      </a:pPr>
                      <a:r>
                        <a:rPr lang="en-GB" sz="1200">
                          <a:effectLst/>
                        </a:rPr>
                        <a:t>C&amp;DH</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22</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4206757026"/>
                  </a:ext>
                </a:extLst>
              </a:tr>
              <a:tr h="182043">
                <a:tc>
                  <a:txBody>
                    <a:bodyPr/>
                    <a:lstStyle/>
                    <a:p>
                      <a:pPr marL="0" marR="0" indent="0" algn="l">
                        <a:spcBef>
                          <a:spcPts val="0"/>
                        </a:spcBef>
                        <a:spcAft>
                          <a:spcPts val="0"/>
                        </a:spcAft>
                      </a:pPr>
                      <a:r>
                        <a:rPr lang="en-GB" sz="1200">
                          <a:effectLst/>
                        </a:rPr>
                        <a:t>RF Communications (DTE)</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8</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14</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459151027"/>
                  </a:ext>
                </a:extLst>
              </a:tr>
              <a:tr h="182043">
                <a:tc>
                  <a:txBody>
                    <a:bodyPr/>
                    <a:lstStyle/>
                    <a:p>
                      <a:pPr marL="0" marR="0" indent="0" algn="l">
                        <a:spcBef>
                          <a:spcPts val="0"/>
                        </a:spcBef>
                        <a:spcAft>
                          <a:spcPts val="0"/>
                        </a:spcAft>
                      </a:pPr>
                      <a:r>
                        <a:rPr lang="en-GB" sz="1200">
                          <a:effectLst/>
                        </a:rPr>
                        <a:t>Guidance, Navigation and Control</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5</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39</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1292382553"/>
                  </a:ext>
                </a:extLst>
              </a:tr>
              <a:tr h="301312">
                <a:tc>
                  <a:txBody>
                    <a:bodyPr/>
                    <a:lstStyle/>
                    <a:p>
                      <a:pPr marL="0" marR="0" indent="0" algn="l">
                        <a:spcBef>
                          <a:spcPts val="0"/>
                        </a:spcBef>
                        <a:spcAft>
                          <a:spcPts val="0"/>
                        </a:spcAft>
                      </a:pPr>
                      <a:r>
                        <a:rPr lang="en-GB" sz="1200">
                          <a:effectLst/>
                        </a:rPr>
                        <a:t>Propulsion Module (excl. Tank and main engine)</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16</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22</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2614026790"/>
                  </a:ext>
                </a:extLst>
              </a:tr>
              <a:tr h="182043">
                <a:tc>
                  <a:txBody>
                    <a:bodyPr/>
                    <a:lstStyle/>
                    <a:p>
                      <a:pPr marL="0" marR="0" indent="0" algn="l">
                        <a:spcBef>
                          <a:spcPts val="0"/>
                        </a:spcBef>
                        <a:spcAft>
                          <a:spcPts val="0"/>
                        </a:spcAft>
                      </a:pPr>
                      <a:r>
                        <a:rPr lang="en-GB" sz="1200">
                          <a:effectLst/>
                        </a:rPr>
                        <a:t>Subtotal Dry</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77.2</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202</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1597147968"/>
                  </a:ext>
                </a:extLst>
              </a:tr>
              <a:tr h="207152">
                <a:tc>
                  <a:txBody>
                    <a:bodyPr/>
                    <a:lstStyle/>
                    <a:p>
                      <a:pPr marL="0" marR="0" indent="0" algn="l">
                        <a:spcBef>
                          <a:spcPts val="0"/>
                        </a:spcBef>
                        <a:spcAft>
                          <a:spcPts val="0"/>
                        </a:spcAft>
                      </a:pPr>
                      <a:r>
                        <a:rPr lang="en-GB" sz="1200">
                          <a:effectLst/>
                        </a:rPr>
                        <a:t>Contingency, 30%</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23.2</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60</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417821110"/>
                  </a:ext>
                </a:extLst>
              </a:tr>
              <a:tr h="207152">
                <a:tc>
                  <a:txBody>
                    <a:bodyPr/>
                    <a:lstStyle/>
                    <a:p>
                      <a:pPr marL="0" marR="0" indent="0" algn="l">
                        <a:spcBef>
                          <a:spcPts val="0"/>
                        </a:spcBef>
                        <a:spcAft>
                          <a:spcPts val="0"/>
                        </a:spcAft>
                      </a:pPr>
                      <a:r>
                        <a:rPr lang="en-GB" sz="1200">
                          <a:effectLst/>
                        </a:rPr>
                        <a:t>Propellant</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84</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89879415"/>
                  </a:ext>
                </a:extLst>
              </a:tr>
              <a:tr h="182043">
                <a:tc>
                  <a:txBody>
                    <a:bodyPr/>
                    <a:lstStyle/>
                    <a:p>
                      <a:pPr marL="0" marR="0" indent="0" algn="l">
                        <a:spcBef>
                          <a:spcPts val="0"/>
                        </a:spcBef>
                        <a:spcAft>
                          <a:spcPts val="0"/>
                        </a:spcAft>
                      </a:pPr>
                      <a:r>
                        <a:rPr lang="en-GB" sz="1200">
                          <a:effectLst/>
                        </a:rPr>
                        <a:t>Tank</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17</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3859689475"/>
                  </a:ext>
                </a:extLst>
              </a:tr>
              <a:tr h="182043">
                <a:tc>
                  <a:txBody>
                    <a:bodyPr/>
                    <a:lstStyle/>
                    <a:p>
                      <a:pPr marL="0" marR="0" indent="0" algn="l">
                        <a:spcBef>
                          <a:spcPts val="0"/>
                        </a:spcBef>
                        <a:spcAft>
                          <a:spcPts val="0"/>
                        </a:spcAft>
                      </a:pPr>
                      <a:r>
                        <a:rPr lang="en-GB" sz="1200">
                          <a:effectLst/>
                        </a:rPr>
                        <a:t>Main Engine</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151171868"/>
                  </a:ext>
                </a:extLst>
              </a:tr>
              <a:tr h="182043">
                <a:tc>
                  <a:txBody>
                    <a:bodyPr/>
                    <a:lstStyle/>
                    <a:p>
                      <a:pPr marL="0" marR="0" indent="0" algn="l">
                        <a:spcBef>
                          <a:spcPts val="0"/>
                        </a:spcBef>
                        <a:spcAft>
                          <a:spcPts val="0"/>
                        </a:spcAft>
                      </a:pPr>
                      <a:r>
                        <a:rPr lang="en-GB" sz="1200">
                          <a:effectLst/>
                        </a:rPr>
                        <a:t>Total Orbiter Wet</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203</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262</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3829288950"/>
                  </a:ext>
                </a:extLst>
              </a:tr>
              <a:tr h="182043">
                <a:tc>
                  <a:txBody>
                    <a:bodyPr/>
                    <a:lstStyle/>
                    <a:p>
                      <a:pPr marL="0" marR="0" indent="0" algn="l">
                        <a:spcBef>
                          <a:spcPts val="0"/>
                        </a:spcBef>
                        <a:spcAft>
                          <a:spcPts val="0"/>
                        </a:spcAft>
                      </a:pPr>
                      <a:r>
                        <a:rPr lang="en-GB" sz="1200">
                          <a:effectLst/>
                        </a:rPr>
                        <a:t>HIAD</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186</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3816704791"/>
                  </a:ext>
                </a:extLst>
              </a:tr>
              <a:tr h="207152">
                <a:tc>
                  <a:txBody>
                    <a:bodyPr/>
                    <a:lstStyle/>
                    <a:p>
                      <a:pPr marL="0" marR="0" indent="0" algn="l">
                        <a:spcBef>
                          <a:spcPts val="0"/>
                        </a:spcBef>
                        <a:spcAft>
                          <a:spcPts val="0"/>
                        </a:spcAft>
                      </a:pPr>
                      <a:r>
                        <a:rPr lang="en-GB" sz="1200">
                          <a:effectLst/>
                        </a:rPr>
                        <a:t>Total Launch Mass</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389</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1522381051"/>
                  </a:ext>
                </a:extLst>
              </a:tr>
              <a:tr h="301312">
                <a:tc>
                  <a:txBody>
                    <a:bodyPr/>
                    <a:lstStyle/>
                    <a:p>
                      <a:pPr marL="0" marR="0" indent="0" algn="l">
                        <a:spcBef>
                          <a:spcPts val="0"/>
                        </a:spcBef>
                        <a:spcAft>
                          <a:spcPts val="0"/>
                        </a:spcAft>
                      </a:pPr>
                      <a:r>
                        <a:rPr lang="en-GB" sz="1200" dirty="0">
                          <a:effectLst/>
                        </a:rPr>
                        <a:t>Falcon 9 (v1.0) capacity to C3 of 8.7 km</a:t>
                      </a:r>
                      <a:r>
                        <a:rPr lang="en-GB" sz="1200" baseline="30000" dirty="0">
                          <a:effectLst/>
                        </a:rPr>
                        <a:t>2</a:t>
                      </a:r>
                      <a:r>
                        <a:rPr lang="en-GB" sz="1200" dirty="0">
                          <a:effectLst/>
                        </a:rPr>
                        <a:t>/s</a:t>
                      </a:r>
                      <a:r>
                        <a:rPr lang="en-GB" sz="1200" baseline="30000" dirty="0">
                          <a:effectLst/>
                        </a:rPr>
                        <a:t>2</a:t>
                      </a:r>
                      <a:endParaRPr lang="en-US" sz="1200" dirty="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1417</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680691898"/>
                  </a:ext>
                </a:extLst>
              </a:tr>
              <a:tr h="182043">
                <a:tc>
                  <a:txBody>
                    <a:bodyPr/>
                    <a:lstStyle/>
                    <a:p>
                      <a:pPr marL="0" marR="0" indent="0" algn="l">
                        <a:spcBef>
                          <a:spcPts val="0"/>
                        </a:spcBef>
                        <a:spcAft>
                          <a:spcPts val="0"/>
                        </a:spcAft>
                      </a:pPr>
                      <a:r>
                        <a:rPr lang="en-GB" sz="1200">
                          <a:effectLst/>
                        </a:rPr>
                        <a:t>Solar Array Power (BOL)</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 </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633</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3584112779"/>
                  </a:ext>
                </a:extLst>
              </a:tr>
              <a:tr h="182043">
                <a:tc>
                  <a:txBody>
                    <a:bodyPr/>
                    <a:lstStyle/>
                    <a:p>
                      <a:pPr marL="0" marR="0" indent="0" algn="l">
                        <a:spcBef>
                          <a:spcPts val="0"/>
                        </a:spcBef>
                        <a:spcAft>
                          <a:spcPts val="0"/>
                        </a:spcAft>
                      </a:pPr>
                      <a:r>
                        <a:rPr lang="en-GB" sz="1200">
                          <a:effectLst/>
                        </a:rPr>
                        <a:t>Margin</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a:effectLst/>
                        </a:rPr>
                        <a:t>264%</a:t>
                      </a:r>
                      <a:endParaRPr lang="en-US" sz="1200">
                        <a:effectLst/>
                        <a:latin typeface="Times New Roman" panose="02020603050405020304" pitchFamily="18" charset="0"/>
                        <a:ea typeface="PMingLiU"/>
                        <a:cs typeface="Times New Roman" panose="02020603050405020304" pitchFamily="18" charset="0"/>
                      </a:endParaRPr>
                    </a:p>
                  </a:txBody>
                  <a:tcPr marL="67795" marR="67795" marT="0" marB="0"/>
                </a:tc>
                <a:tc>
                  <a:txBody>
                    <a:bodyPr/>
                    <a:lstStyle/>
                    <a:p>
                      <a:pPr marL="0" marR="0" indent="0" algn="l">
                        <a:spcBef>
                          <a:spcPts val="0"/>
                        </a:spcBef>
                        <a:spcAft>
                          <a:spcPts val="0"/>
                        </a:spcAft>
                      </a:pPr>
                      <a:r>
                        <a:rPr lang="en-GB" sz="1200" dirty="0">
                          <a:effectLst/>
                        </a:rPr>
                        <a:t>141%</a:t>
                      </a:r>
                      <a:endParaRPr lang="en-US" sz="1200" dirty="0">
                        <a:effectLst/>
                        <a:latin typeface="Times New Roman" panose="02020603050405020304" pitchFamily="18" charset="0"/>
                        <a:ea typeface="PMingLiU"/>
                        <a:cs typeface="Times New Roman" panose="02020603050405020304" pitchFamily="18" charset="0"/>
                      </a:endParaRPr>
                    </a:p>
                  </a:txBody>
                  <a:tcPr marL="67795" marR="67795" marT="0" marB="0"/>
                </a:tc>
                <a:extLst>
                  <a:ext uri="{0D108BD9-81ED-4DB2-BD59-A6C34878D82A}">
                    <a16:rowId xmlns="" xmlns:a16="http://schemas.microsoft.com/office/drawing/2014/main" val="2942515187"/>
                  </a:ext>
                </a:extLst>
              </a:tr>
            </a:tbl>
          </a:graphicData>
        </a:graphic>
      </p:graphicFrame>
      <p:pic>
        <p:nvPicPr>
          <p:cNvPr id="4099" name="Picture 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4326484"/>
            <a:ext cx="2220954" cy="230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1965598180"/>
      </p:ext>
    </p:extLst>
  </p:cSld>
  <p:clrMapOvr>
    <a:masterClrMapping/>
  </p:clrMapOvr>
  <mc:AlternateContent xmlns:mc="http://schemas.openxmlformats.org/markup-compatibility/2006" xmlns:p14="http://schemas.microsoft.com/office/powerpoint/2010/main">
    <mc:Choice Requires="p14">
      <p:transition spd="slow" p14:dur="2000" advTm="180675"/>
    </mc:Choice>
    <mc:Fallback xmlns="">
      <p:transition spd="slow" advTm="18067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Heritage Technology</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0600" y="1714031"/>
            <a:ext cx="5809504" cy="3679704"/>
          </a:xfrm>
        </p:spPr>
      </p:pic>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dirty="0"/>
          </a:p>
        </p:txBody>
      </p:sp>
      <p:sp>
        <p:nvSpPr>
          <p:cNvPr id="3" name="TextBox 2"/>
          <p:cNvSpPr txBox="1"/>
          <p:nvPr/>
        </p:nvSpPr>
        <p:spPr>
          <a:xfrm>
            <a:off x="1240384" y="1350226"/>
            <a:ext cx="5386859" cy="369332"/>
          </a:xfrm>
          <a:prstGeom prst="rect">
            <a:avLst/>
          </a:prstGeom>
          <a:noFill/>
        </p:spPr>
        <p:txBody>
          <a:bodyPr wrap="none" rtlCol="0">
            <a:spAutoFit/>
          </a:bodyPr>
          <a:lstStyle/>
          <a:p>
            <a:r>
              <a:rPr lang="en-US" dirty="0">
                <a:solidFill>
                  <a:schemeClr val="bg1"/>
                </a:solidFill>
              </a:rPr>
              <a:t>Small Rocket/ Spacecraft Technology (SMART) Platform </a:t>
            </a:r>
          </a:p>
        </p:txBody>
      </p:sp>
      <p:sp>
        <p:nvSpPr>
          <p:cNvPr id="10" name="TextBox 9"/>
          <p:cNvSpPr txBox="1"/>
          <p:nvPr/>
        </p:nvSpPr>
        <p:spPr>
          <a:xfrm>
            <a:off x="6939553" y="1344699"/>
            <a:ext cx="4728445" cy="369332"/>
          </a:xfrm>
          <a:prstGeom prst="rect">
            <a:avLst/>
          </a:prstGeom>
          <a:noFill/>
        </p:spPr>
        <p:txBody>
          <a:bodyPr wrap="square" rtlCol="0">
            <a:spAutoFit/>
          </a:bodyPr>
          <a:lstStyle/>
          <a:p>
            <a:r>
              <a:rPr lang="en-US" dirty="0" smtClean="0">
                <a:solidFill>
                  <a:schemeClr val="bg1"/>
                </a:solidFill>
              </a:rPr>
              <a:t>Industrial-grade cameras and telescope (SMART)</a:t>
            </a:r>
            <a:endParaRPr lang="en-US" dirty="0">
              <a:solidFill>
                <a:schemeClr val="bg1"/>
              </a:solidFill>
            </a:endParaRPr>
          </a:p>
        </p:txBody>
      </p:sp>
      <p:pic>
        <p:nvPicPr>
          <p:cNvPr id="9" name="Picture 8"/>
          <p:cNvPicPr>
            <a:picLocks noChangeAspect="1"/>
          </p:cNvPicPr>
          <p:nvPr/>
        </p:nvPicPr>
        <p:blipFill>
          <a:blip r:embed="rId5"/>
          <a:stretch>
            <a:fillRect/>
          </a:stretch>
        </p:blipFill>
        <p:spPr>
          <a:xfrm>
            <a:off x="7002081" y="1685529"/>
            <a:ext cx="4603391" cy="370820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165610827"/>
              </p:ext>
            </p:extLst>
          </p:nvPr>
        </p:nvGraphicFramePr>
        <p:xfrm>
          <a:off x="228600" y="4904194"/>
          <a:ext cx="2023568" cy="1706691"/>
        </p:xfrm>
        <a:graphic>
          <a:graphicData uri="http://schemas.openxmlformats.org/presentationml/2006/ole">
            <mc:AlternateContent xmlns:mc="http://schemas.openxmlformats.org/markup-compatibility/2006">
              <mc:Choice xmlns:v="urn:schemas-microsoft-com:vml" Requires="v">
                <p:oleObj spid="_x0000_s5191" name="Bitmap Image" r:id="rId6" imgW="2311560" imgH="1949400" progId="Paint.Picture">
                  <p:embed/>
                </p:oleObj>
              </mc:Choice>
              <mc:Fallback>
                <p:oleObj name="Bitmap Image" r:id="rId6" imgW="2311560" imgH="1949400" progId="Paint.Picture">
                  <p:embed/>
                  <p:pic>
                    <p:nvPicPr>
                      <p:cNvPr id="0" name=""/>
                      <p:cNvPicPr/>
                      <p:nvPr/>
                    </p:nvPicPr>
                    <p:blipFill>
                      <a:blip r:embed="rId7"/>
                      <a:stretch>
                        <a:fillRect/>
                      </a:stretch>
                    </p:blipFill>
                    <p:spPr>
                      <a:xfrm>
                        <a:off x="228600" y="4904194"/>
                        <a:ext cx="2023568" cy="1706691"/>
                      </a:xfrm>
                      <a:prstGeom prst="rect">
                        <a:avLst/>
                      </a:prstGeom>
                    </p:spPr>
                  </p:pic>
                </p:oleObj>
              </mc:Fallback>
            </mc:AlternateContent>
          </a:graphicData>
        </a:graphic>
      </p:graphicFrame>
      <p:sp>
        <p:nvSpPr>
          <p:cNvPr id="12" name="Rectangle 11"/>
          <p:cNvSpPr/>
          <p:nvPr/>
        </p:nvSpPr>
        <p:spPr>
          <a:xfrm>
            <a:off x="2231809" y="5964554"/>
            <a:ext cx="4106481" cy="646331"/>
          </a:xfrm>
          <a:prstGeom prst="rect">
            <a:avLst/>
          </a:prstGeom>
        </p:spPr>
        <p:txBody>
          <a:bodyPr wrap="square">
            <a:spAutoFit/>
          </a:bodyPr>
          <a:lstStyle/>
          <a:p>
            <a:r>
              <a:rPr lang="en-US" dirty="0">
                <a:solidFill>
                  <a:schemeClr val="bg1"/>
                </a:solidFill>
              </a:rPr>
              <a:t>Regolith impingement imager onboard SMART used for SHERPA’s close proximity</a:t>
            </a:r>
          </a:p>
        </p:txBody>
      </p:sp>
      <p:sp>
        <p:nvSpPr>
          <p:cNvPr id="13" name="TextBox 12"/>
          <p:cNvSpPr txBox="1"/>
          <p:nvPr/>
        </p:nvSpPr>
        <p:spPr>
          <a:xfrm>
            <a:off x="6937808" y="5733478"/>
            <a:ext cx="4506298" cy="461665"/>
          </a:xfrm>
          <a:prstGeom prst="rect">
            <a:avLst/>
          </a:prstGeom>
          <a:noFill/>
        </p:spPr>
        <p:txBody>
          <a:bodyPr wrap="none" rtlCol="0">
            <a:spAutoFit/>
          </a:bodyPr>
          <a:lstStyle/>
          <a:p>
            <a:r>
              <a:rPr lang="en-US" sz="2400" dirty="0" smtClean="0">
                <a:solidFill>
                  <a:schemeClr val="bg1"/>
                </a:solidFill>
              </a:rPr>
              <a:t>Functional Technology Prototyping</a:t>
            </a:r>
            <a:endParaRPr lang="en-US" sz="2400" dirty="0">
              <a:solidFill>
                <a:schemeClr val="bg1"/>
              </a:solidFill>
            </a:endParaRPr>
          </a:p>
        </p:txBody>
      </p:sp>
    </p:spTree>
    <p:extLst>
      <p:ext uri="{BB962C8B-B14F-4D97-AF65-F5344CB8AC3E}">
        <p14:creationId xmlns:p14="http://schemas.microsoft.com/office/powerpoint/2010/main" val="1149982712"/>
      </p:ext>
    </p:extLst>
  </p:cSld>
  <p:clrMapOvr>
    <a:masterClrMapping/>
  </p:clrMapOvr>
  <mc:AlternateContent xmlns:mc="http://schemas.openxmlformats.org/markup-compatibility/2006" xmlns:p14="http://schemas.microsoft.com/office/powerpoint/2010/main">
    <mc:Choice Requires="p14">
      <p:transition spd="slow" p14:dur="2000" advTm="97724"/>
    </mc:Choice>
    <mc:Fallback xmlns="">
      <p:transition spd="slow" advTm="9772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of Earth and Mars Atmospheric Densities</a:t>
            </a:r>
            <a:endParaRPr lang="en-US" dirty="0"/>
          </a:p>
        </p:txBody>
      </p:sp>
      <p:sp>
        <p:nvSpPr>
          <p:cNvPr id="3" name="Content Placeholder 2"/>
          <p:cNvSpPr>
            <a:spLocks noGrp="1"/>
          </p:cNvSpPr>
          <p:nvPr>
            <p:ph idx="1"/>
          </p:nvPr>
        </p:nvSpPr>
        <p:spPr>
          <a:xfrm>
            <a:off x="152400" y="1600201"/>
            <a:ext cx="3048000" cy="4525963"/>
          </a:xfrm>
        </p:spPr>
        <p:txBody>
          <a:bodyPr>
            <a:normAutofit fontScale="77500" lnSpcReduction="20000"/>
          </a:bodyPr>
          <a:lstStyle/>
          <a:p>
            <a:r>
              <a:rPr lang="en-US" dirty="0" smtClean="0"/>
              <a:t>Mars’s atmosphere is extremely thin.</a:t>
            </a:r>
          </a:p>
          <a:p>
            <a:r>
              <a:rPr lang="en-US" dirty="0" smtClean="0"/>
              <a:t>Atmospheric pressure on the surface of Mars is about what we would encounter at around 120,000 feet on Earth.</a:t>
            </a:r>
          </a:p>
          <a:p>
            <a:r>
              <a:rPr lang="en-US" dirty="0" smtClean="0"/>
              <a:t>Entry spacecraft do not have a lot to “push against” to be able to decelerate.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131269407"/>
              </p:ext>
            </p:extLst>
          </p:nvPr>
        </p:nvGraphicFramePr>
        <p:xfrm>
          <a:off x="3317873" y="1417461"/>
          <a:ext cx="8493125"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125781556"/>
              </p:ext>
            </p:extLst>
          </p:nvPr>
        </p:nvGraphicFramePr>
        <p:xfrm>
          <a:off x="3317875" y="3891844"/>
          <a:ext cx="8493125"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6539186" y="6177116"/>
            <a:ext cx="2050498" cy="276999"/>
          </a:xfrm>
          <a:prstGeom prst="rect">
            <a:avLst/>
          </a:prstGeom>
          <a:noFill/>
        </p:spPr>
        <p:txBody>
          <a:bodyPr wrap="none" rtlCol="0">
            <a:spAutoFit/>
          </a:bodyPr>
          <a:lstStyle/>
          <a:p>
            <a:r>
              <a:rPr lang="en-US" sz="1200" b="1" dirty="0" smtClean="0">
                <a:solidFill>
                  <a:schemeClr val="bg1"/>
                </a:solidFill>
              </a:rPr>
              <a:t>Reference Geoid Altitude (m)</a:t>
            </a:r>
            <a:endParaRPr lang="en-US" sz="1200" b="1" dirty="0">
              <a:solidFill>
                <a:schemeClr val="bg1"/>
              </a:solidFill>
            </a:endParaRPr>
          </a:p>
        </p:txBody>
      </p:sp>
      <p:sp>
        <p:nvSpPr>
          <p:cNvPr id="8" name="Rectangle 7"/>
          <p:cNvSpPr/>
          <p:nvPr/>
        </p:nvSpPr>
        <p:spPr>
          <a:xfrm>
            <a:off x="3317873" y="3276600"/>
            <a:ext cx="8493125" cy="426861"/>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cxnSp>
        <p:nvCxnSpPr>
          <p:cNvPr id="9" name="Elbow Connector 8"/>
          <p:cNvCxnSpPr>
            <a:stCxn id="8" idx="3"/>
            <a:endCxn id="6" idx="3"/>
          </p:cNvCxnSpPr>
          <p:nvPr/>
        </p:nvCxnSpPr>
        <p:spPr>
          <a:xfrm>
            <a:off x="11810998" y="3490031"/>
            <a:ext cx="2" cy="1544813"/>
          </a:xfrm>
          <a:prstGeom prst="bentConnector3">
            <a:avLst>
              <a:gd name="adj1" fmla="val 11430100000"/>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21109913"/>
      </p:ext>
    </p:extLst>
  </p:cSld>
  <p:clrMapOvr>
    <a:masterClrMapping/>
  </p:clrMapOvr>
  <mc:AlternateContent xmlns:mc="http://schemas.openxmlformats.org/markup-compatibility/2006" xmlns:p14="http://schemas.microsoft.com/office/powerpoint/2010/main">
    <mc:Choice Requires="p14">
      <p:transition spd="slow" p14:dur="2000" advTm="70185"/>
    </mc:Choice>
    <mc:Fallback xmlns="">
      <p:transition spd="slow" advTm="7018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Hypersonic Inflatable Aerodynamic Decelerator </a:t>
            </a:r>
          </a:p>
        </p:txBody>
      </p:sp>
      <p:sp>
        <p:nvSpPr>
          <p:cNvPr id="3" name="Content Placeholder 2"/>
          <p:cNvSpPr>
            <a:spLocks noGrp="1"/>
          </p:cNvSpPr>
          <p:nvPr>
            <p:ph idx="1"/>
          </p:nvPr>
        </p:nvSpPr>
        <p:spPr>
          <a:xfrm>
            <a:off x="609600" y="1600201"/>
            <a:ext cx="5486400" cy="4525963"/>
          </a:xfrm>
        </p:spPr>
        <p:txBody>
          <a:bodyPr>
            <a:normAutofit fontScale="92500" lnSpcReduction="20000"/>
          </a:bodyPr>
          <a:lstStyle/>
          <a:p>
            <a:r>
              <a:rPr lang="en-US" dirty="0" smtClean="0"/>
              <a:t>The use of </a:t>
            </a:r>
            <a:r>
              <a:rPr lang="en-GB" dirty="0" err="1" smtClean="0"/>
              <a:t>LaRC’s</a:t>
            </a:r>
            <a:r>
              <a:rPr lang="en-GB" dirty="0" smtClean="0"/>
              <a:t> HIAD (others possible) results in significant mass savings, even after considering the propulsion system (including fuel) required to carry out a Mars Orbit Insertion (MOI).</a:t>
            </a:r>
          </a:p>
          <a:p>
            <a:pPr lvl="1"/>
            <a:r>
              <a:rPr lang="en-GB" dirty="0" smtClean="0"/>
              <a:t>HIAD mass ~186 kg.</a:t>
            </a:r>
          </a:p>
          <a:p>
            <a:pPr lvl="1"/>
            <a:r>
              <a:rPr lang="en-GB" dirty="0" smtClean="0"/>
              <a:t>Propulsion system mass for </a:t>
            </a:r>
            <a:r>
              <a:rPr lang="en-GB" dirty="0"/>
              <a:t>MOI </a:t>
            </a:r>
            <a:r>
              <a:rPr lang="en-GB" dirty="0" smtClean="0"/>
              <a:t>~ 389kg.</a:t>
            </a:r>
          </a:p>
          <a:p>
            <a:pPr lvl="1"/>
            <a:r>
              <a:rPr lang="en-GB" i="1" dirty="0" smtClean="0"/>
              <a:t>Net </a:t>
            </a:r>
            <a:r>
              <a:rPr lang="en-GB" i="1" dirty="0"/>
              <a:t>mass savings</a:t>
            </a:r>
            <a:r>
              <a:rPr lang="en-GB" dirty="0"/>
              <a:t> of ~203 </a:t>
            </a:r>
            <a:r>
              <a:rPr lang="en-GB" dirty="0" smtClean="0"/>
              <a:t>kg</a:t>
            </a:r>
            <a:endParaRPr lang="en-US" dirty="0"/>
          </a:p>
        </p:txBody>
      </p:sp>
      <p:pic>
        <p:nvPicPr>
          <p:cNvPr id="8" name="Picture 7"/>
          <p:cNvPicPr>
            <a:picLocks noChangeAspect="1"/>
          </p:cNvPicPr>
          <p:nvPr/>
        </p:nvPicPr>
        <p:blipFill>
          <a:blip r:embed="rId3"/>
          <a:stretch>
            <a:fillRect/>
          </a:stretch>
        </p:blipFill>
        <p:spPr>
          <a:xfrm>
            <a:off x="6248400" y="1828800"/>
            <a:ext cx="5537665" cy="3429000"/>
          </a:xfrm>
          <a:prstGeom prst="rect">
            <a:avLst/>
          </a:prstGeom>
        </p:spPr>
      </p:pic>
      <p:sp>
        <p:nvSpPr>
          <p:cNvPr id="9" name="Slide Number Placeholder 8"/>
          <p:cNvSpPr>
            <a:spLocks noGrp="1"/>
          </p:cNvSpPr>
          <p:nvPr>
            <p:ph type="sldNum" sz="quarter" idx="12"/>
          </p:nvPr>
        </p:nvSpPr>
        <p:spPr/>
        <p:txBody>
          <a:bodyPr/>
          <a:lstStyle/>
          <a:p>
            <a:fld id="{B6F15528-21DE-4FAA-801E-634DDDAF4B2B}" type="slidenum">
              <a:rPr lang="en-US" smtClean="0"/>
              <a:pPr/>
              <a:t>23</a:t>
            </a:fld>
            <a:endParaRPr lang="en-US" dirty="0"/>
          </a:p>
        </p:txBody>
      </p:sp>
      <p:pic>
        <p:nvPicPr>
          <p:cNvPr id="7170" name="Picture 2" descr="hiad test model being prepared for wind tunnel tes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737100"/>
            <a:ext cx="2152650" cy="1619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401050" y="5802998"/>
            <a:ext cx="2562305" cy="646331"/>
          </a:xfrm>
          <a:prstGeom prst="rect">
            <a:avLst/>
          </a:prstGeom>
        </p:spPr>
        <p:txBody>
          <a:bodyPr wrap="none">
            <a:spAutoFit/>
          </a:bodyPr>
          <a:lstStyle/>
          <a:p>
            <a:r>
              <a:rPr lang="en-US" dirty="0" smtClean="0">
                <a:solidFill>
                  <a:schemeClr val="bg1"/>
                </a:solidFill>
              </a:rPr>
              <a:t>HIAD</a:t>
            </a:r>
          </a:p>
          <a:p>
            <a:r>
              <a:rPr lang="en-US" i="1" dirty="0" smtClean="0">
                <a:solidFill>
                  <a:schemeClr val="bg1"/>
                </a:solidFill>
              </a:rPr>
              <a:t>Image </a:t>
            </a:r>
            <a:r>
              <a:rPr lang="en-US" i="1" dirty="0">
                <a:solidFill>
                  <a:schemeClr val="bg1"/>
                </a:solidFill>
              </a:rPr>
              <a:t>credit: NASA Ames</a:t>
            </a:r>
          </a:p>
        </p:txBody>
      </p:sp>
    </p:spTree>
    <p:extLst>
      <p:ext uri="{BB962C8B-B14F-4D97-AF65-F5344CB8AC3E}">
        <p14:creationId xmlns:p14="http://schemas.microsoft.com/office/powerpoint/2010/main" val="29815309"/>
      </p:ext>
    </p:extLst>
  </p:cSld>
  <p:clrMapOvr>
    <a:masterClrMapping/>
  </p:clrMapOvr>
  <mc:AlternateContent xmlns:mc="http://schemas.openxmlformats.org/markup-compatibility/2006" xmlns:p14="http://schemas.microsoft.com/office/powerpoint/2010/main">
    <mc:Choice Requires="p14">
      <p:transition spd="slow" p14:dur="2000" advTm="156619"/>
    </mc:Choice>
    <mc:Fallback xmlns="">
      <p:transition spd="slow" advTm="156619"/>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Aerodynamic Parameters and Entry Heating</a:t>
            </a:r>
            <a:endParaRPr lang="en-US" dirty="0"/>
          </a:p>
        </p:txBody>
      </p:sp>
      <p:sp>
        <p:nvSpPr>
          <p:cNvPr id="3" name="Content Placeholder 2"/>
          <p:cNvSpPr>
            <a:spLocks noGrp="1"/>
          </p:cNvSpPr>
          <p:nvPr>
            <p:ph idx="1"/>
          </p:nvPr>
        </p:nvSpPr>
        <p:spPr>
          <a:xfrm>
            <a:off x="609600" y="1600201"/>
            <a:ext cx="5791200" cy="4525963"/>
          </a:xfrm>
        </p:spPr>
        <p:txBody>
          <a:bodyPr>
            <a:normAutofit fontScale="92500"/>
          </a:bodyPr>
          <a:lstStyle/>
          <a:p>
            <a:r>
              <a:rPr lang="en-GB" dirty="0" smtClean="0"/>
              <a:t>Skip-entry approximation for aero-capture. </a:t>
            </a:r>
            <a:r>
              <a:rPr lang="el-GR" dirty="0" smtClean="0"/>
              <a:t>Δ</a:t>
            </a:r>
            <a:r>
              <a:rPr lang="en-GB" dirty="0" smtClean="0"/>
              <a:t>V is given by the difference between exit and entry velocities: ΔV </a:t>
            </a:r>
            <a:r>
              <a:rPr lang="en-GB" dirty="0"/>
              <a:t>= V</a:t>
            </a:r>
            <a:r>
              <a:rPr lang="en-GB" baseline="-25000" dirty="0"/>
              <a:t>ex</a:t>
            </a:r>
            <a:r>
              <a:rPr lang="en-GB" dirty="0"/>
              <a:t> – </a:t>
            </a:r>
            <a:r>
              <a:rPr lang="en-GB" dirty="0" err="1" smtClean="0"/>
              <a:t>V</a:t>
            </a:r>
            <a:r>
              <a:rPr lang="en-GB" baseline="-25000" dirty="0" err="1" smtClean="0"/>
              <a:t>e</a:t>
            </a:r>
            <a:r>
              <a:rPr lang="en-GB" dirty="0" smtClean="0"/>
              <a:t> ≈ 1.4km/s</a:t>
            </a:r>
            <a:endParaRPr lang="en-GB" baseline="-25000" dirty="0"/>
          </a:p>
          <a:p>
            <a:pPr lvl="1"/>
            <a:endParaRPr lang="en-GB" dirty="0" smtClean="0"/>
          </a:p>
          <a:p>
            <a:r>
              <a:rPr lang="en-US" dirty="0"/>
              <a:t>Entry heating results </a:t>
            </a:r>
            <a:r>
              <a:rPr lang="en-US" dirty="0" smtClean="0"/>
              <a:t>are based </a:t>
            </a:r>
            <a:r>
              <a:rPr lang="en-US" dirty="0"/>
              <a:t>on skip-entry assumptions, </a:t>
            </a:r>
            <a:r>
              <a:rPr lang="en-US" dirty="0" smtClean="0"/>
              <a:t>and </a:t>
            </a:r>
            <a:r>
              <a:rPr lang="en-US" dirty="0"/>
              <a:t>engineering correlations for stagnation </a:t>
            </a:r>
            <a:r>
              <a:rPr lang="en-US" dirty="0" smtClean="0"/>
              <a:t>point.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16442652"/>
              </p:ext>
            </p:extLst>
          </p:nvPr>
        </p:nvGraphicFramePr>
        <p:xfrm>
          <a:off x="7347655" y="1447800"/>
          <a:ext cx="3276600" cy="1737360"/>
        </p:xfrm>
        <a:graphic>
          <a:graphicData uri="http://schemas.openxmlformats.org/drawingml/2006/table">
            <a:tbl>
              <a:tblPr firstRow="1" firstCol="1" bandRow="1">
                <a:tableStyleId>{073A0DAA-6AF3-43AB-8588-CEC1D06C72B9}</a:tableStyleId>
              </a:tblPr>
              <a:tblGrid>
                <a:gridCol w="2118260">
                  <a:extLst>
                    <a:ext uri="{9D8B030D-6E8A-4147-A177-3AD203B41FA5}">
                      <a16:colId xmlns="" xmlns:a16="http://schemas.microsoft.com/office/drawing/2014/main" val="3434995017"/>
                    </a:ext>
                  </a:extLst>
                </a:gridCol>
                <a:gridCol w="1158340">
                  <a:extLst>
                    <a:ext uri="{9D8B030D-6E8A-4147-A177-3AD203B41FA5}">
                      <a16:colId xmlns="" xmlns:a16="http://schemas.microsoft.com/office/drawing/2014/main" val="976375348"/>
                    </a:ext>
                  </a:extLst>
                </a:gridCol>
              </a:tblGrid>
              <a:tr h="0">
                <a:tc>
                  <a:txBody>
                    <a:bodyPr/>
                    <a:lstStyle/>
                    <a:p>
                      <a:pPr marL="0" marR="0" indent="0" algn="just">
                        <a:spcBef>
                          <a:spcPts val="0"/>
                        </a:spcBef>
                        <a:spcAft>
                          <a:spcPts val="0"/>
                        </a:spcAft>
                      </a:pPr>
                      <a:r>
                        <a:rPr lang="en-GB" sz="1600" dirty="0">
                          <a:effectLst/>
                        </a:rPr>
                        <a:t>Parameter</a:t>
                      </a:r>
                      <a:endParaRPr lang="en-US" sz="16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600" dirty="0">
                          <a:effectLst/>
                        </a:rPr>
                        <a:t>Value</a:t>
                      </a:r>
                      <a:endParaRPr lang="en-US" sz="16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514737368"/>
                  </a:ext>
                </a:extLst>
              </a:tr>
              <a:tr h="0">
                <a:tc>
                  <a:txBody>
                    <a:bodyPr/>
                    <a:lstStyle/>
                    <a:p>
                      <a:pPr marL="0" marR="0" indent="0" algn="just">
                        <a:spcBef>
                          <a:spcPts val="0"/>
                        </a:spcBef>
                        <a:spcAft>
                          <a:spcPts val="0"/>
                        </a:spcAft>
                      </a:pPr>
                      <a:r>
                        <a:rPr lang="en-GB" sz="1400">
                          <a:effectLst/>
                        </a:rPr>
                        <a:t>Ballistic Coefficient</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10 kg/m</a:t>
                      </a:r>
                      <a:r>
                        <a:rPr lang="en-GB" sz="1400" baseline="30000">
                          <a:effectLst/>
                        </a:rPr>
                        <a:t>2</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980498974"/>
                  </a:ext>
                </a:extLst>
              </a:tr>
              <a:tr h="0">
                <a:tc>
                  <a:txBody>
                    <a:bodyPr/>
                    <a:lstStyle/>
                    <a:p>
                      <a:pPr marL="0" marR="0" indent="0" algn="just">
                        <a:spcBef>
                          <a:spcPts val="0"/>
                        </a:spcBef>
                        <a:spcAft>
                          <a:spcPts val="0"/>
                        </a:spcAft>
                      </a:pPr>
                      <a:r>
                        <a:rPr lang="en-GB" sz="1400" dirty="0" smtClean="0">
                          <a:effectLst/>
                        </a:rPr>
                        <a:t>Entry Flight</a:t>
                      </a:r>
                      <a:r>
                        <a:rPr lang="en-GB" sz="1400" baseline="0" dirty="0" smtClean="0">
                          <a:effectLst/>
                        </a:rPr>
                        <a:t> Path Angle</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dirty="0" smtClean="0">
                          <a:effectLst/>
                        </a:rPr>
                        <a:t>-1.91</a:t>
                      </a:r>
                      <a:r>
                        <a:rPr lang="en-GB" sz="1400" dirty="0" smtClean="0">
                          <a:effectLst/>
                          <a:latin typeface="Arial" panose="020B0604020202020204" pitchFamily="34" charset="0"/>
                          <a:cs typeface="Arial" panose="020B0604020202020204" pitchFamily="34" charset="0"/>
                        </a:rPr>
                        <a:t>º</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937128728"/>
                  </a:ext>
                </a:extLst>
              </a:tr>
              <a:tr h="0">
                <a:tc>
                  <a:txBody>
                    <a:bodyPr/>
                    <a:lstStyle/>
                    <a:p>
                      <a:pPr marL="0" marR="0" indent="0" algn="just">
                        <a:spcBef>
                          <a:spcPts val="0"/>
                        </a:spcBef>
                        <a:spcAft>
                          <a:spcPts val="0"/>
                        </a:spcAft>
                      </a:pPr>
                      <a:r>
                        <a:rPr lang="en-GB" sz="1400" dirty="0">
                          <a:effectLst/>
                        </a:rPr>
                        <a:t>Lift/Drag</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0.24</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2988701879"/>
                  </a:ext>
                </a:extLst>
              </a:tr>
              <a:tr h="0">
                <a:tc>
                  <a:txBody>
                    <a:bodyPr/>
                    <a:lstStyle/>
                    <a:p>
                      <a:pPr marL="0" marR="0" indent="0" algn="just">
                        <a:spcBef>
                          <a:spcPts val="0"/>
                        </a:spcBef>
                        <a:spcAft>
                          <a:spcPts val="0"/>
                        </a:spcAft>
                      </a:pPr>
                      <a:r>
                        <a:rPr lang="en-GB" sz="1400" dirty="0" smtClean="0">
                          <a:effectLst/>
                        </a:rPr>
                        <a:t>Pressure</a:t>
                      </a:r>
                      <a:r>
                        <a:rPr lang="en-GB" sz="1400" baseline="0" dirty="0" smtClean="0">
                          <a:effectLst/>
                        </a:rPr>
                        <a:t> </a:t>
                      </a:r>
                      <a:r>
                        <a:rPr lang="en-GB" sz="1400" dirty="0" smtClean="0">
                          <a:effectLst/>
                        </a:rPr>
                        <a:t>Drag </a:t>
                      </a:r>
                      <a:r>
                        <a:rPr lang="en-GB" sz="1400" dirty="0">
                          <a:effectLst/>
                        </a:rPr>
                        <a:t>Coefficient</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1.44</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56717517"/>
                  </a:ext>
                </a:extLst>
              </a:tr>
              <a:tr h="0">
                <a:tc>
                  <a:txBody>
                    <a:bodyPr/>
                    <a:lstStyle/>
                    <a:p>
                      <a:pPr marL="0" marR="0" indent="0" algn="just">
                        <a:spcBef>
                          <a:spcPts val="0"/>
                        </a:spcBef>
                        <a:spcAft>
                          <a:spcPts val="0"/>
                        </a:spcAft>
                      </a:pPr>
                      <a:r>
                        <a:rPr lang="en-GB" sz="1400" dirty="0">
                          <a:effectLst/>
                        </a:rPr>
                        <a:t>Pressure Drag Force</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dirty="0">
                          <a:effectLst/>
                        </a:rPr>
                        <a:t>30.5 </a:t>
                      </a:r>
                      <a:r>
                        <a:rPr lang="en-GB" sz="1400" dirty="0" err="1">
                          <a:effectLst/>
                        </a:rPr>
                        <a:t>kN</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720108031"/>
                  </a:ext>
                </a:extLst>
              </a:tr>
              <a:tr h="0">
                <a:tc>
                  <a:txBody>
                    <a:bodyPr/>
                    <a:lstStyle/>
                    <a:p>
                      <a:pPr marL="0" marR="0" indent="0" algn="just">
                        <a:spcBef>
                          <a:spcPts val="0"/>
                        </a:spcBef>
                        <a:spcAft>
                          <a:spcPts val="0"/>
                        </a:spcAft>
                      </a:pPr>
                      <a:r>
                        <a:rPr lang="en-GB" sz="1400">
                          <a:effectLst/>
                        </a:rPr>
                        <a:t>Deceleration</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dirty="0">
                          <a:effectLst/>
                        </a:rPr>
                        <a:t>8 G</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358914983"/>
                  </a:ext>
                </a:extLst>
              </a:tr>
              <a:tr h="0">
                <a:tc>
                  <a:txBody>
                    <a:bodyPr/>
                    <a:lstStyle/>
                    <a:p>
                      <a:pPr marL="0" marR="0" indent="0" algn="just">
                        <a:spcBef>
                          <a:spcPts val="0"/>
                        </a:spcBef>
                        <a:spcAft>
                          <a:spcPts val="0"/>
                        </a:spcAft>
                      </a:pPr>
                      <a:r>
                        <a:rPr lang="en-GB" sz="1400" dirty="0">
                          <a:effectLst/>
                        </a:rPr>
                        <a:t>Pull-up Altitude</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dirty="0">
                          <a:effectLst/>
                        </a:rPr>
                        <a:t>68 km</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426902004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76839131"/>
              </p:ext>
            </p:extLst>
          </p:nvPr>
        </p:nvGraphicFramePr>
        <p:xfrm>
          <a:off x="6781800" y="3733800"/>
          <a:ext cx="4495800" cy="2164080"/>
        </p:xfrm>
        <a:graphic>
          <a:graphicData uri="http://schemas.openxmlformats.org/drawingml/2006/table">
            <a:tbl>
              <a:tblPr firstRow="1" firstCol="1" bandRow="1">
                <a:tableStyleId>{073A0DAA-6AF3-43AB-8588-CEC1D06C72B9}</a:tableStyleId>
              </a:tblPr>
              <a:tblGrid>
                <a:gridCol w="3199127">
                  <a:extLst>
                    <a:ext uri="{9D8B030D-6E8A-4147-A177-3AD203B41FA5}">
                      <a16:colId xmlns="" xmlns:a16="http://schemas.microsoft.com/office/drawing/2014/main" val="1808539971"/>
                    </a:ext>
                  </a:extLst>
                </a:gridCol>
                <a:gridCol w="1296673">
                  <a:extLst>
                    <a:ext uri="{9D8B030D-6E8A-4147-A177-3AD203B41FA5}">
                      <a16:colId xmlns="" xmlns:a16="http://schemas.microsoft.com/office/drawing/2014/main" val="1435984559"/>
                    </a:ext>
                  </a:extLst>
                </a:gridCol>
              </a:tblGrid>
              <a:tr h="0">
                <a:tc>
                  <a:txBody>
                    <a:bodyPr/>
                    <a:lstStyle/>
                    <a:p>
                      <a:pPr marL="0" marR="0" indent="0" algn="just">
                        <a:spcBef>
                          <a:spcPts val="0"/>
                        </a:spcBef>
                        <a:spcAft>
                          <a:spcPts val="0"/>
                        </a:spcAft>
                      </a:pPr>
                      <a:r>
                        <a:rPr lang="en-GB" sz="1600" dirty="0">
                          <a:effectLst/>
                        </a:rPr>
                        <a:t>Parameter</a:t>
                      </a:r>
                      <a:endParaRPr lang="en-US" sz="16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600" dirty="0">
                          <a:effectLst/>
                        </a:rPr>
                        <a:t>Values</a:t>
                      </a:r>
                      <a:endParaRPr lang="en-US" sz="16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81206598"/>
                  </a:ext>
                </a:extLst>
              </a:tr>
              <a:tr h="0">
                <a:tc>
                  <a:txBody>
                    <a:bodyPr/>
                    <a:lstStyle/>
                    <a:p>
                      <a:pPr marL="0" marR="0" indent="0" algn="just">
                        <a:spcBef>
                          <a:spcPts val="0"/>
                        </a:spcBef>
                        <a:spcAft>
                          <a:spcPts val="0"/>
                        </a:spcAft>
                      </a:pPr>
                      <a:r>
                        <a:rPr lang="en-GB" sz="1400">
                          <a:effectLst/>
                        </a:rPr>
                        <a:t>Reynolds Number</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9216</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732421859"/>
                  </a:ext>
                </a:extLst>
              </a:tr>
              <a:tr h="0">
                <a:tc>
                  <a:txBody>
                    <a:bodyPr/>
                    <a:lstStyle/>
                    <a:p>
                      <a:pPr marL="0" marR="0" indent="0" algn="just">
                        <a:spcBef>
                          <a:spcPts val="0"/>
                        </a:spcBef>
                        <a:spcAft>
                          <a:spcPts val="0"/>
                        </a:spcAft>
                      </a:pPr>
                      <a:r>
                        <a:rPr lang="en-GB" sz="1400" dirty="0">
                          <a:effectLst/>
                        </a:rPr>
                        <a:t>Skin Friction Coefficient</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6.917 x 10</a:t>
                      </a:r>
                      <a:r>
                        <a:rPr lang="en-GB" sz="1400" baseline="30000">
                          <a:effectLst/>
                        </a:rPr>
                        <a:t>-3</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493725000"/>
                  </a:ext>
                </a:extLst>
              </a:tr>
              <a:tr h="0">
                <a:tc>
                  <a:txBody>
                    <a:bodyPr/>
                    <a:lstStyle/>
                    <a:p>
                      <a:pPr marL="0" marR="0" indent="0" algn="just">
                        <a:spcBef>
                          <a:spcPts val="0"/>
                        </a:spcBef>
                        <a:spcAft>
                          <a:spcPts val="0"/>
                        </a:spcAft>
                      </a:pPr>
                      <a:r>
                        <a:rPr lang="en-GB" sz="1400">
                          <a:effectLst/>
                        </a:rPr>
                        <a:t>Total Heat Load</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13 MJ</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724972033"/>
                  </a:ext>
                </a:extLst>
              </a:tr>
              <a:tr h="0">
                <a:tc>
                  <a:txBody>
                    <a:bodyPr/>
                    <a:lstStyle/>
                    <a:p>
                      <a:pPr marL="0" marR="0" indent="0" algn="just">
                        <a:spcBef>
                          <a:spcPts val="0"/>
                        </a:spcBef>
                        <a:spcAft>
                          <a:spcPts val="0"/>
                        </a:spcAft>
                      </a:pPr>
                      <a:r>
                        <a:rPr lang="en-GB" sz="1400">
                          <a:effectLst/>
                        </a:rPr>
                        <a:t>Max. Body Average Heating Rate</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17 W/cm</a:t>
                      </a:r>
                      <a:r>
                        <a:rPr lang="en-GB" sz="1400" baseline="30000">
                          <a:effectLst/>
                        </a:rPr>
                        <a:t>2</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230190502"/>
                  </a:ext>
                </a:extLst>
              </a:tr>
              <a:tr h="0">
                <a:tc>
                  <a:txBody>
                    <a:bodyPr/>
                    <a:lstStyle/>
                    <a:p>
                      <a:pPr marL="0" marR="0" indent="0" algn="just">
                        <a:spcBef>
                          <a:spcPts val="0"/>
                        </a:spcBef>
                        <a:spcAft>
                          <a:spcPts val="0"/>
                        </a:spcAft>
                      </a:pPr>
                      <a:r>
                        <a:rPr lang="en-GB" sz="1400" dirty="0">
                          <a:effectLst/>
                        </a:rPr>
                        <a:t>Critical Velocity (@ </a:t>
                      </a:r>
                      <a:r>
                        <a:rPr lang="en-GB" sz="1400" dirty="0" err="1">
                          <a:effectLst/>
                        </a:rPr>
                        <a:t>γ</a:t>
                      </a:r>
                      <a:r>
                        <a:rPr lang="en-GB" sz="1400" baseline="-25000" dirty="0" err="1">
                          <a:effectLst/>
                        </a:rPr>
                        <a:t>e</a:t>
                      </a:r>
                      <a:r>
                        <a:rPr lang="en-GB" sz="1400" dirty="0">
                          <a:effectLst/>
                        </a:rPr>
                        <a:t> = 0)</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4926 m/s</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711322767"/>
                  </a:ext>
                </a:extLst>
              </a:tr>
              <a:tr h="0">
                <a:tc>
                  <a:txBody>
                    <a:bodyPr/>
                    <a:lstStyle/>
                    <a:p>
                      <a:pPr marL="0" marR="0" indent="0" algn="just">
                        <a:spcBef>
                          <a:spcPts val="0"/>
                        </a:spcBef>
                        <a:spcAft>
                          <a:spcPts val="0"/>
                        </a:spcAft>
                      </a:pPr>
                      <a:r>
                        <a:rPr lang="en-GB" sz="1400">
                          <a:effectLst/>
                        </a:rPr>
                        <a:t>Stagnation Point Heating – Convective</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3.5 W/cm</a:t>
                      </a:r>
                      <a:r>
                        <a:rPr lang="en-GB" sz="1400" baseline="30000">
                          <a:effectLst/>
                        </a:rPr>
                        <a:t>2</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456475137"/>
                  </a:ext>
                </a:extLst>
              </a:tr>
              <a:tr h="0">
                <a:tc>
                  <a:txBody>
                    <a:bodyPr/>
                    <a:lstStyle/>
                    <a:p>
                      <a:pPr marL="0" marR="0" indent="0" algn="just">
                        <a:spcBef>
                          <a:spcPts val="0"/>
                        </a:spcBef>
                        <a:spcAft>
                          <a:spcPts val="0"/>
                        </a:spcAft>
                      </a:pPr>
                      <a:r>
                        <a:rPr lang="en-GB" sz="1400">
                          <a:effectLst/>
                        </a:rPr>
                        <a:t>Stagnation Point Heating – Radiative</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a:effectLst/>
                        </a:rPr>
                        <a:t>4.4x10</a:t>
                      </a:r>
                      <a:r>
                        <a:rPr lang="en-GB" sz="1400" baseline="30000">
                          <a:effectLst/>
                        </a:rPr>
                        <a:t>-7</a:t>
                      </a:r>
                      <a:r>
                        <a:rPr lang="en-GB" sz="1400">
                          <a:effectLst/>
                        </a:rPr>
                        <a:t> W/cm</a:t>
                      </a:r>
                      <a:r>
                        <a:rPr lang="en-GB" sz="1400" baseline="30000">
                          <a:effectLst/>
                        </a:rPr>
                        <a:t>2</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2720742520"/>
                  </a:ext>
                </a:extLst>
              </a:tr>
              <a:tr h="0">
                <a:tc>
                  <a:txBody>
                    <a:bodyPr/>
                    <a:lstStyle/>
                    <a:p>
                      <a:pPr marL="0" marR="0" indent="0" algn="just">
                        <a:spcBef>
                          <a:spcPts val="0"/>
                        </a:spcBef>
                        <a:spcAft>
                          <a:spcPts val="0"/>
                        </a:spcAft>
                      </a:pPr>
                      <a:r>
                        <a:rPr lang="en-GB" sz="1400">
                          <a:effectLst/>
                        </a:rPr>
                        <a:t>Radiation Adiabatic Wall Temp. @ Stagnation Point</a:t>
                      </a:r>
                      <a:endParaRPr lang="en-US" sz="14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400" dirty="0">
                          <a:effectLst/>
                        </a:rPr>
                        <a:t>923K (~</a:t>
                      </a:r>
                      <a:r>
                        <a:rPr lang="en-GB" sz="1400" dirty="0" smtClean="0">
                          <a:effectLst/>
                        </a:rPr>
                        <a:t>650</a:t>
                      </a:r>
                      <a:r>
                        <a:rPr lang="en-GB" sz="1400" dirty="0" smtClean="0">
                          <a:effectLst/>
                          <a:latin typeface="Arial" panose="020B0604020202020204" pitchFamily="34" charset="0"/>
                          <a:cs typeface="Arial" panose="020B0604020202020204" pitchFamily="34" charset="0"/>
                        </a:rPr>
                        <a:t>º</a:t>
                      </a:r>
                      <a:r>
                        <a:rPr lang="en-GB" sz="1400" dirty="0" smtClean="0">
                          <a:effectLst/>
                        </a:rPr>
                        <a:t> </a:t>
                      </a:r>
                      <a:r>
                        <a:rPr lang="en-GB" sz="1400" dirty="0">
                          <a:effectLst/>
                        </a:rPr>
                        <a:t>C)</a:t>
                      </a:r>
                      <a:endParaRPr lang="en-US" sz="14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366275570"/>
                  </a:ext>
                </a:extLst>
              </a:tr>
            </a:tbl>
          </a:graphicData>
        </a:graphic>
      </p:graphicFrame>
      <p:sp>
        <p:nvSpPr>
          <p:cNvPr id="7" name="Rectangle 6"/>
          <p:cNvSpPr/>
          <p:nvPr/>
        </p:nvSpPr>
        <p:spPr>
          <a:xfrm>
            <a:off x="8077200" y="5897880"/>
            <a:ext cx="2096912" cy="369332"/>
          </a:xfrm>
          <a:prstGeom prst="rect">
            <a:avLst/>
          </a:prstGeom>
        </p:spPr>
        <p:txBody>
          <a:bodyPr wrap="square">
            <a:spAutoFit/>
          </a:bodyPr>
          <a:lstStyle/>
          <a:p>
            <a:r>
              <a:rPr lang="en-GB" i="1" dirty="0">
                <a:solidFill>
                  <a:schemeClr val="bg1"/>
                </a:solidFill>
                <a:latin typeface="Times New Roman" panose="02020603050405020304" pitchFamily="18" charset="0"/>
                <a:ea typeface="PMingLiU"/>
              </a:rPr>
              <a:t>Entry heating </a:t>
            </a:r>
            <a:r>
              <a:rPr lang="en-GB" i="1" dirty="0" smtClean="0">
                <a:solidFill>
                  <a:schemeClr val="bg1"/>
                </a:solidFill>
                <a:latin typeface="Times New Roman" panose="02020603050405020304" pitchFamily="18" charset="0"/>
                <a:ea typeface="PMingLiU"/>
              </a:rPr>
              <a:t>results</a:t>
            </a:r>
            <a:endParaRPr lang="en-US" i="1" dirty="0">
              <a:solidFill>
                <a:schemeClr val="bg1"/>
              </a:solidFill>
            </a:endParaRPr>
          </a:p>
        </p:txBody>
      </p:sp>
      <p:pic>
        <p:nvPicPr>
          <p:cNvPr id="8" name="Picture 7"/>
          <p:cNvPicPr>
            <a:picLocks noChangeAspect="1"/>
          </p:cNvPicPr>
          <p:nvPr/>
        </p:nvPicPr>
        <p:blipFill>
          <a:blip r:embed="rId3">
            <a:duotone>
              <a:prstClr val="black"/>
              <a:schemeClr val="tx2">
                <a:tint val="45000"/>
                <a:satMod val="400000"/>
              </a:schemeClr>
            </a:duotone>
          </a:blip>
          <a:stretch>
            <a:fillRect/>
          </a:stretch>
        </p:blipFill>
        <p:spPr>
          <a:xfrm>
            <a:off x="2667000" y="3549134"/>
            <a:ext cx="1502591" cy="554824"/>
          </a:xfrm>
          <a:prstGeom prst="rect">
            <a:avLst/>
          </a:prstGeom>
        </p:spPr>
      </p:pic>
      <p:sp>
        <p:nvSpPr>
          <p:cNvPr id="9" name="Rectangle 8"/>
          <p:cNvSpPr/>
          <p:nvPr/>
        </p:nvSpPr>
        <p:spPr>
          <a:xfrm>
            <a:off x="7773587" y="3179802"/>
            <a:ext cx="2512226" cy="369332"/>
          </a:xfrm>
          <a:prstGeom prst="rect">
            <a:avLst/>
          </a:prstGeom>
        </p:spPr>
        <p:txBody>
          <a:bodyPr wrap="none">
            <a:spAutoFit/>
          </a:bodyPr>
          <a:lstStyle/>
          <a:p>
            <a:r>
              <a:rPr lang="en-GB" i="1" dirty="0">
                <a:solidFill>
                  <a:schemeClr val="bg1"/>
                </a:solidFill>
                <a:latin typeface="Times New Roman" panose="02020603050405020304" pitchFamily="18" charset="0"/>
                <a:ea typeface="PMingLiU"/>
              </a:rPr>
              <a:t>Aerodynamic parameters</a:t>
            </a:r>
            <a:endParaRPr lang="en-US" i="1" dirty="0">
              <a:solidFill>
                <a:schemeClr val="bg1"/>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2568098945"/>
      </p:ext>
    </p:extLst>
  </p:cSld>
  <p:clrMapOvr>
    <a:masterClrMapping/>
  </p:clrMapOvr>
  <mc:AlternateContent xmlns:mc="http://schemas.openxmlformats.org/markup-compatibility/2006" xmlns:p14="http://schemas.microsoft.com/office/powerpoint/2010/main">
    <mc:Choice Requires="p14">
      <p:transition spd="slow" p14:dur="2000" advTm="157108"/>
    </mc:Choice>
    <mc:Fallback xmlns="">
      <p:transition spd="slow" advTm="15710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Fluid Dynamics</a:t>
            </a:r>
            <a:endParaRPr lang="en-US" dirty="0"/>
          </a:p>
        </p:txBody>
      </p:sp>
      <p:sp>
        <p:nvSpPr>
          <p:cNvPr id="3" name="Content Placeholder 2"/>
          <p:cNvSpPr>
            <a:spLocks noGrp="1"/>
          </p:cNvSpPr>
          <p:nvPr>
            <p:ph idx="1"/>
          </p:nvPr>
        </p:nvSpPr>
        <p:spPr>
          <a:xfrm>
            <a:off x="609600" y="1600201"/>
            <a:ext cx="5486400" cy="4525963"/>
          </a:xfrm>
        </p:spPr>
        <p:txBody>
          <a:bodyPr>
            <a:normAutofit fontScale="77500" lnSpcReduction="20000"/>
          </a:bodyPr>
          <a:lstStyle/>
          <a:p>
            <a:r>
              <a:rPr lang="en-GB" dirty="0"/>
              <a:t>In order to estimate the effects of atmospheric flight on the spacecraft within the HIAD, the system was analyzed using a CFD </a:t>
            </a:r>
            <a:r>
              <a:rPr lang="en-GB" dirty="0" smtClean="0"/>
              <a:t>tool.</a:t>
            </a:r>
          </a:p>
          <a:p>
            <a:r>
              <a:rPr lang="en-GB" dirty="0" smtClean="0"/>
              <a:t>The </a:t>
            </a:r>
            <a:r>
              <a:rPr lang="en-GB" dirty="0"/>
              <a:t>point in the trajectory chosen for the analysis corresponds to the maximum density, or pull-up </a:t>
            </a:r>
            <a:r>
              <a:rPr lang="en-GB" dirty="0" smtClean="0"/>
              <a:t>altitude, reduced 26% for “good measure.”</a:t>
            </a:r>
          </a:p>
          <a:p>
            <a:r>
              <a:rPr lang="en-GB" dirty="0" smtClean="0"/>
              <a:t>Since </a:t>
            </a:r>
            <a:r>
              <a:rPr lang="en-GB" dirty="0"/>
              <a:t>the atmospheric density is greater at 50 km than 68 km, the aerodynamic effects will be more </a:t>
            </a:r>
            <a:r>
              <a:rPr lang="en-GB" dirty="0" smtClean="0"/>
              <a:t>“severe,” </a:t>
            </a:r>
            <a:r>
              <a:rPr lang="en-GB" dirty="0"/>
              <a:t>and the results more conservative.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68610504"/>
              </p:ext>
            </p:extLst>
          </p:nvPr>
        </p:nvGraphicFramePr>
        <p:xfrm>
          <a:off x="6324600" y="1752600"/>
          <a:ext cx="5410200" cy="3322320"/>
        </p:xfrm>
        <a:graphic>
          <a:graphicData uri="http://schemas.openxmlformats.org/drawingml/2006/table">
            <a:tbl>
              <a:tblPr firstRow="1" firstCol="1" bandRow="1">
                <a:tableStyleId>{073A0DAA-6AF3-43AB-8588-CEC1D06C72B9}</a:tableStyleId>
              </a:tblPr>
              <a:tblGrid>
                <a:gridCol w="3450333">
                  <a:extLst>
                    <a:ext uri="{9D8B030D-6E8A-4147-A177-3AD203B41FA5}">
                      <a16:colId xmlns="" xmlns:a16="http://schemas.microsoft.com/office/drawing/2014/main" val="2494933158"/>
                    </a:ext>
                  </a:extLst>
                </a:gridCol>
                <a:gridCol w="1959867">
                  <a:extLst>
                    <a:ext uri="{9D8B030D-6E8A-4147-A177-3AD203B41FA5}">
                      <a16:colId xmlns="" xmlns:a16="http://schemas.microsoft.com/office/drawing/2014/main" val="1470388229"/>
                    </a:ext>
                  </a:extLst>
                </a:gridCol>
              </a:tblGrid>
              <a:tr h="234462">
                <a:tc>
                  <a:txBody>
                    <a:bodyPr/>
                    <a:lstStyle/>
                    <a:p>
                      <a:pPr marL="0" marR="0" indent="0" algn="just">
                        <a:spcBef>
                          <a:spcPts val="0"/>
                        </a:spcBef>
                        <a:spcAft>
                          <a:spcPts val="0"/>
                        </a:spcAft>
                      </a:pPr>
                      <a:r>
                        <a:rPr lang="en-GB" sz="1800">
                          <a:effectLst/>
                        </a:rPr>
                        <a:t>Parameter</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Values</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2732746649"/>
                  </a:ext>
                </a:extLst>
              </a:tr>
              <a:tr h="234462">
                <a:tc>
                  <a:txBody>
                    <a:bodyPr/>
                    <a:lstStyle/>
                    <a:p>
                      <a:pPr marL="0" marR="0" indent="0" algn="just">
                        <a:spcBef>
                          <a:spcPts val="0"/>
                        </a:spcBef>
                        <a:spcAft>
                          <a:spcPts val="0"/>
                        </a:spcAft>
                      </a:pPr>
                      <a:r>
                        <a:rPr lang="en-GB" sz="1800">
                          <a:effectLst/>
                        </a:rPr>
                        <a:t>Altitude above Mars</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50 km</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296077035"/>
                  </a:ext>
                </a:extLst>
              </a:tr>
              <a:tr h="234462">
                <a:tc>
                  <a:txBody>
                    <a:bodyPr/>
                    <a:lstStyle/>
                    <a:p>
                      <a:pPr marL="0" marR="0" indent="0" algn="just">
                        <a:spcBef>
                          <a:spcPts val="0"/>
                        </a:spcBef>
                        <a:spcAft>
                          <a:spcPts val="0"/>
                        </a:spcAft>
                      </a:pPr>
                      <a:r>
                        <a:rPr lang="en-GB" sz="1800">
                          <a:effectLst/>
                        </a:rPr>
                        <a:t>Density</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6.54E-05 kg/m</a:t>
                      </a:r>
                      <a:r>
                        <a:rPr lang="en-GB" sz="1800" baseline="30000">
                          <a:effectLst/>
                        </a:rPr>
                        <a:t>3</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494978812"/>
                  </a:ext>
                </a:extLst>
              </a:tr>
              <a:tr h="234462">
                <a:tc>
                  <a:txBody>
                    <a:bodyPr/>
                    <a:lstStyle/>
                    <a:p>
                      <a:pPr marL="0" marR="0" indent="0" algn="just">
                        <a:spcBef>
                          <a:spcPts val="0"/>
                        </a:spcBef>
                        <a:spcAft>
                          <a:spcPts val="0"/>
                        </a:spcAft>
                      </a:pPr>
                      <a:r>
                        <a:rPr lang="en-GB" sz="1800">
                          <a:effectLst/>
                        </a:rPr>
                        <a:t>Viscosity Coefficient @ 135K</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6.61E-06 kg/m-s</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721011182"/>
                  </a:ext>
                </a:extLst>
              </a:tr>
              <a:tr h="234462">
                <a:tc>
                  <a:txBody>
                    <a:bodyPr/>
                    <a:lstStyle/>
                    <a:p>
                      <a:pPr marL="0" marR="0" indent="0" algn="just">
                        <a:spcBef>
                          <a:spcPts val="0"/>
                        </a:spcBef>
                        <a:spcAft>
                          <a:spcPts val="0"/>
                        </a:spcAft>
                      </a:pPr>
                      <a:r>
                        <a:rPr lang="en-GB" sz="1800">
                          <a:effectLst/>
                        </a:rPr>
                        <a:t>Pressure</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1.66 N/m</a:t>
                      </a:r>
                      <a:r>
                        <a:rPr lang="en-GB" sz="1800" baseline="30000">
                          <a:effectLst/>
                        </a:rPr>
                        <a:t>2</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615660164"/>
                  </a:ext>
                </a:extLst>
              </a:tr>
              <a:tr h="304800">
                <a:tc>
                  <a:txBody>
                    <a:bodyPr/>
                    <a:lstStyle/>
                    <a:p>
                      <a:pPr marL="0" marR="0" indent="0" algn="just">
                        <a:spcBef>
                          <a:spcPts val="0"/>
                        </a:spcBef>
                        <a:spcAft>
                          <a:spcPts val="0"/>
                        </a:spcAft>
                      </a:pPr>
                      <a:r>
                        <a:rPr lang="en-GB" sz="1800" dirty="0">
                          <a:effectLst/>
                        </a:rPr>
                        <a:t>Mars Atmospheric Gas Constant</a:t>
                      </a:r>
                      <a:endParaRPr lang="en-US" sz="1800" dirty="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192 J/kg-K</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2998989197"/>
                  </a:ext>
                </a:extLst>
              </a:tr>
              <a:tr h="234462">
                <a:tc>
                  <a:txBody>
                    <a:bodyPr/>
                    <a:lstStyle/>
                    <a:p>
                      <a:pPr marL="0" marR="0" indent="0" algn="just">
                        <a:spcBef>
                          <a:spcPts val="0"/>
                        </a:spcBef>
                        <a:spcAft>
                          <a:spcPts val="0"/>
                        </a:spcAft>
                      </a:pPr>
                      <a:r>
                        <a:rPr lang="en-GB" sz="1800">
                          <a:effectLst/>
                        </a:rPr>
                        <a:t>Ratio of Specific Heats</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1.3</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797058575"/>
                  </a:ext>
                </a:extLst>
              </a:tr>
              <a:tr h="234462">
                <a:tc>
                  <a:txBody>
                    <a:bodyPr/>
                    <a:lstStyle/>
                    <a:p>
                      <a:pPr marL="0" marR="0" indent="0" algn="just">
                        <a:spcBef>
                          <a:spcPts val="0"/>
                        </a:spcBef>
                        <a:spcAft>
                          <a:spcPts val="0"/>
                        </a:spcAft>
                      </a:pPr>
                      <a:r>
                        <a:rPr lang="en-GB" sz="1800">
                          <a:effectLst/>
                        </a:rPr>
                        <a:t>Flow Speed</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4926 m/s</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291078256"/>
                  </a:ext>
                </a:extLst>
              </a:tr>
              <a:tr h="234462">
                <a:tc>
                  <a:txBody>
                    <a:bodyPr/>
                    <a:lstStyle/>
                    <a:p>
                      <a:pPr marL="0" marR="0" indent="0" algn="just">
                        <a:spcBef>
                          <a:spcPts val="0"/>
                        </a:spcBef>
                        <a:spcAft>
                          <a:spcPts val="0"/>
                        </a:spcAft>
                      </a:pPr>
                      <a:r>
                        <a:rPr lang="en-GB" sz="1800">
                          <a:effectLst/>
                        </a:rPr>
                        <a:t>Reference Area</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26.7 m</a:t>
                      </a:r>
                      <a:r>
                        <a:rPr lang="en-GB" sz="1800" baseline="30000">
                          <a:effectLst/>
                        </a:rPr>
                        <a:t>2</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2667525263"/>
                  </a:ext>
                </a:extLst>
              </a:tr>
              <a:tr h="234462">
                <a:tc>
                  <a:txBody>
                    <a:bodyPr/>
                    <a:lstStyle/>
                    <a:p>
                      <a:pPr marL="0" marR="0" indent="0" algn="just">
                        <a:spcBef>
                          <a:spcPts val="0"/>
                        </a:spcBef>
                        <a:spcAft>
                          <a:spcPts val="0"/>
                        </a:spcAft>
                      </a:pPr>
                      <a:r>
                        <a:rPr lang="en-GB" sz="1800">
                          <a:effectLst/>
                        </a:rPr>
                        <a:t>Moment Reference Length</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2.7 m</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804807399"/>
                  </a:ext>
                </a:extLst>
              </a:tr>
              <a:tr h="234462">
                <a:tc>
                  <a:txBody>
                    <a:bodyPr/>
                    <a:lstStyle/>
                    <a:p>
                      <a:pPr marL="0" marR="0" indent="0" algn="just">
                        <a:spcBef>
                          <a:spcPts val="0"/>
                        </a:spcBef>
                        <a:spcAft>
                          <a:spcPts val="0"/>
                        </a:spcAft>
                      </a:pPr>
                      <a:r>
                        <a:rPr lang="en-GB" sz="1800">
                          <a:effectLst/>
                        </a:rPr>
                        <a:t>System Weight @ Mars</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a:effectLst/>
                        </a:rPr>
                        <a:t>1444 N</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3754618895"/>
                  </a:ext>
                </a:extLst>
              </a:tr>
              <a:tr h="234462">
                <a:tc>
                  <a:txBody>
                    <a:bodyPr/>
                    <a:lstStyle/>
                    <a:p>
                      <a:pPr marL="0" marR="0" indent="0" algn="just">
                        <a:spcBef>
                          <a:spcPts val="0"/>
                        </a:spcBef>
                        <a:spcAft>
                          <a:spcPts val="0"/>
                        </a:spcAft>
                      </a:pPr>
                      <a:r>
                        <a:rPr lang="en-GB" sz="1800">
                          <a:effectLst/>
                        </a:rPr>
                        <a:t>Angle of Attack</a:t>
                      </a:r>
                      <a:endParaRPr lang="en-US" sz="1800">
                        <a:effectLst/>
                        <a:latin typeface="Times New Roman" panose="02020603050405020304" pitchFamily="18" charset="0"/>
                        <a:ea typeface="PMingLiU"/>
                        <a:cs typeface="Times New Roman" panose="02020603050405020304" pitchFamily="18" charset="0"/>
                      </a:endParaRPr>
                    </a:p>
                  </a:txBody>
                  <a:tcPr marL="68580" marR="68580" marT="0" marB="0"/>
                </a:tc>
                <a:tc>
                  <a:txBody>
                    <a:bodyPr/>
                    <a:lstStyle/>
                    <a:p>
                      <a:pPr marL="0" marR="0" indent="0" algn="just">
                        <a:spcBef>
                          <a:spcPts val="0"/>
                        </a:spcBef>
                        <a:spcAft>
                          <a:spcPts val="0"/>
                        </a:spcAft>
                      </a:pPr>
                      <a:r>
                        <a:rPr lang="en-GB" sz="1800" dirty="0" smtClean="0">
                          <a:effectLst/>
                        </a:rPr>
                        <a:t>0</a:t>
                      </a:r>
                      <a:r>
                        <a:rPr lang="en-GB" sz="1800" dirty="0" smtClean="0">
                          <a:effectLst/>
                          <a:latin typeface="Arial" panose="020B0604020202020204" pitchFamily="34" charset="0"/>
                          <a:cs typeface="Arial" panose="020B0604020202020204" pitchFamily="34" charset="0"/>
                        </a:rPr>
                        <a:t>º</a:t>
                      </a:r>
                      <a:endParaRPr lang="en-US" sz="1800" dirty="0">
                        <a:effectLst/>
                        <a:latin typeface="Times New Roman" panose="02020603050405020304" pitchFamily="18" charset="0"/>
                        <a:ea typeface="PMingLiU"/>
                        <a:cs typeface="Times New Roman" panose="02020603050405020304" pitchFamily="18" charset="0"/>
                      </a:endParaRPr>
                    </a:p>
                  </a:txBody>
                  <a:tcPr marL="68580" marR="68580" marT="0" marB="0"/>
                </a:tc>
                <a:extLst>
                  <a:ext uri="{0D108BD9-81ED-4DB2-BD59-A6C34878D82A}">
                    <a16:rowId xmlns="" xmlns:a16="http://schemas.microsoft.com/office/drawing/2014/main" val="1774137156"/>
                  </a:ext>
                </a:extLst>
              </a:tr>
            </a:tbl>
          </a:graphicData>
        </a:graphic>
      </p:graphicFrame>
      <p:sp>
        <p:nvSpPr>
          <p:cNvPr id="7" name="Rectangle 6"/>
          <p:cNvSpPr/>
          <p:nvPr/>
        </p:nvSpPr>
        <p:spPr>
          <a:xfrm>
            <a:off x="6946437" y="5105400"/>
            <a:ext cx="4166525" cy="369332"/>
          </a:xfrm>
          <a:prstGeom prst="rect">
            <a:avLst/>
          </a:prstGeom>
        </p:spPr>
        <p:txBody>
          <a:bodyPr wrap="none">
            <a:spAutoFit/>
          </a:bodyPr>
          <a:lstStyle/>
          <a:p>
            <a:r>
              <a:rPr lang="en-GB" i="1" dirty="0" smtClean="0">
                <a:solidFill>
                  <a:schemeClr val="bg1"/>
                </a:solidFill>
                <a:latin typeface="Times New Roman" panose="02020603050405020304" pitchFamily="18" charset="0"/>
                <a:ea typeface="PMingLiU"/>
              </a:rPr>
              <a:t>Boundary </a:t>
            </a:r>
            <a:r>
              <a:rPr lang="en-GB" i="1" dirty="0">
                <a:solidFill>
                  <a:schemeClr val="bg1"/>
                </a:solidFill>
                <a:latin typeface="Times New Roman" panose="02020603050405020304" pitchFamily="18" charset="0"/>
                <a:ea typeface="PMingLiU"/>
              </a:rPr>
              <a:t>conditions used in </a:t>
            </a:r>
            <a:r>
              <a:rPr lang="en-GB" i="1" dirty="0" smtClean="0">
                <a:solidFill>
                  <a:schemeClr val="bg1"/>
                </a:solidFill>
                <a:latin typeface="Times New Roman" panose="02020603050405020304" pitchFamily="18" charset="0"/>
                <a:ea typeface="PMingLiU"/>
              </a:rPr>
              <a:t>CFD </a:t>
            </a:r>
            <a:r>
              <a:rPr lang="en-GB" i="1" dirty="0">
                <a:solidFill>
                  <a:schemeClr val="bg1"/>
                </a:solidFill>
                <a:latin typeface="Times New Roman" panose="02020603050405020304" pitchFamily="18" charset="0"/>
                <a:ea typeface="PMingLiU"/>
              </a:rPr>
              <a:t>analysis</a:t>
            </a:r>
            <a:endParaRPr lang="en-US" i="1" dirty="0">
              <a:solidFill>
                <a:schemeClr val="bg1"/>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3652325638"/>
      </p:ext>
    </p:extLst>
  </p:cSld>
  <p:clrMapOvr>
    <a:masterClrMapping/>
  </p:clrMapOvr>
  <mc:AlternateContent xmlns:mc="http://schemas.openxmlformats.org/markup-compatibility/2006" xmlns:p14="http://schemas.microsoft.com/office/powerpoint/2010/main">
    <mc:Choice Requires="p14">
      <p:transition spd="slow" p14:dur="2000" advTm="64594"/>
    </mc:Choice>
    <mc:Fallback xmlns="">
      <p:transition spd="slow" advTm="6459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CFD Results</a:t>
            </a:r>
            <a:endParaRPr lang="en-US" dirty="0"/>
          </a:p>
        </p:txBody>
      </p:sp>
      <p:sp>
        <p:nvSpPr>
          <p:cNvPr id="3" name="Content Placeholder 2"/>
          <p:cNvSpPr>
            <a:spLocks noGrp="1"/>
          </p:cNvSpPr>
          <p:nvPr>
            <p:ph idx="1"/>
          </p:nvPr>
        </p:nvSpPr>
        <p:spPr>
          <a:xfrm>
            <a:off x="304800" y="1600201"/>
            <a:ext cx="4926237" cy="4525963"/>
          </a:xfrm>
        </p:spPr>
        <p:txBody>
          <a:bodyPr>
            <a:normAutofit fontScale="77500" lnSpcReduction="20000"/>
          </a:bodyPr>
          <a:lstStyle/>
          <a:p>
            <a:r>
              <a:rPr lang="en-GB" dirty="0" smtClean="0"/>
              <a:t>High-speed </a:t>
            </a:r>
            <a:r>
              <a:rPr lang="en-GB" dirty="0"/>
              <a:t>super-heated flow impinging on the solar panels will result in localized heating, as will be turbulent flow reflecting back onto the back-side of the HIAD housing the </a:t>
            </a:r>
            <a:r>
              <a:rPr lang="en-GB" dirty="0" smtClean="0"/>
              <a:t>spacecraft.</a:t>
            </a:r>
          </a:p>
          <a:p>
            <a:r>
              <a:rPr lang="en-GB" dirty="0"/>
              <a:t>T</a:t>
            </a:r>
            <a:r>
              <a:rPr lang="en-GB" dirty="0" smtClean="0"/>
              <a:t>he pressure </a:t>
            </a:r>
            <a:r>
              <a:rPr lang="en-GB" dirty="0"/>
              <a:t>is low given the rarified atmosphere encountered at Mars. </a:t>
            </a:r>
            <a:r>
              <a:rPr lang="en-GB" dirty="0" smtClean="0"/>
              <a:t>The </a:t>
            </a:r>
            <a:r>
              <a:rPr lang="en-GB" dirty="0"/>
              <a:t>maximum pressure around the vehicle (including the wings) is a modest ~138 N/m</a:t>
            </a:r>
            <a:r>
              <a:rPr lang="en-GB" baseline="30000" dirty="0"/>
              <a:t>2</a:t>
            </a:r>
            <a:r>
              <a:rPr lang="en-GB" dirty="0"/>
              <a:t>, or ~0.0014 </a:t>
            </a:r>
            <a:r>
              <a:rPr lang="en-GB" dirty="0" err="1"/>
              <a:t>kgf</a:t>
            </a:r>
            <a:r>
              <a:rPr lang="en-GB" dirty="0"/>
              <a:t>/cm</a:t>
            </a:r>
            <a:r>
              <a:rPr lang="en-GB" baseline="30000" dirty="0"/>
              <a:t>2</a:t>
            </a:r>
            <a:r>
              <a:rPr lang="en-GB" dirty="0" smtClean="0"/>
              <a:t>.</a:t>
            </a:r>
            <a:endParaRPr lang="en-US" dirty="0"/>
          </a:p>
        </p:txBody>
      </p:sp>
      <p:pic>
        <p:nvPicPr>
          <p:cNvPr id="3074" name="Picture 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124200" cy="455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1447800"/>
            <a:ext cx="331848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118337" y="5999668"/>
            <a:ext cx="3555525" cy="369332"/>
          </a:xfrm>
          <a:prstGeom prst="rect">
            <a:avLst/>
          </a:prstGeom>
        </p:spPr>
        <p:txBody>
          <a:bodyPr wrap="none">
            <a:spAutoFit/>
          </a:bodyPr>
          <a:lstStyle/>
          <a:p>
            <a:r>
              <a:rPr lang="en-GB" i="1" dirty="0">
                <a:solidFill>
                  <a:schemeClr val="bg1"/>
                </a:solidFill>
                <a:latin typeface="Times New Roman" panose="02020603050405020304" pitchFamily="18" charset="0"/>
                <a:ea typeface="PMingLiU"/>
              </a:rPr>
              <a:t>Velocity flow-field around SHERPA</a:t>
            </a:r>
            <a:endParaRPr lang="en-US" i="1" dirty="0">
              <a:solidFill>
                <a:schemeClr val="bg1"/>
              </a:solidFill>
            </a:endParaRPr>
          </a:p>
        </p:txBody>
      </p:sp>
      <p:sp>
        <p:nvSpPr>
          <p:cNvPr id="5" name="Rectangle 4"/>
          <p:cNvSpPr/>
          <p:nvPr/>
        </p:nvSpPr>
        <p:spPr>
          <a:xfrm>
            <a:off x="9067800" y="5236424"/>
            <a:ext cx="2760133" cy="646331"/>
          </a:xfrm>
          <a:prstGeom prst="rect">
            <a:avLst/>
          </a:prstGeom>
        </p:spPr>
        <p:txBody>
          <a:bodyPr wrap="square">
            <a:spAutoFit/>
          </a:bodyPr>
          <a:lstStyle/>
          <a:p>
            <a:r>
              <a:rPr lang="en-GB" i="1" dirty="0">
                <a:solidFill>
                  <a:schemeClr val="bg1"/>
                </a:solidFill>
                <a:latin typeface="Times New Roman" panose="02020603050405020304" pitchFamily="18" charset="0"/>
                <a:ea typeface="PMingLiU"/>
              </a:rPr>
              <a:t>Pressure flow-field is small around SHERPA</a:t>
            </a:r>
            <a:endParaRPr lang="en-US" i="1" dirty="0">
              <a:solidFill>
                <a:schemeClr val="bg1"/>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2409992113"/>
      </p:ext>
    </p:extLst>
  </p:cSld>
  <p:clrMapOvr>
    <a:masterClrMapping/>
  </p:clrMapOvr>
  <mc:AlternateContent xmlns:mc="http://schemas.openxmlformats.org/markup-compatibility/2006" xmlns:p14="http://schemas.microsoft.com/office/powerpoint/2010/main">
    <mc:Choice Requires="p14">
      <p:transition spd="slow" p14:dur="2000" advTm="60594"/>
    </mc:Choice>
    <mc:Fallback xmlns="">
      <p:transition spd="slow" advTm="6059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Steady-Sate Temperature Results 50km</a:t>
            </a:r>
            <a:endParaRPr lang="en-US" dirty="0"/>
          </a:p>
        </p:txBody>
      </p:sp>
      <p:sp>
        <p:nvSpPr>
          <p:cNvPr id="3" name="Content Placeholder 2"/>
          <p:cNvSpPr>
            <a:spLocks noGrp="1"/>
          </p:cNvSpPr>
          <p:nvPr>
            <p:ph idx="1"/>
          </p:nvPr>
        </p:nvSpPr>
        <p:spPr>
          <a:xfrm>
            <a:off x="609600" y="1600201"/>
            <a:ext cx="6096000" cy="4525963"/>
          </a:xfrm>
        </p:spPr>
        <p:txBody>
          <a:bodyPr>
            <a:normAutofit fontScale="85000" lnSpcReduction="10000"/>
          </a:bodyPr>
          <a:lstStyle/>
          <a:p>
            <a:r>
              <a:rPr lang="en-GB" dirty="0"/>
              <a:t>CFD steady-state radiation-boundary temperature </a:t>
            </a:r>
            <a:r>
              <a:rPr lang="en-GB" dirty="0" smtClean="0"/>
              <a:t>solutions are </a:t>
            </a:r>
            <a:r>
              <a:rPr lang="en-GB" dirty="0"/>
              <a:t>scaled to the maximum radiation adiabatic wall temperature (923 K</a:t>
            </a:r>
            <a:r>
              <a:rPr lang="en-GB" dirty="0" smtClean="0"/>
              <a:t>).</a:t>
            </a:r>
          </a:p>
          <a:p>
            <a:r>
              <a:rPr lang="en-GB" dirty="0" smtClean="0"/>
              <a:t>Spacecraft </a:t>
            </a:r>
            <a:r>
              <a:rPr lang="en-GB" dirty="0"/>
              <a:t>surface temperatures ranging from about </a:t>
            </a:r>
            <a:r>
              <a:rPr lang="en-GB" dirty="0" smtClean="0"/>
              <a:t>7</a:t>
            </a:r>
            <a:r>
              <a:rPr lang="en-GB" dirty="0" smtClean="0">
                <a:latin typeface="Arial" panose="020B0604020202020204" pitchFamily="34" charset="0"/>
                <a:cs typeface="Arial" panose="020B0604020202020204" pitchFamily="34" charset="0"/>
              </a:rPr>
              <a:t>º</a:t>
            </a:r>
            <a:r>
              <a:rPr lang="en-GB" dirty="0" smtClean="0"/>
              <a:t> </a:t>
            </a:r>
            <a:r>
              <a:rPr lang="en-GB" dirty="0"/>
              <a:t>C at the body of the bus to roughly </a:t>
            </a:r>
            <a:r>
              <a:rPr lang="en-GB" dirty="0" smtClean="0"/>
              <a:t>192-283</a:t>
            </a:r>
            <a:r>
              <a:rPr lang="en-GB" dirty="0">
                <a:latin typeface="Arial" panose="020B0604020202020204" pitchFamily="34" charset="0"/>
                <a:cs typeface="Arial" panose="020B0604020202020204" pitchFamily="34" charset="0"/>
              </a:rPr>
              <a:t>º</a:t>
            </a:r>
            <a:r>
              <a:rPr lang="en-GB" dirty="0" smtClean="0"/>
              <a:t> </a:t>
            </a:r>
            <a:r>
              <a:rPr lang="en-GB" dirty="0"/>
              <a:t>C at the tip of the high-gain antenna and upper half of the solar panels. The front of the HIAD is mostly at ~ </a:t>
            </a:r>
            <a:r>
              <a:rPr lang="en-GB" dirty="0" smtClean="0"/>
              <a:t>428</a:t>
            </a:r>
            <a:r>
              <a:rPr lang="en-GB" dirty="0">
                <a:latin typeface="Arial" panose="020B0604020202020204" pitchFamily="34" charset="0"/>
                <a:cs typeface="Arial" panose="020B0604020202020204" pitchFamily="34" charset="0"/>
              </a:rPr>
              <a:t>º</a:t>
            </a:r>
            <a:r>
              <a:rPr lang="en-GB" dirty="0" smtClean="0"/>
              <a:t> </a:t>
            </a:r>
            <a:r>
              <a:rPr lang="en-GB" dirty="0"/>
              <a:t>C</a:t>
            </a:r>
            <a:r>
              <a:rPr lang="en-GB" dirty="0" smtClean="0"/>
              <a:t>. </a:t>
            </a:r>
            <a:endParaRPr lang="en-US" dirty="0"/>
          </a:p>
        </p:txBody>
      </p:sp>
      <p:pic>
        <p:nvPicPr>
          <p:cNvPr id="14" name="Picture 13"/>
          <p:cNvPicPr>
            <a:picLocks noChangeAspect="1"/>
          </p:cNvPicPr>
          <p:nvPr/>
        </p:nvPicPr>
        <p:blipFill>
          <a:blip r:embed="rId2"/>
          <a:stretch>
            <a:fillRect/>
          </a:stretch>
        </p:blipFill>
        <p:spPr>
          <a:xfrm>
            <a:off x="6865849" y="1397067"/>
            <a:ext cx="2466975" cy="2333625"/>
          </a:xfrm>
          <a:prstGeom prst="rect">
            <a:avLst/>
          </a:prstGeom>
        </p:spPr>
      </p:pic>
      <p:pic>
        <p:nvPicPr>
          <p:cNvPr id="15" name="Picture 14"/>
          <p:cNvPicPr>
            <a:picLocks noChangeAspect="1"/>
          </p:cNvPicPr>
          <p:nvPr/>
        </p:nvPicPr>
        <p:blipFill>
          <a:blip r:embed="rId3"/>
          <a:stretch>
            <a:fillRect/>
          </a:stretch>
        </p:blipFill>
        <p:spPr>
          <a:xfrm>
            <a:off x="9332824" y="1397066"/>
            <a:ext cx="1514475" cy="2333625"/>
          </a:xfrm>
          <a:prstGeom prst="rect">
            <a:avLst/>
          </a:prstGeom>
        </p:spPr>
      </p:pic>
      <p:pic>
        <p:nvPicPr>
          <p:cNvPr id="16" name="Picture 15"/>
          <p:cNvPicPr>
            <a:picLocks noChangeAspect="1"/>
          </p:cNvPicPr>
          <p:nvPr/>
        </p:nvPicPr>
        <p:blipFill>
          <a:blip r:embed="rId4"/>
          <a:stretch>
            <a:fillRect/>
          </a:stretch>
        </p:blipFill>
        <p:spPr>
          <a:xfrm>
            <a:off x="6865848" y="3713758"/>
            <a:ext cx="2466975" cy="2371725"/>
          </a:xfrm>
          <a:prstGeom prst="rect">
            <a:avLst/>
          </a:prstGeom>
        </p:spPr>
      </p:pic>
      <p:pic>
        <p:nvPicPr>
          <p:cNvPr id="17" name="Picture 16"/>
          <p:cNvPicPr>
            <a:picLocks noChangeAspect="1"/>
          </p:cNvPicPr>
          <p:nvPr/>
        </p:nvPicPr>
        <p:blipFill>
          <a:blip r:embed="rId5"/>
          <a:stretch>
            <a:fillRect/>
          </a:stretch>
        </p:blipFill>
        <p:spPr>
          <a:xfrm>
            <a:off x="9332824" y="3713758"/>
            <a:ext cx="1515948" cy="2371725"/>
          </a:xfrm>
          <a:prstGeom prst="rect">
            <a:avLst/>
          </a:prstGeom>
        </p:spPr>
      </p:pic>
      <p:pic>
        <p:nvPicPr>
          <p:cNvPr id="18" name="Picture 17"/>
          <p:cNvPicPr>
            <a:picLocks noChangeAspect="1"/>
          </p:cNvPicPr>
          <p:nvPr/>
        </p:nvPicPr>
        <p:blipFill>
          <a:blip r:embed="rId6"/>
          <a:stretch>
            <a:fillRect/>
          </a:stretch>
        </p:blipFill>
        <p:spPr>
          <a:xfrm>
            <a:off x="11181330" y="2891620"/>
            <a:ext cx="488975" cy="1739989"/>
          </a:xfrm>
          <a:prstGeom prst="rect">
            <a:avLst/>
          </a:prstGeom>
        </p:spPr>
      </p:pic>
      <p:sp>
        <p:nvSpPr>
          <p:cNvPr id="13" name="TextBox 12"/>
          <p:cNvSpPr txBox="1"/>
          <p:nvPr/>
        </p:nvSpPr>
        <p:spPr>
          <a:xfrm>
            <a:off x="11051837" y="2516644"/>
            <a:ext cx="747962" cy="369332"/>
          </a:xfrm>
          <a:prstGeom prst="rect">
            <a:avLst/>
          </a:prstGeom>
          <a:noFill/>
        </p:spPr>
        <p:txBody>
          <a:bodyPr wrap="none" rtlCol="0">
            <a:spAutoFit/>
          </a:bodyPr>
          <a:lstStyle/>
          <a:p>
            <a:r>
              <a:rPr lang="en-US" dirty="0" smtClean="0">
                <a:solidFill>
                  <a:schemeClr val="bg1"/>
                </a:solidFill>
              </a:rPr>
              <a:t>Kelvin</a:t>
            </a:r>
            <a:endParaRPr lang="en-US" dirty="0">
              <a:solidFill>
                <a:schemeClr val="bg1"/>
              </a:solidFill>
            </a:endParaRPr>
          </a:p>
        </p:txBody>
      </p:sp>
      <p:sp>
        <p:nvSpPr>
          <p:cNvPr id="19" name="Slide Number Placeholder 18"/>
          <p:cNvSpPr>
            <a:spLocks noGrp="1"/>
          </p:cNvSpPr>
          <p:nvPr>
            <p:ph type="sldNum" sz="quarter" idx="12"/>
          </p:nvPr>
        </p:nvSpPr>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2253630694"/>
      </p:ext>
    </p:extLst>
  </p:cSld>
  <p:clrMapOvr>
    <a:masterClrMapping/>
  </p:clrMapOvr>
  <mc:AlternateContent xmlns:mc="http://schemas.openxmlformats.org/markup-compatibility/2006" xmlns:p14="http://schemas.microsoft.com/office/powerpoint/2010/main">
    <mc:Choice Requires="p14">
      <p:transition spd="slow" p14:dur="2000" advTm="65344"/>
    </mc:Choice>
    <mc:Fallback xmlns="">
      <p:transition spd="slow" advTm="6534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CFD Results in Perspective</a:t>
            </a:r>
            <a:endParaRPr lang="en-US" dirty="0"/>
          </a:p>
        </p:txBody>
      </p:sp>
      <p:sp>
        <p:nvSpPr>
          <p:cNvPr id="3" name="Content Placeholder 2"/>
          <p:cNvSpPr>
            <a:spLocks noGrp="1"/>
          </p:cNvSpPr>
          <p:nvPr>
            <p:ph idx="1"/>
          </p:nvPr>
        </p:nvSpPr>
        <p:spPr>
          <a:xfrm>
            <a:off x="609600" y="1600201"/>
            <a:ext cx="10972800" cy="4876799"/>
          </a:xfrm>
        </p:spPr>
        <p:txBody>
          <a:bodyPr>
            <a:normAutofit fontScale="85000" lnSpcReduction="20000"/>
          </a:bodyPr>
          <a:lstStyle/>
          <a:p>
            <a:r>
              <a:rPr lang="en-GB" dirty="0"/>
              <a:t>Although a maximum solar panel temperature of ~</a:t>
            </a:r>
            <a:r>
              <a:rPr lang="en-GB" dirty="0" smtClean="0"/>
              <a:t>283</a:t>
            </a:r>
            <a:r>
              <a:rPr lang="en-GB" dirty="0" smtClean="0">
                <a:latin typeface="Arial" panose="020B0604020202020204" pitchFamily="34" charset="0"/>
                <a:cs typeface="Arial" panose="020B0604020202020204" pitchFamily="34" charset="0"/>
              </a:rPr>
              <a:t>º</a:t>
            </a:r>
            <a:r>
              <a:rPr lang="en-GB" dirty="0" smtClean="0"/>
              <a:t> </a:t>
            </a:r>
            <a:r>
              <a:rPr lang="en-GB" dirty="0"/>
              <a:t>C would cause concern if </a:t>
            </a:r>
            <a:r>
              <a:rPr lang="en-GB" dirty="0">
                <a:solidFill>
                  <a:schemeClr val="accent6">
                    <a:lumMod val="75000"/>
                  </a:schemeClr>
                </a:solidFill>
              </a:rPr>
              <a:t>sustained</a:t>
            </a:r>
            <a:r>
              <a:rPr lang="en-GB" dirty="0"/>
              <a:t> flight at 50 km altitude were to be assumed, it is clear this </a:t>
            </a:r>
            <a:r>
              <a:rPr lang="en-GB" dirty="0">
                <a:solidFill>
                  <a:schemeClr val="accent6">
                    <a:lumMod val="75000"/>
                  </a:schemeClr>
                </a:solidFill>
              </a:rPr>
              <a:t>condition will not be met</a:t>
            </a:r>
            <a:r>
              <a:rPr lang="en-GB" dirty="0" smtClean="0"/>
              <a:t>.</a:t>
            </a:r>
          </a:p>
          <a:p>
            <a:pPr lvl="1"/>
            <a:r>
              <a:rPr lang="en-GB" dirty="0"/>
              <a:t>The entire atmospheric flight (from 195 km to 195 km entry interface) lasts approximately 400 seconds through varying atmospheric densities and speeds; hence this is inherently a </a:t>
            </a:r>
            <a:r>
              <a:rPr lang="en-GB" dirty="0">
                <a:solidFill>
                  <a:schemeClr val="accent6">
                    <a:lumMod val="75000"/>
                  </a:schemeClr>
                </a:solidFill>
              </a:rPr>
              <a:t>transient state analysis</a:t>
            </a:r>
            <a:r>
              <a:rPr lang="en-GB" dirty="0" smtClean="0"/>
              <a:t>.</a:t>
            </a:r>
          </a:p>
          <a:p>
            <a:r>
              <a:rPr lang="en-GB" dirty="0"/>
              <a:t>Nonetheless, steady state “frames” provide a </a:t>
            </a:r>
            <a:r>
              <a:rPr lang="en-GB" i="1" dirty="0">
                <a:solidFill>
                  <a:schemeClr val="accent6">
                    <a:lumMod val="75000"/>
                  </a:schemeClr>
                </a:solidFill>
              </a:rPr>
              <a:t>worst-case</a:t>
            </a:r>
            <a:r>
              <a:rPr lang="en-GB" dirty="0"/>
              <a:t> assessment of the expected thermal conditions, and help to point out locations where </a:t>
            </a:r>
            <a:r>
              <a:rPr lang="en-GB" dirty="0" smtClean="0"/>
              <a:t>relatively high </a:t>
            </a:r>
            <a:r>
              <a:rPr lang="en-GB" dirty="0"/>
              <a:t>temperatures are likely to </a:t>
            </a:r>
            <a:r>
              <a:rPr lang="en-GB" dirty="0" smtClean="0"/>
              <a:t>occur.</a:t>
            </a:r>
          </a:p>
          <a:p>
            <a:r>
              <a:rPr lang="en-GB" dirty="0"/>
              <a:t>Risk-mitigating measures may need to be taken to ensure materials are not exposed to temperatures that could cause structural damage. These may include a larger HIAD, or smaller </a:t>
            </a:r>
            <a:r>
              <a:rPr lang="en-GB" dirty="0" smtClean="0"/>
              <a:t>spacecraft. A </a:t>
            </a:r>
            <a:r>
              <a:rPr lang="en-GB" dirty="0" smtClean="0">
                <a:solidFill>
                  <a:schemeClr val="accent6">
                    <a:lumMod val="75000"/>
                  </a:schemeClr>
                </a:solidFill>
              </a:rPr>
              <a:t>transient</a:t>
            </a:r>
            <a:r>
              <a:rPr lang="en-GB" dirty="0" smtClean="0"/>
              <a:t> state analysis would shed additional insight into whether these measures are needed.</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3443334011"/>
      </p:ext>
    </p:extLst>
  </p:cSld>
  <p:clrMapOvr>
    <a:masterClrMapping/>
  </p:clrMapOvr>
  <mc:AlternateContent xmlns:mc="http://schemas.openxmlformats.org/markup-compatibility/2006" xmlns:p14="http://schemas.microsoft.com/office/powerpoint/2010/main">
    <mc:Choice Requires="p14">
      <p:transition spd="slow" p14:dur="2000" advTm="79917"/>
    </mc:Choice>
    <mc:Fallback xmlns="">
      <p:transition spd="slow" advTm="7991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657600"/>
            <a:ext cx="10896600" cy="21336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GB" dirty="0"/>
              <a:t>An end-to-end mission was designed to provide context on which to analyze the </a:t>
            </a:r>
            <a:r>
              <a:rPr lang="en-GB" dirty="0">
                <a:solidFill>
                  <a:schemeClr val="accent6">
                    <a:lumMod val="75000"/>
                  </a:schemeClr>
                </a:solidFill>
              </a:rPr>
              <a:t>feasibility</a:t>
            </a:r>
            <a:r>
              <a:rPr lang="en-GB" dirty="0"/>
              <a:t> of using small satellites together with aero-capture technology in order to carry out scientific exploration of Phobos ahead of human </a:t>
            </a:r>
            <a:r>
              <a:rPr lang="en-GB" dirty="0" smtClean="0"/>
              <a:t>arrival.</a:t>
            </a:r>
          </a:p>
          <a:p>
            <a:r>
              <a:rPr lang="en-GB" dirty="0" smtClean="0"/>
              <a:t>We </a:t>
            </a:r>
            <a:r>
              <a:rPr lang="en-GB" dirty="0"/>
              <a:t>believe the results successfully advocate for the use of small satellites to carry out scientific exploration of the Mars system, and to test out technologies and operational concepts needed in the sustained human exploration of Mars</a:t>
            </a:r>
            <a:r>
              <a:rPr lang="en-GB" dirty="0" smtClean="0"/>
              <a: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318140111"/>
      </p:ext>
    </p:extLst>
  </p:cSld>
  <p:clrMapOvr>
    <a:masterClrMapping/>
  </p:clrMapOvr>
  <mc:AlternateContent xmlns:mc="http://schemas.openxmlformats.org/markup-compatibility/2006" xmlns:p14="http://schemas.microsoft.com/office/powerpoint/2010/main">
    <mc:Choice Requires="p14">
      <p:transition spd="slow" p14:dur="2000" advTm="138388"/>
    </mc:Choice>
    <mc:Fallback xmlns="">
      <p:transition spd="slow" advTm="13838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477217"/>
            <a:ext cx="10058400" cy="1676399"/>
          </a:xfrm>
        </p:spPr>
        <p:txBody>
          <a:bodyPr>
            <a:normAutofit fontScale="92500"/>
          </a:bodyPr>
          <a:lstStyle/>
          <a:p>
            <a:pPr marL="0" indent="0">
              <a:buNone/>
            </a:pPr>
            <a:r>
              <a:rPr lang="en-US" dirty="0"/>
              <a:t>“Pure logical thinking cannot yield us any knowledge of the empirical world; all knowledge of reality starts from experience and ends in it.” </a:t>
            </a:r>
            <a:r>
              <a:rPr lang="en-US" dirty="0" smtClean="0"/>
              <a:t>Einstein</a:t>
            </a:r>
            <a:r>
              <a:rPr lang="en-US" dirty="0"/>
              <a:t>, Albert. </a:t>
            </a:r>
            <a:r>
              <a:rPr lang="en-US" i="1" dirty="0"/>
              <a:t>Ideas And </a:t>
            </a:r>
            <a:r>
              <a:rPr lang="en-US" i="1" dirty="0" smtClean="0"/>
              <a:t>Opinions</a:t>
            </a:r>
            <a:r>
              <a:rPr lang="en-US" dirty="0" smtClean="0"/>
              <a:t>.</a:t>
            </a:r>
            <a:r>
              <a:rPr lang="en-US" dirty="0"/>
              <a:t>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dirty="0"/>
          </a:p>
        </p:txBody>
      </p:sp>
      <p:sp>
        <p:nvSpPr>
          <p:cNvPr id="6" name="Rectangle 5"/>
          <p:cNvSpPr/>
          <p:nvPr/>
        </p:nvSpPr>
        <p:spPr>
          <a:xfrm>
            <a:off x="4484020" y="6171685"/>
            <a:ext cx="3223959" cy="369332"/>
          </a:xfrm>
          <a:prstGeom prst="rect">
            <a:avLst/>
          </a:prstGeom>
        </p:spPr>
        <p:txBody>
          <a:bodyPr wrap="none">
            <a:spAutoFit/>
          </a:bodyPr>
          <a:lstStyle/>
          <a:p>
            <a:r>
              <a:rPr lang="en-US" dirty="0">
                <a:latin typeface="YouTube Noto"/>
                <a:hlinkClick r:id="rId5" tooltip="Share link"/>
              </a:rPr>
              <a:t>https://youtu.be/aHiYc7MtLJE</a:t>
            </a:r>
            <a:endParaRPr lang="en-US" dirty="0"/>
          </a:p>
        </p:txBody>
      </p:sp>
      <p:pic>
        <p:nvPicPr>
          <p:cNvPr id="2" name="G2014-064_Apollo11_LandingSite_MASTER_apple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3725" y="2001526"/>
            <a:ext cx="7086603" cy="3986214"/>
          </a:xfrm>
          <a:prstGeom prst="rect">
            <a:avLst/>
          </a:prstGeom>
        </p:spPr>
      </p:pic>
    </p:spTree>
    <p:extLst>
      <p:ext uri="{BB962C8B-B14F-4D97-AF65-F5344CB8AC3E}">
        <p14:creationId xmlns:p14="http://schemas.microsoft.com/office/powerpoint/2010/main" val="1756217968"/>
      </p:ext>
    </p:extLst>
  </p:cSld>
  <p:clrMapOvr>
    <a:masterClrMapping/>
  </p:clrMapOvr>
  <mc:AlternateContent xmlns:mc="http://schemas.openxmlformats.org/markup-compatibility/2006" xmlns:p14="http://schemas.microsoft.com/office/powerpoint/2010/main">
    <mc:Choice Requires="p14">
      <p:transition spd="slow" p14:dur="2000" advTm="24784"/>
    </mc:Choice>
    <mc:Fallback xmlns="">
      <p:transition spd="slow" advTm="2478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Answers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July </a:t>
            </a:r>
            <a:r>
              <a:rPr lang="en-US" dirty="0"/>
              <a:t>21, 2020	    1:23 PM	   </a:t>
            </a:r>
            <a:r>
              <a:rPr lang="en-US" dirty="0" smtClean="0"/>
              <a:t>Can </a:t>
            </a:r>
            <a:r>
              <a:rPr lang="en-US" dirty="0"/>
              <a:t>you define what you mean by "small satellites", i.e., maximum mass</a:t>
            </a:r>
            <a:r>
              <a:rPr lang="en-US" dirty="0" smtClean="0"/>
              <a:t>?</a:t>
            </a:r>
          </a:p>
          <a:p>
            <a:pPr lvl="1"/>
            <a:r>
              <a:rPr lang="en-US" dirty="0" smtClean="0">
                <a:solidFill>
                  <a:srgbClr val="FF0000"/>
                </a:solidFill>
              </a:rPr>
              <a:t>A</a:t>
            </a:r>
            <a:r>
              <a:rPr lang="en-US" dirty="0" smtClean="0"/>
              <a:t>. </a:t>
            </a:r>
            <a:r>
              <a:rPr lang="en-US" dirty="0" smtClean="0">
                <a:solidFill>
                  <a:schemeClr val="accent6">
                    <a:lumMod val="20000"/>
                    <a:lumOff val="80000"/>
                  </a:schemeClr>
                </a:solidFill>
              </a:rPr>
              <a:t>Some 20 years ago, when small satellites were being proposed as the next generation of vehicles, We were defining a small satellite to be under 1,000kg. Mini-Satellites were under 500kg. Micro-Satellites under 100kg. And Nano-Satellites under 10kg. </a:t>
            </a:r>
            <a:r>
              <a:rPr lang="en-US" b="1" i="1" dirty="0" smtClean="0">
                <a:solidFill>
                  <a:schemeClr val="accent6">
                    <a:lumMod val="20000"/>
                    <a:lumOff val="80000"/>
                  </a:schemeClr>
                </a:solidFill>
              </a:rPr>
              <a:t>I defined small </a:t>
            </a:r>
            <a:r>
              <a:rPr lang="en-US" b="1" i="1" dirty="0">
                <a:solidFill>
                  <a:schemeClr val="accent6">
                    <a:lumMod val="20000"/>
                    <a:lumOff val="80000"/>
                  </a:schemeClr>
                </a:solidFill>
              </a:rPr>
              <a:t>spacecraft </a:t>
            </a:r>
            <a:r>
              <a:rPr lang="en-US" b="1" i="1" dirty="0" smtClean="0">
                <a:solidFill>
                  <a:schemeClr val="accent6">
                    <a:lumMod val="20000"/>
                    <a:lumOff val="80000"/>
                  </a:schemeClr>
                </a:solidFill>
              </a:rPr>
              <a:t>in general to be under 500 kg-class.</a:t>
            </a:r>
          </a:p>
          <a:p>
            <a:pPr lvl="1"/>
            <a:r>
              <a:rPr lang="en-US" dirty="0" smtClean="0">
                <a:solidFill>
                  <a:srgbClr val="FF0000"/>
                </a:solidFill>
              </a:rPr>
              <a:t>ref</a:t>
            </a:r>
            <a:r>
              <a:rPr lang="en-US" dirty="0"/>
              <a:t>: </a:t>
            </a:r>
            <a:r>
              <a:rPr lang="en-US" dirty="0" smtClean="0">
                <a:solidFill>
                  <a:schemeClr val="accent6">
                    <a:lumMod val="20000"/>
                    <a:lumOff val="80000"/>
                  </a:schemeClr>
                </a:solidFill>
              </a:rPr>
              <a:t>Esper, J., Neeck, S., </a:t>
            </a:r>
            <a:r>
              <a:rPr lang="en-US" dirty="0" err="1" smtClean="0">
                <a:solidFill>
                  <a:schemeClr val="accent6">
                    <a:lumMod val="20000"/>
                    <a:lumOff val="80000"/>
                  </a:schemeClr>
                </a:solidFill>
              </a:rPr>
              <a:t>Slavin</a:t>
            </a:r>
            <a:r>
              <a:rPr lang="en-US" dirty="0" smtClean="0">
                <a:solidFill>
                  <a:schemeClr val="accent6">
                    <a:lumMod val="20000"/>
                    <a:lumOff val="80000"/>
                  </a:schemeClr>
                </a:solidFill>
              </a:rPr>
              <a:t>, James A., </a:t>
            </a:r>
            <a:r>
              <a:rPr lang="en-US" dirty="0" err="1" smtClean="0">
                <a:solidFill>
                  <a:schemeClr val="accent6">
                    <a:lumMod val="20000"/>
                    <a:lumOff val="80000"/>
                  </a:schemeClr>
                </a:solidFill>
              </a:rPr>
              <a:t>Leitner</a:t>
            </a:r>
            <a:r>
              <a:rPr lang="en-US" dirty="0" smtClean="0">
                <a:solidFill>
                  <a:schemeClr val="accent6">
                    <a:lumMod val="20000"/>
                    <a:lumOff val="80000"/>
                  </a:schemeClr>
                </a:solidFill>
              </a:rPr>
              <a:t>, J., </a:t>
            </a:r>
            <a:r>
              <a:rPr lang="en-US" dirty="0" err="1" smtClean="0">
                <a:solidFill>
                  <a:schemeClr val="accent6">
                    <a:lumMod val="20000"/>
                    <a:lumOff val="80000"/>
                  </a:schemeClr>
                </a:solidFill>
              </a:rPr>
              <a:t>Wiscombe</a:t>
            </a:r>
            <a:r>
              <a:rPr lang="en-US" dirty="0" smtClean="0">
                <a:solidFill>
                  <a:schemeClr val="accent6">
                    <a:lumMod val="20000"/>
                    <a:lumOff val="80000"/>
                  </a:schemeClr>
                </a:solidFill>
              </a:rPr>
              <a:t>, W., Bauer, Frank: “</a:t>
            </a:r>
            <a:r>
              <a:rPr lang="en-US" i="1" dirty="0" smtClean="0">
                <a:solidFill>
                  <a:schemeClr val="accent6">
                    <a:lumMod val="20000"/>
                    <a:lumOff val="80000"/>
                  </a:schemeClr>
                </a:solidFill>
              </a:rPr>
              <a:t>Nano/Micro </a:t>
            </a:r>
            <a:r>
              <a:rPr lang="en-US" i="1" dirty="0">
                <a:solidFill>
                  <a:schemeClr val="accent6">
                    <a:lumMod val="20000"/>
                    <a:lumOff val="80000"/>
                  </a:schemeClr>
                </a:solidFill>
              </a:rPr>
              <a:t>Satellite Constellations for Earth and Space Science</a:t>
            </a:r>
            <a:r>
              <a:rPr lang="en-US" dirty="0">
                <a:solidFill>
                  <a:schemeClr val="accent6">
                    <a:lumMod val="20000"/>
                    <a:lumOff val="80000"/>
                  </a:schemeClr>
                </a:solidFill>
              </a:rPr>
              <a:t>,” 3rd International Academy of Astronautics, Symposium on Small Satellites for Earth Observation, Berlin, Germany, April 2001</a:t>
            </a:r>
            <a:r>
              <a:rPr lang="en-US" dirty="0" smtClean="0">
                <a:solidFill>
                  <a:schemeClr val="accent6">
                    <a:lumMod val="20000"/>
                    <a:lumOff val="80000"/>
                  </a:schemeClr>
                </a:solidFill>
              </a:rPr>
              <a:t>.)</a:t>
            </a:r>
            <a:endParaRPr lang="en-US" dirty="0">
              <a:solidFill>
                <a:schemeClr val="accent6">
                  <a:lumMod val="20000"/>
                  <a:lumOff val="8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3434081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Answers</a:t>
            </a:r>
          </a:p>
        </p:txBody>
      </p:sp>
      <p:sp>
        <p:nvSpPr>
          <p:cNvPr id="3" name="Content Placeholder 2"/>
          <p:cNvSpPr>
            <a:spLocks noGrp="1"/>
          </p:cNvSpPr>
          <p:nvPr>
            <p:ph idx="1"/>
          </p:nvPr>
        </p:nvSpPr>
        <p:spPr/>
        <p:txBody>
          <a:bodyPr>
            <a:normAutofit fontScale="92500" lnSpcReduction="20000"/>
          </a:bodyPr>
          <a:lstStyle/>
          <a:p>
            <a:r>
              <a:rPr lang="en-US" dirty="0"/>
              <a:t>July 21, 2020	    2:00 PM	    </a:t>
            </a:r>
            <a:r>
              <a:rPr lang="en-US" dirty="0" smtClean="0"/>
              <a:t>Is </a:t>
            </a:r>
            <a:r>
              <a:rPr lang="en-US" dirty="0"/>
              <a:t>it because transient CFD analysis is time consuming? Can a thermal engineer use the heat transfer coefficient </a:t>
            </a:r>
            <a:r>
              <a:rPr lang="en-US" dirty="0" smtClean="0"/>
              <a:t>calculated </a:t>
            </a:r>
            <a:r>
              <a:rPr lang="en-US" dirty="0"/>
              <a:t>by CFD and apply to a thermal desktop model</a:t>
            </a:r>
            <a:r>
              <a:rPr lang="en-US" dirty="0" smtClean="0"/>
              <a:t>?</a:t>
            </a:r>
          </a:p>
          <a:p>
            <a:pPr lvl="1"/>
            <a:r>
              <a:rPr lang="en-US" dirty="0" smtClean="0">
                <a:solidFill>
                  <a:srgbClr val="FF0000"/>
                </a:solidFill>
              </a:rPr>
              <a:t>A</a:t>
            </a:r>
            <a:r>
              <a:rPr lang="en-US" dirty="0" smtClean="0"/>
              <a:t>: </a:t>
            </a:r>
            <a:r>
              <a:rPr lang="en-US" dirty="0" smtClean="0">
                <a:solidFill>
                  <a:schemeClr val="accent6">
                    <a:lumMod val="20000"/>
                    <a:lumOff val="80000"/>
                  </a:schemeClr>
                </a:solidFill>
              </a:rPr>
              <a:t>In reference to why I only carried out a steady-state analysis. First, steady state provides a far more conservative assessment of the situation, as explained in the presentation, which is appropriate for a first-order approximation. The second reason is that GSFC is not traditionally involved in these types of analysis, which are generally the purview of Ames and </a:t>
            </a:r>
            <a:r>
              <a:rPr lang="en-US" dirty="0" err="1" smtClean="0">
                <a:solidFill>
                  <a:schemeClr val="accent6">
                    <a:lumMod val="20000"/>
                    <a:lumOff val="80000"/>
                  </a:schemeClr>
                </a:solidFill>
              </a:rPr>
              <a:t>LaRC</a:t>
            </a:r>
            <a:r>
              <a:rPr lang="en-US" dirty="0" smtClean="0">
                <a:solidFill>
                  <a:schemeClr val="accent6">
                    <a:lumMod val="20000"/>
                    <a:lumOff val="80000"/>
                  </a:schemeClr>
                </a:solidFill>
              </a:rPr>
              <a:t>, so I do not have their sophisticated models. Having said that, using the heat transfer coefficient can indeed help “fake” some of the real-time problems of transient analysis, and even also of ablation. But this requires further discussion.</a:t>
            </a:r>
            <a:endParaRPr lang="en-US" dirty="0">
              <a:solidFill>
                <a:schemeClr val="accent6">
                  <a:lumMod val="20000"/>
                  <a:lumOff val="80000"/>
                </a:schemeClr>
              </a:solidFill>
            </a:endParaRP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938539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Answers</a:t>
            </a:r>
          </a:p>
        </p:txBody>
      </p:sp>
      <p:sp>
        <p:nvSpPr>
          <p:cNvPr id="3" name="Content Placeholder 2"/>
          <p:cNvSpPr>
            <a:spLocks noGrp="1"/>
          </p:cNvSpPr>
          <p:nvPr>
            <p:ph idx="1"/>
          </p:nvPr>
        </p:nvSpPr>
        <p:spPr/>
        <p:txBody>
          <a:bodyPr>
            <a:normAutofit fontScale="92500" lnSpcReduction="10000"/>
          </a:bodyPr>
          <a:lstStyle/>
          <a:p>
            <a:r>
              <a:rPr lang="en-US" dirty="0" smtClean="0"/>
              <a:t>July </a:t>
            </a:r>
            <a:r>
              <a:rPr lang="en-US" dirty="0"/>
              <a:t>21, 2020	    2:02 PM	    </a:t>
            </a:r>
            <a:r>
              <a:rPr lang="en-US" dirty="0" smtClean="0"/>
              <a:t>Thanks </a:t>
            </a:r>
            <a:r>
              <a:rPr lang="en-US" dirty="0"/>
              <a:t>for advocating for this fascinating concept. What is the guidance method used for flight control during the </a:t>
            </a:r>
            <a:r>
              <a:rPr lang="en-US" dirty="0" smtClean="0"/>
              <a:t>aero-capture </a:t>
            </a:r>
            <a:r>
              <a:rPr lang="en-US" dirty="0"/>
              <a:t>maneuver to account for navigation, atmospheric, mass properties, etc. uncertainties</a:t>
            </a:r>
            <a:r>
              <a:rPr lang="en-US" dirty="0" smtClean="0"/>
              <a:t>?</a:t>
            </a:r>
          </a:p>
          <a:p>
            <a:pPr lvl="1"/>
            <a:r>
              <a:rPr lang="en-US" dirty="0" smtClean="0">
                <a:solidFill>
                  <a:srgbClr val="FF0000"/>
                </a:solidFill>
              </a:rPr>
              <a:t>A</a:t>
            </a:r>
            <a:r>
              <a:rPr lang="en-US" dirty="0" smtClean="0">
                <a:solidFill>
                  <a:schemeClr val="accent6">
                    <a:lumMod val="20000"/>
                    <a:lumOff val="80000"/>
                  </a:schemeClr>
                </a:solidFill>
              </a:rPr>
              <a:t>: This is an excellent question and one that was not fully explored in this first look. My take is that we could use CG offsets to help modulate the L/D parameter of the HIAD and hence make slight adjustments to the atmospheric flight trajectory. This combined with sensors (the simplest one being an IMU), that compares a predicted deceleration with the actual deceleration, and adjusts the trajectory accordingly (making sure we do not crash on the surface, of course!).</a:t>
            </a:r>
            <a:endParaRPr lang="en-US" dirty="0">
              <a:solidFill>
                <a:schemeClr val="accent6">
                  <a:lumMod val="20000"/>
                  <a:lumOff val="80000"/>
                </a:schemeClr>
              </a:solidFill>
            </a:endParaRP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527542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to Mars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dirty="0"/>
          </a:p>
        </p:txBody>
      </p:sp>
      <p:pic>
        <p:nvPicPr>
          <p:cNvPr id="3074" name="Picture 2" descr="https://www.amazon.com/images/I/51XnRbOCacL._SX331_BO1,204,203,200_.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414859"/>
            <a:ext cx="3020332"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267200" y="1382285"/>
            <a:ext cx="7162800" cy="506095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Why should we go to Mars?</a:t>
            </a:r>
          </a:p>
          <a:p>
            <a:r>
              <a:rPr lang="en-US" dirty="0" smtClean="0"/>
              <a:t>Why did we go to the moon, and what did we learn from it in the process?</a:t>
            </a:r>
          </a:p>
          <a:p>
            <a:r>
              <a:rPr lang="en-US" dirty="0" smtClean="0"/>
              <a:t>As Buzz would say (and honestly many of my friends), because “it is there.” And being there first is of course, always nice.</a:t>
            </a:r>
          </a:p>
          <a:p>
            <a:r>
              <a:rPr lang="en-US" dirty="0" smtClean="0"/>
              <a:t>We are explorers, and in our curiosity we find that the things we do that are outside of our comfort zone actually benefit us, personally, nationally, as a species.</a:t>
            </a:r>
          </a:p>
          <a:p>
            <a:r>
              <a:rPr lang="en-US" dirty="0" smtClean="0"/>
              <a:t>There are so many spin-offs from space exploration that would be hard to quantize. Spaceflight is the seed that feeds progress.</a:t>
            </a:r>
          </a:p>
          <a:p>
            <a:r>
              <a:rPr lang="en-US" dirty="0" smtClean="0"/>
              <a:t>We will become not just an Earth species, but also a solar system species, and Mars is our closest ally.</a:t>
            </a:r>
          </a:p>
          <a:p>
            <a:pPr marL="0" indent="0">
              <a:buFont typeface="Arial" pitchFamily="34" charset="0"/>
              <a:buNone/>
            </a:pPr>
            <a:endParaRPr lang="en-US" dirty="0"/>
          </a:p>
        </p:txBody>
      </p:sp>
    </p:spTree>
    <p:extLst>
      <p:ext uri="{BB962C8B-B14F-4D97-AF65-F5344CB8AC3E}">
        <p14:creationId xmlns:p14="http://schemas.microsoft.com/office/powerpoint/2010/main" val="2567679411"/>
      </p:ext>
    </p:extLst>
  </p:cSld>
  <p:clrMapOvr>
    <a:masterClrMapping/>
  </p:clrMapOvr>
  <mc:AlternateContent xmlns:mc="http://schemas.openxmlformats.org/markup-compatibility/2006" xmlns:p14="http://schemas.microsoft.com/office/powerpoint/2010/main">
    <mc:Choice Requires="p14">
      <p:transition spd="slow" p14:dur="2000" advTm="136476"/>
    </mc:Choice>
    <mc:Fallback xmlns="">
      <p:transition spd="slow" advTm="13647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Lunar Precursors to Human Landings</a:t>
            </a:r>
            <a:endParaRPr lang="en-US" dirty="0"/>
          </a:p>
        </p:txBody>
      </p:sp>
      <p:sp>
        <p:nvSpPr>
          <p:cNvPr id="3" name="Content Placeholder 2"/>
          <p:cNvSpPr>
            <a:spLocks noGrp="1"/>
          </p:cNvSpPr>
          <p:nvPr>
            <p:ph idx="1"/>
          </p:nvPr>
        </p:nvSpPr>
        <p:spPr>
          <a:xfrm>
            <a:off x="609600" y="1600201"/>
            <a:ext cx="6705600" cy="4648199"/>
          </a:xfrm>
        </p:spPr>
        <p:txBody>
          <a:bodyPr>
            <a:normAutofit fontScale="92500" lnSpcReduction="10000"/>
          </a:bodyPr>
          <a:lstStyle/>
          <a:p>
            <a:r>
              <a:rPr lang="en-US" b="1" dirty="0" smtClean="0"/>
              <a:t>First Lunar impactor</a:t>
            </a:r>
            <a:r>
              <a:rPr lang="en-US" dirty="0" smtClean="0"/>
              <a:t>: Luna 2 (Soviet), 1959. Launch mass 390.2 kg.</a:t>
            </a:r>
          </a:p>
          <a:p>
            <a:r>
              <a:rPr lang="en-US" b="1" dirty="0" smtClean="0"/>
              <a:t>First Lunar Lander</a:t>
            </a:r>
            <a:r>
              <a:rPr lang="en-US" dirty="0" smtClean="0"/>
              <a:t>: Luna 9 (Soviet</a:t>
            </a:r>
            <a:r>
              <a:rPr lang="en-US" dirty="0"/>
              <a:t>), </a:t>
            </a:r>
            <a:r>
              <a:rPr lang="en-US" dirty="0" smtClean="0"/>
              <a:t>3 February 1966. Launch mass 1580 kg, Landing mass 99 kg</a:t>
            </a:r>
            <a:r>
              <a:rPr lang="en-US" dirty="0"/>
              <a:t>. It used a landing bag to survive </a:t>
            </a:r>
            <a:r>
              <a:rPr lang="en-US" dirty="0" smtClean="0"/>
              <a:t>a 22 </a:t>
            </a:r>
            <a:r>
              <a:rPr lang="en-US" dirty="0" err="1" smtClean="0"/>
              <a:t>kph</a:t>
            </a:r>
            <a:r>
              <a:rPr lang="en-US" dirty="0" smtClean="0"/>
              <a:t> (14 </a:t>
            </a:r>
            <a:r>
              <a:rPr lang="en-US" dirty="0"/>
              <a:t>mph</a:t>
            </a:r>
            <a:r>
              <a:rPr lang="en-US" dirty="0" smtClean="0"/>
              <a:t>) impact.</a:t>
            </a:r>
          </a:p>
          <a:p>
            <a:r>
              <a:rPr lang="en-US" b="1" dirty="0" smtClean="0"/>
              <a:t>First Soft Lander</a:t>
            </a:r>
            <a:r>
              <a:rPr lang="en-US" dirty="0" smtClean="0"/>
              <a:t>: Surveyor I (USA), 2 June 1966</a:t>
            </a:r>
            <a:r>
              <a:rPr lang="en-US" dirty="0"/>
              <a:t>. Launch </a:t>
            </a:r>
            <a:r>
              <a:rPr lang="en-US" dirty="0" smtClean="0"/>
              <a:t>mass 995.2 kg, Landing mass 292 kg.</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dirty="0"/>
          </a:p>
        </p:txBody>
      </p:sp>
      <p:pic>
        <p:nvPicPr>
          <p:cNvPr id="1026" name="Picture 2" descr="https://upload.wikimedia.org/wikipedia/commons/thumb/7/72/Surveyor_1_launch.jpg/220px-Surveyor_1_laun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752600"/>
            <a:ext cx="2095500" cy="2619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65696" y="4371975"/>
            <a:ext cx="1515330" cy="461665"/>
          </a:xfrm>
          <a:prstGeom prst="rect">
            <a:avLst/>
          </a:prstGeom>
          <a:noFill/>
        </p:spPr>
        <p:txBody>
          <a:bodyPr wrap="square" rtlCol="0">
            <a:spAutoFit/>
          </a:bodyPr>
          <a:lstStyle/>
          <a:p>
            <a:r>
              <a:rPr lang="en-US" sz="1200" i="1" dirty="0" smtClean="0">
                <a:solidFill>
                  <a:schemeClr val="bg1"/>
                </a:solidFill>
              </a:rPr>
              <a:t>Surveyor 1 Launch on Atlas Centaur</a:t>
            </a:r>
            <a:endParaRPr lang="en-US" sz="1200" i="1" dirty="0">
              <a:solidFill>
                <a:schemeClr val="bg1"/>
              </a:solidFill>
            </a:endParaRPr>
          </a:p>
        </p:txBody>
      </p:sp>
      <p:pic>
        <p:nvPicPr>
          <p:cNvPr id="1028" name="Picture 4" descr="Surveyor NASA lunar lan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3373439"/>
            <a:ext cx="247650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79556"/>
      </p:ext>
    </p:extLst>
  </p:cSld>
  <p:clrMapOvr>
    <a:masterClrMapping/>
  </p:clrMapOvr>
  <mc:AlternateContent xmlns:mc="http://schemas.openxmlformats.org/markup-compatibility/2006" xmlns:p14="http://schemas.microsoft.com/office/powerpoint/2010/main">
    <mc:Choice Requires="p14">
      <p:transition spd="slow" p14:dur="2000" advTm="104713"/>
    </mc:Choice>
    <mc:Fallback xmlns="">
      <p:transition spd="slow" advTm="10471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“Magnificent Desolation”</a:t>
            </a:r>
            <a:endParaRPr lang="en-US" dirty="0"/>
          </a:p>
        </p:txBody>
      </p:sp>
      <p:pic>
        <p:nvPicPr>
          <p:cNvPr id="5" name="a11v_109422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90600" y="1274345"/>
            <a:ext cx="6477000" cy="4858176"/>
          </a:xfrm>
        </p:spPr>
      </p:pic>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dirty="0"/>
          </a:p>
        </p:txBody>
      </p:sp>
      <p:sp>
        <p:nvSpPr>
          <p:cNvPr id="6" name="Content Placeholder 2"/>
          <p:cNvSpPr txBox="1">
            <a:spLocks/>
          </p:cNvSpPr>
          <p:nvPr/>
        </p:nvSpPr>
        <p:spPr>
          <a:xfrm>
            <a:off x="7696200" y="1473201"/>
            <a:ext cx="4267200" cy="469899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July 20, 1969. 51 years and 1 day ago.</a:t>
            </a:r>
          </a:p>
          <a:p>
            <a:r>
              <a:rPr lang="en-US" dirty="0" smtClean="0"/>
              <a:t>Humans follow robotic craft. It was true then, and it is true today.</a:t>
            </a:r>
          </a:p>
          <a:p>
            <a:r>
              <a:rPr lang="en-US" dirty="0" smtClean="0"/>
              <a:t>Those robotic craft must work on several different aspects of exploration, and </a:t>
            </a:r>
            <a:r>
              <a:rPr lang="en-US" i="1" dirty="0" smtClean="0"/>
              <a:t>not just focus on a few</a:t>
            </a:r>
            <a:r>
              <a:rPr lang="en-US" dirty="0" smtClean="0"/>
              <a:t>: from the search for </a:t>
            </a:r>
            <a:r>
              <a:rPr lang="en-US" i="1" dirty="0" smtClean="0"/>
              <a:t>life</a:t>
            </a:r>
            <a:r>
              <a:rPr lang="en-US" dirty="0" smtClean="0"/>
              <a:t> to the </a:t>
            </a:r>
            <a:r>
              <a:rPr lang="en-US" i="1" dirty="0" smtClean="0"/>
              <a:t>technological</a:t>
            </a:r>
            <a:r>
              <a:rPr lang="en-US" dirty="0" smtClean="0"/>
              <a:t> and </a:t>
            </a:r>
            <a:r>
              <a:rPr lang="en-US" i="1" dirty="0" smtClean="0"/>
              <a:t>logistic</a:t>
            </a:r>
            <a:r>
              <a:rPr lang="en-US" dirty="0" smtClean="0"/>
              <a:t> means to sustained human landings.</a:t>
            </a:r>
          </a:p>
          <a:p>
            <a:r>
              <a:rPr lang="en-US" dirty="0" smtClean="0"/>
              <a:t>Today with miniaturization technology we can reach much further than just a decade ago.</a:t>
            </a:r>
          </a:p>
          <a:p>
            <a:endParaRPr lang="en-US" dirty="0" smtClean="0"/>
          </a:p>
          <a:p>
            <a:endParaRPr lang="en-US" dirty="0"/>
          </a:p>
        </p:txBody>
      </p:sp>
    </p:spTree>
    <p:extLst>
      <p:ext uri="{BB962C8B-B14F-4D97-AF65-F5344CB8AC3E}">
        <p14:creationId xmlns:p14="http://schemas.microsoft.com/office/powerpoint/2010/main" val="3645349529"/>
      </p:ext>
    </p:extLst>
  </p:cSld>
  <p:clrMapOvr>
    <a:masterClrMapping/>
  </p:clrMapOvr>
  <mc:AlternateContent xmlns:mc="http://schemas.openxmlformats.org/markup-compatibility/2006" xmlns:p14="http://schemas.microsoft.com/office/powerpoint/2010/main">
    <mc:Choice Requires="p14">
      <p:transition spd="slow" p14:dur="2000" advTm="94549"/>
    </mc:Choice>
    <mc:Fallback xmlns="">
      <p:transition spd="slow" advTm="9454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81996" objId="5"/>
        <p14:stopEvt time="94549"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Surveyor III Astronaut Visit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dirty="0"/>
          </a:p>
        </p:txBody>
      </p:sp>
      <p:sp>
        <p:nvSpPr>
          <p:cNvPr id="6" name="Content Placeholder 2"/>
          <p:cNvSpPr txBox="1">
            <a:spLocks/>
          </p:cNvSpPr>
          <p:nvPr/>
        </p:nvSpPr>
        <p:spPr>
          <a:xfrm>
            <a:off x="7086600" y="2057400"/>
            <a:ext cx="4876800" cy="41147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First Lander visited by humans on another celestial body</a:t>
            </a:r>
            <a:r>
              <a:rPr lang="en-US" dirty="0"/>
              <a:t>: Surveyor III (USA), </a:t>
            </a:r>
            <a:r>
              <a:rPr lang="en-US" dirty="0" smtClean="0"/>
              <a:t>Landed 20 </a:t>
            </a:r>
            <a:r>
              <a:rPr lang="en-US" dirty="0"/>
              <a:t>April 1967. Launch mass 1026 kg, Landing mass 296 kg</a:t>
            </a:r>
            <a:r>
              <a:rPr lang="en-US" dirty="0" smtClean="0"/>
              <a:t>.</a:t>
            </a:r>
          </a:p>
          <a:p>
            <a:r>
              <a:rPr lang="en-US" dirty="0" smtClean="0"/>
              <a:t>When we will so bold again to repeat the feat completed by Apollo 12 almost 51 years ago (Nov. 1969), but on </a:t>
            </a:r>
            <a:r>
              <a:rPr lang="en-US" dirty="0" smtClean="0">
                <a:solidFill>
                  <a:schemeClr val="accent6">
                    <a:lumMod val="75000"/>
                  </a:schemeClr>
                </a:solidFill>
              </a:rPr>
              <a:t>Mars</a:t>
            </a:r>
            <a:r>
              <a:rPr lang="en-US" dirty="0" smtClean="0"/>
              <a:t>? </a:t>
            </a:r>
          </a:p>
          <a:p>
            <a:r>
              <a:rPr lang="en-US" dirty="0" smtClean="0"/>
              <a:t>Let’s use all available tools to pave the way.</a:t>
            </a:r>
          </a:p>
          <a:p>
            <a:endParaRPr lang="en-US" dirty="0" smtClean="0"/>
          </a:p>
          <a:p>
            <a:endParaRPr lang="en-US" dirty="0" smtClean="0"/>
          </a:p>
          <a:p>
            <a:endParaRPr lang="en-US" dirty="0"/>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9187" b="-1"/>
          <a:stretch/>
        </p:blipFill>
        <p:spPr>
          <a:xfrm>
            <a:off x="304800" y="1219200"/>
            <a:ext cx="6693353" cy="4800600"/>
          </a:xfrm>
        </p:spPr>
      </p:pic>
      <p:sp>
        <p:nvSpPr>
          <p:cNvPr id="9" name="TextBox 8"/>
          <p:cNvSpPr txBox="1"/>
          <p:nvPr/>
        </p:nvSpPr>
        <p:spPr>
          <a:xfrm>
            <a:off x="457200" y="6079352"/>
            <a:ext cx="6324600" cy="276999"/>
          </a:xfrm>
          <a:prstGeom prst="rect">
            <a:avLst/>
          </a:prstGeom>
          <a:noFill/>
        </p:spPr>
        <p:txBody>
          <a:bodyPr wrap="square" rtlCol="0">
            <a:spAutoFit/>
          </a:bodyPr>
          <a:lstStyle/>
          <a:p>
            <a:r>
              <a:rPr lang="en-US" sz="1200" i="1" dirty="0">
                <a:solidFill>
                  <a:schemeClr val="bg1"/>
                </a:solidFill>
              </a:rPr>
              <a:t>AS12-48-7133 (OF300). </a:t>
            </a:r>
            <a:r>
              <a:rPr lang="en-US" sz="1200" i="1" dirty="0" smtClean="0">
                <a:solidFill>
                  <a:schemeClr val="bg1"/>
                </a:solidFill>
              </a:rPr>
              <a:t>Pete Conrad </a:t>
            </a:r>
            <a:r>
              <a:rPr lang="en-US" sz="1200" i="1" dirty="0">
                <a:solidFill>
                  <a:schemeClr val="bg1"/>
                </a:solidFill>
              </a:rPr>
              <a:t>at the Surveyor III spacecraft</a:t>
            </a:r>
            <a:r>
              <a:rPr lang="en-US" sz="1200" i="1" dirty="0" smtClean="0">
                <a:solidFill>
                  <a:schemeClr val="bg1"/>
                </a:solidFill>
              </a:rPr>
              <a:t>. Apollo 12 Lunar Surface Journal.</a:t>
            </a:r>
            <a:endParaRPr lang="en-US" sz="1200" i="1" dirty="0">
              <a:solidFill>
                <a:schemeClr val="bg1"/>
              </a:solidFill>
            </a:endParaRPr>
          </a:p>
        </p:txBody>
      </p:sp>
    </p:spTree>
    <p:extLst>
      <p:ext uri="{BB962C8B-B14F-4D97-AF65-F5344CB8AC3E}">
        <p14:creationId xmlns:p14="http://schemas.microsoft.com/office/powerpoint/2010/main" val="400118892"/>
      </p:ext>
    </p:extLst>
  </p:cSld>
  <p:clrMapOvr>
    <a:masterClrMapping/>
  </p:clrMapOvr>
  <mc:AlternateContent xmlns:mc="http://schemas.openxmlformats.org/markup-compatibility/2006" xmlns:p14="http://schemas.microsoft.com/office/powerpoint/2010/main">
    <mc:Choice Requires="p14">
      <p:transition spd="slow" p14:dur="2000" advTm="90040"/>
    </mc:Choice>
    <mc:Fallback xmlns="">
      <p:transition spd="slow" advTm="9004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Initiative</a:t>
            </a:r>
            <a:endParaRPr lang="en-US" dirty="0"/>
          </a:p>
        </p:txBody>
      </p:sp>
      <p:sp>
        <p:nvSpPr>
          <p:cNvPr id="3" name="Content Placeholder 2"/>
          <p:cNvSpPr>
            <a:spLocks noGrp="1"/>
          </p:cNvSpPr>
          <p:nvPr>
            <p:ph idx="1"/>
          </p:nvPr>
        </p:nvSpPr>
        <p:spPr/>
        <p:txBody>
          <a:bodyPr/>
          <a:lstStyle/>
          <a:p>
            <a:r>
              <a:rPr lang="en-US" dirty="0" smtClean="0"/>
              <a:t>A </a:t>
            </a:r>
            <a:r>
              <a:rPr lang="en-US" dirty="0" smtClean="0">
                <a:solidFill>
                  <a:schemeClr val="accent6">
                    <a:lumMod val="75000"/>
                  </a:schemeClr>
                </a:solidFill>
              </a:rPr>
              <a:t>proposed</a:t>
            </a:r>
            <a:r>
              <a:rPr lang="en-US" dirty="0" smtClean="0"/>
              <a:t> mission that combines </a:t>
            </a:r>
            <a:r>
              <a:rPr lang="en-US" dirty="0"/>
              <a:t>elements of the NASA </a:t>
            </a:r>
            <a:r>
              <a:rPr lang="en-US" dirty="0">
                <a:solidFill>
                  <a:schemeClr val="accent6">
                    <a:lumMod val="75000"/>
                  </a:schemeClr>
                </a:solidFill>
              </a:rPr>
              <a:t>Human Exploration and Operations Mission </a:t>
            </a:r>
            <a:r>
              <a:rPr lang="en-US" dirty="0" smtClean="0">
                <a:solidFill>
                  <a:schemeClr val="accent6">
                    <a:lumMod val="75000"/>
                  </a:schemeClr>
                </a:solidFill>
              </a:rPr>
              <a:t>Directorate (HEO)</a:t>
            </a:r>
            <a:r>
              <a:rPr lang="en-US" dirty="0" smtClean="0"/>
              <a:t>, </a:t>
            </a:r>
            <a:r>
              <a:rPr lang="en-US" dirty="0"/>
              <a:t>the </a:t>
            </a:r>
            <a:r>
              <a:rPr lang="en-US" dirty="0">
                <a:solidFill>
                  <a:schemeClr val="accent6">
                    <a:lumMod val="75000"/>
                  </a:schemeClr>
                </a:solidFill>
              </a:rPr>
              <a:t>Space Technology Mission </a:t>
            </a:r>
            <a:r>
              <a:rPr lang="en-US" dirty="0" smtClean="0">
                <a:solidFill>
                  <a:schemeClr val="accent6">
                    <a:lumMod val="75000"/>
                  </a:schemeClr>
                </a:solidFill>
              </a:rPr>
              <a:t>Directorate (STMD)</a:t>
            </a:r>
            <a:r>
              <a:rPr lang="en-US" dirty="0" smtClean="0"/>
              <a:t>, </a:t>
            </a:r>
            <a:r>
              <a:rPr lang="en-US" dirty="0"/>
              <a:t>and the </a:t>
            </a:r>
            <a:r>
              <a:rPr lang="en-US" dirty="0">
                <a:solidFill>
                  <a:schemeClr val="accent6">
                    <a:lumMod val="75000"/>
                  </a:schemeClr>
                </a:solidFill>
              </a:rPr>
              <a:t>Science Mission </a:t>
            </a:r>
            <a:r>
              <a:rPr lang="en-US" dirty="0" smtClean="0">
                <a:solidFill>
                  <a:schemeClr val="accent6">
                    <a:lumMod val="75000"/>
                  </a:schemeClr>
                </a:solidFill>
              </a:rPr>
              <a:t>Directorate (SMD)</a:t>
            </a:r>
            <a:r>
              <a:rPr lang="en-US" dirty="0" smtClean="0"/>
              <a:t>, setting forth a </a:t>
            </a:r>
            <a:r>
              <a:rPr lang="en-US" dirty="0"/>
              <a:t>scenario for </a:t>
            </a:r>
            <a:r>
              <a:rPr lang="en-US" dirty="0">
                <a:solidFill>
                  <a:schemeClr val="accent6">
                    <a:lumMod val="75000"/>
                  </a:schemeClr>
                </a:solidFill>
              </a:rPr>
              <a:t>science</a:t>
            </a:r>
            <a:r>
              <a:rPr lang="en-US" dirty="0"/>
              <a:t> acquisition, </a:t>
            </a:r>
            <a:r>
              <a:rPr lang="en-US" dirty="0">
                <a:solidFill>
                  <a:schemeClr val="accent6">
                    <a:lumMod val="75000"/>
                  </a:schemeClr>
                </a:solidFill>
              </a:rPr>
              <a:t>technology</a:t>
            </a:r>
            <a:r>
              <a:rPr lang="en-US" dirty="0"/>
              <a:t> verification, </a:t>
            </a:r>
            <a:r>
              <a:rPr lang="en-US" dirty="0">
                <a:solidFill>
                  <a:schemeClr val="accent6">
                    <a:lumMod val="75000"/>
                  </a:schemeClr>
                </a:solidFill>
              </a:rPr>
              <a:t>trajectory</a:t>
            </a:r>
            <a:r>
              <a:rPr lang="en-US" dirty="0"/>
              <a:t> validation, and in-situ </a:t>
            </a:r>
            <a:r>
              <a:rPr lang="en-US" dirty="0">
                <a:solidFill>
                  <a:schemeClr val="accent6">
                    <a:lumMod val="75000"/>
                  </a:schemeClr>
                </a:solidFill>
              </a:rPr>
              <a:t>resource</a:t>
            </a:r>
            <a:r>
              <a:rPr lang="en-US" dirty="0"/>
              <a:t> </a:t>
            </a:r>
            <a:r>
              <a:rPr lang="en-US" dirty="0" smtClean="0"/>
              <a:t>exploration of the Martian system.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633629645"/>
      </p:ext>
    </p:extLst>
  </p:cSld>
  <p:clrMapOvr>
    <a:masterClrMapping/>
  </p:clrMapOvr>
  <mc:AlternateContent xmlns:mc="http://schemas.openxmlformats.org/markup-compatibility/2006" xmlns:p14="http://schemas.microsoft.com/office/powerpoint/2010/main">
    <mc:Choice Requires="p14">
      <p:transition spd="slow" p14:dur="2000" advTm="61591"/>
    </mc:Choice>
    <mc:Fallback xmlns="">
      <p:transition spd="slow" advTm="6159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objectives</a:t>
            </a:r>
            <a:endParaRPr lang="en-US" dirty="0"/>
          </a:p>
        </p:txBody>
      </p:sp>
      <p:sp>
        <p:nvSpPr>
          <p:cNvPr id="3" name="Content Placeholder 2"/>
          <p:cNvSpPr>
            <a:spLocks noGrp="1"/>
          </p:cNvSpPr>
          <p:nvPr>
            <p:ph idx="1"/>
          </p:nvPr>
        </p:nvSpPr>
        <p:spPr/>
        <p:txBody>
          <a:bodyPr>
            <a:normAutofit fontScale="92500" lnSpcReduction="20000"/>
          </a:bodyPr>
          <a:lstStyle/>
          <a:p>
            <a:r>
              <a:rPr lang="en-GB" dirty="0" smtClean="0"/>
              <a:t>Develop and presents </a:t>
            </a:r>
            <a:r>
              <a:rPr lang="en-GB" dirty="0"/>
              <a:t>an end-to-end mission design as a contextual stage for demonstrating  </a:t>
            </a:r>
            <a:r>
              <a:rPr lang="en-GB" i="1" dirty="0"/>
              <a:t>feasibility</a:t>
            </a:r>
            <a:r>
              <a:rPr lang="en-GB" dirty="0"/>
              <a:t> of using </a:t>
            </a:r>
            <a:r>
              <a:rPr lang="en-GB" i="1" dirty="0">
                <a:solidFill>
                  <a:schemeClr val="accent6">
                    <a:lumMod val="75000"/>
                  </a:schemeClr>
                </a:solidFill>
              </a:rPr>
              <a:t>small satellites</a:t>
            </a:r>
            <a:r>
              <a:rPr lang="en-GB" dirty="0">
                <a:solidFill>
                  <a:schemeClr val="accent6">
                    <a:lumMod val="75000"/>
                  </a:schemeClr>
                </a:solidFill>
              </a:rPr>
              <a:t> </a:t>
            </a:r>
            <a:r>
              <a:rPr lang="en-GB" dirty="0"/>
              <a:t>together with </a:t>
            </a:r>
            <a:r>
              <a:rPr lang="en-GB" i="1" dirty="0">
                <a:solidFill>
                  <a:schemeClr val="accent6">
                    <a:lumMod val="75000"/>
                  </a:schemeClr>
                </a:solidFill>
              </a:rPr>
              <a:t>aero-capture</a:t>
            </a:r>
            <a:r>
              <a:rPr lang="en-GB" i="1" dirty="0"/>
              <a:t> </a:t>
            </a:r>
            <a:r>
              <a:rPr lang="en-GB" dirty="0"/>
              <a:t>to achieve Mars orbit insertion, and subsequent injection into a Phobos-stabilized (or distant </a:t>
            </a:r>
            <a:r>
              <a:rPr lang="en-GB" dirty="0" smtClean="0"/>
              <a:t>retrograde) orbit.</a:t>
            </a:r>
          </a:p>
          <a:p>
            <a:pPr lvl="1"/>
            <a:r>
              <a:rPr lang="en-GB" dirty="0">
                <a:solidFill>
                  <a:schemeClr val="accent6">
                    <a:lumMod val="75000"/>
                  </a:schemeClr>
                </a:solidFill>
              </a:rPr>
              <a:t>NASA </a:t>
            </a:r>
            <a:r>
              <a:rPr lang="en-GB" dirty="0" smtClean="0">
                <a:solidFill>
                  <a:schemeClr val="accent6">
                    <a:lumMod val="75000"/>
                  </a:schemeClr>
                </a:solidFill>
              </a:rPr>
              <a:t>SMD perspective</a:t>
            </a:r>
            <a:r>
              <a:rPr lang="en-GB" dirty="0" smtClean="0"/>
              <a:t>: </a:t>
            </a:r>
            <a:r>
              <a:rPr lang="en-GB" i="1" dirty="0"/>
              <a:t>the study of Phobos </a:t>
            </a:r>
            <a:r>
              <a:rPr lang="en-GB" i="1" dirty="0" smtClean="0"/>
              <a:t>attempts </a:t>
            </a:r>
            <a:r>
              <a:rPr lang="en-GB" i="1" dirty="0"/>
              <a:t>to resolve the</a:t>
            </a:r>
            <a:r>
              <a:rPr lang="en-GB" dirty="0"/>
              <a:t> </a:t>
            </a:r>
            <a:r>
              <a:rPr lang="en-GB" i="1" dirty="0"/>
              <a:t>debate concerning its composition (and likely origins) </a:t>
            </a:r>
            <a:r>
              <a:rPr lang="en-GB" dirty="0"/>
              <a:t>and its relevance in understanding the early history of </a:t>
            </a:r>
            <a:r>
              <a:rPr lang="en-GB" dirty="0" smtClean="0"/>
              <a:t>Mars.</a:t>
            </a:r>
          </a:p>
          <a:p>
            <a:pPr lvl="1"/>
            <a:r>
              <a:rPr lang="en-GB" dirty="0" smtClean="0">
                <a:solidFill>
                  <a:schemeClr val="accent6">
                    <a:lumMod val="75000"/>
                  </a:schemeClr>
                </a:solidFill>
              </a:rPr>
              <a:t>NASA HEO perspective</a:t>
            </a:r>
            <a:r>
              <a:rPr lang="en-GB" dirty="0"/>
              <a:t>:</a:t>
            </a:r>
            <a:r>
              <a:rPr lang="en-GB" i="1" dirty="0" smtClean="0"/>
              <a:t> </a:t>
            </a:r>
            <a:r>
              <a:rPr lang="en-GB" i="1" dirty="0"/>
              <a:t>this paper brings attention to the use of Phobos as a logistics and possible resource stage-point for the human exploration of </a:t>
            </a:r>
            <a:r>
              <a:rPr lang="en-GB" i="1" dirty="0" smtClean="0"/>
              <a:t>Mars (but </a:t>
            </a:r>
            <a:r>
              <a:rPr lang="en-GB" i="1" dirty="0"/>
              <a:t>not </a:t>
            </a:r>
            <a:r>
              <a:rPr lang="en-GB" i="1" dirty="0" smtClean="0"/>
              <a:t>as a necessary step </a:t>
            </a:r>
            <a:r>
              <a:rPr lang="en-GB" i="1" dirty="0"/>
              <a:t>to a first Mars landed </a:t>
            </a:r>
            <a:r>
              <a:rPr lang="en-GB" i="1" dirty="0" smtClean="0"/>
              <a:t>mission).</a:t>
            </a:r>
          </a:p>
          <a:p>
            <a:pPr lvl="1"/>
            <a:r>
              <a:rPr lang="en-GB" dirty="0" smtClean="0">
                <a:solidFill>
                  <a:schemeClr val="accent6">
                    <a:lumMod val="75000"/>
                  </a:schemeClr>
                </a:solidFill>
              </a:rPr>
              <a:t>NASA STMD perspective</a:t>
            </a:r>
            <a:r>
              <a:rPr lang="en-GB" dirty="0"/>
              <a:t>:</a:t>
            </a:r>
            <a:r>
              <a:rPr lang="en-GB" dirty="0" smtClean="0"/>
              <a:t> </a:t>
            </a:r>
            <a:r>
              <a:rPr lang="en-GB" i="1" dirty="0"/>
              <a:t>the use of aero-capture technology to achieve orbit insertion about another planet has </a:t>
            </a:r>
            <a:r>
              <a:rPr lang="en-GB" b="1" i="1" u="sng" dirty="0"/>
              <a:t>never</a:t>
            </a:r>
            <a:r>
              <a:rPr lang="en-GB" i="1" dirty="0"/>
              <a:t> been tried </a:t>
            </a:r>
            <a:r>
              <a:rPr lang="en-GB" i="1" dirty="0" smtClean="0"/>
              <a:t>before.</a:t>
            </a:r>
            <a:endParaRPr lang="en-GB" dirty="0" smtClean="0"/>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1040752980"/>
      </p:ext>
    </p:extLst>
  </p:cSld>
  <p:clrMapOvr>
    <a:masterClrMapping/>
  </p:clrMapOvr>
  <mc:AlternateContent xmlns:mc="http://schemas.openxmlformats.org/markup-compatibility/2006" xmlns:p14="http://schemas.microsoft.com/office/powerpoint/2010/main">
    <mc:Choice Requires="p14">
      <p:transition spd="slow" p14:dur="2000" advTm="76893"/>
    </mc:Choice>
    <mc:Fallback xmlns="">
      <p:transition spd="slow" advTm="76893"/>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6444</TotalTime>
  <Words>2633</Words>
  <Application>Microsoft Office PowerPoint</Application>
  <PresentationFormat>Widescreen</PresentationFormat>
  <Paragraphs>341</Paragraphs>
  <Slides>32</Slides>
  <Notes>23</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Arial</vt:lpstr>
      <vt:lpstr>Calibri</vt:lpstr>
      <vt:lpstr>PMingLiU</vt:lpstr>
      <vt:lpstr>Times New Roman</vt:lpstr>
      <vt:lpstr>YouTube Noto</vt:lpstr>
      <vt:lpstr>Office Theme</vt:lpstr>
      <vt:lpstr>Bitmap Image</vt:lpstr>
      <vt:lpstr>Jaime Esper (1), Buzz Aldrin (2) (1) NASA Goddard Space Flight Center, Greenbelt MD, USA (2) Chairman, Human Space Flight Institute, Space Port Houston TX, USA </vt:lpstr>
      <vt:lpstr>Keeping sight of our target</vt:lpstr>
      <vt:lpstr>PowerPoint Presentation</vt:lpstr>
      <vt:lpstr>Mission to Mars</vt:lpstr>
      <vt:lpstr>First Lunar Precursors to Human Landings</vt:lpstr>
      <vt:lpstr>“Magnificent Desolation”</vt:lpstr>
      <vt:lpstr>Surveyor III Astronaut Visit</vt:lpstr>
      <vt:lpstr>Combined Initiative</vt:lpstr>
      <vt:lpstr>Study objectives</vt:lpstr>
      <vt:lpstr>Why Phobos?</vt:lpstr>
      <vt:lpstr>Phobos Orbit</vt:lpstr>
      <vt:lpstr>Phobos Science and Resources</vt:lpstr>
      <vt:lpstr>Sub-meter-Scale Survey</vt:lpstr>
      <vt:lpstr>Measurement needs</vt:lpstr>
      <vt:lpstr>Phobos Survey Imagers</vt:lpstr>
      <vt:lpstr>Telecomm Package and Close Approach Imager</vt:lpstr>
      <vt:lpstr>From Earth to Mars</vt:lpstr>
      <vt:lpstr>Getting to Phobos for “free” with Aero-Capture?</vt:lpstr>
      <vt:lpstr>Mars to Phobos with Aero-Capture</vt:lpstr>
      <vt:lpstr>SHERPA Configuration</vt:lpstr>
      <vt:lpstr>Heritage Technology</vt:lpstr>
      <vt:lpstr>Comparison of Earth and Mars Atmospheric Densities</vt:lpstr>
      <vt:lpstr>Hypersonic Inflatable Aerodynamic Decelerator </vt:lpstr>
      <vt:lpstr>Aerodynamic Parameters and Entry Heating</vt:lpstr>
      <vt:lpstr>Computational Fluid Dynamics</vt:lpstr>
      <vt:lpstr>CFD Results</vt:lpstr>
      <vt:lpstr>Steady-Sate Temperature Results 50km</vt:lpstr>
      <vt:lpstr>CFD Results in Perspective</vt:lpstr>
      <vt:lpstr>Conclusions</vt:lpstr>
      <vt:lpstr>Questions and Answers</vt:lpstr>
      <vt:lpstr>Questions and Answers</vt:lpstr>
      <vt:lpstr>Questions and Answers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Esper, Jaime (GSFC-5920)</dc:creator>
  <cp:lastModifiedBy>Macleod, Lindsay B. (GSFC-592.0)[ASRC FEDERAL SPACE &amp; DEFENSE, INC.]</cp:lastModifiedBy>
  <cp:revision>341</cp:revision>
  <dcterms:created xsi:type="dcterms:W3CDTF">2006-08-16T00:00:00Z</dcterms:created>
  <dcterms:modified xsi:type="dcterms:W3CDTF">2020-07-28T14:41:51Z</dcterms:modified>
</cp:coreProperties>
</file>