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7" r:id="rId2"/>
    <p:sldMasterId id="2147483670" r:id="rId3"/>
  </p:sldMasterIdLst>
  <p:notesMasterIdLst>
    <p:notesMasterId r:id="rId34"/>
  </p:notesMasterIdLst>
  <p:sldIdLst>
    <p:sldId id="1724" r:id="rId4"/>
    <p:sldId id="515" r:id="rId5"/>
    <p:sldId id="569" r:id="rId6"/>
    <p:sldId id="1722" r:id="rId7"/>
    <p:sldId id="256" r:id="rId8"/>
    <p:sldId id="518" r:id="rId9"/>
    <p:sldId id="1711" r:id="rId10"/>
    <p:sldId id="1715" r:id="rId11"/>
    <p:sldId id="489" r:id="rId12"/>
    <p:sldId id="356" r:id="rId13"/>
    <p:sldId id="340" r:id="rId14"/>
    <p:sldId id="496" r:id="rId15"/>
    <p:sldId id="513" r:id="rId16"/>
    <p:sldId id="522" r:id="rId17"/>
    <p:sldId id="530" r:id="rId18"/>
    <p:sldId id="523" r:id="rId19"/>
    <p:sldId id="526" r:id="rId20"/>
    <p:sldId id="1713" r:id="rId21"/>
    <p:sldId id="1714" r:id="rId22"/>
    <p:sldId id="524" r:id="rId23"/>
    <p:sldId id="527" r:id="rId24"/>
    <p:sldId id="1716" r:id="rId25"/>
    <p:sldId id="1717" r:id="rId26"/>
    <p:sldId id="525" r:id="rId27"/>
    <p:sldId id="531" r:id="rId28"/>
    <p:sldId id="1719" r:id="rId29"/>
    <p:sldId id="1718" r:id="rId30"/>
    <p:sldId id="1720" r:id="rId31"/>
    <p:sldId id="333" r:id="rId32"/>
    <p:sldId id="1721" r:id="rId33"/>
  </p:sldIdLst>
  <p:sldSz cx="9144000" cy="5143500" type="screen16x9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oy Leblanc" initials="TL" lastIdx="1" clrIdx="0">
    <p:extLst>
      <p:ext uri="{19B8F6BF-5375-455C-9EA6-DF929625EA0E}">
        <p15:presenceInfo xmlns:p15="http://schemas.microsoft.com/office/powerpoint/2012/main" userId="S::tleblanc@intuitivemachines.com::ce535804-96af-40f9-ba16-b16ffea60aea" providerId="AD"/>
      </p:ext>
    </p:extLst>
  </p:cmAuthor>
  <p:cmAuthor id="2" name="Pete McGrath" initials="PM" lastIdx="1" clrIdx="1">
    <p:extLst>
      <p:ext uri="{19B8F6BF-5375-455C-9EA6-DF929625EA0E}">
        <p15:presenceInfo xmlns:p15="http://schemas.microsoft.com/office/powerpoint/2012/main" userId="S::pmcgrath@intuitivemachines.com::bf26feb1-b11a-4a7d-b647-6d90894cc37d" providerId="AD"/>
      </p:ext>
    </p:extLst>
  </p:cmAuthor>
  <p:cmAuthor id="3" name="Dustin Berra" initials="DB" lastIdx="5" clrIdx="2">
    <p:extLst>
      <p:ext uri="{19B8F6BF-5375-455C-9EA6-DF929625EA0E}">
        <p15:presenceInfo xmlns:p15="http://schemas.microsoft.com/office/powerpoint/2012/main" userId="d986ba2cd9675e01" providerId="Windows Live"/>
      </p:ext>
    </p:extLst>
  </p:cmAuthor>
  <p:cmAuthor id="4" name="Tim Crain" initials="TC" lastIdx="1" clrIdx="3">
    <p:extLst>
      <p:ext uri="{19B8F6BF-5375-455C-9EA6-DF929625EA0E}">
        <p15:presenceInfo xmlns:p15="http://schemas.microsoft.com/office/powerpoint/2012/main" userId="S::tcrain@intuitivemachines.com::0cf82e00-3e30-4bb3-8232-1838334bc2b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9A3"/>
    <a:srgbClr val="030403"/>
    <a:srgbClr val="000000"/>
    <a:srgbClr val="006600"/>
    <a:srgbClr val="CCFF99"/>
    <a:srgbClr val="0066FF"/>
    <a:srgbClr val="0066CC"/>
    <a:srgbClr val="003399"/>
    <a:srgbClr val="FFFFCC"/>
    <a:srgbClr val="1A2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177" autoAdjust="0"/>
  </p:normalViewPr>
  <p:slideViewPr>
    <p:cSldViewPr snapToGrid="0" snapToObjects="1">
      <p:cViewPr varScale="1">
        <p:scale>
          <a:sx n="100" d="100"/>
          <a:sy n="100" d="100"/>
        </p:scale>
        <p:origin x="1152" y="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38318E71-AF0C-44DD-AE6B-A680FFEEC74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1E4C54C-EC5A-484A-966C-2821D5B4D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65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4C54C-EC5A-484A-966C-2821D5B4D4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428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8:notes"/>
          <p:cNvSpPr txBox="1">
            <a:spLocks noGrp="1"/>
          </p:cNvSpPr>
          <p:nvPr>
            <p:ph type="body" idx="1"/>
          </p:nvPr>
        </p:nvSpPr>
        <p:spPr>
          <a:xfrm>
            <a:off x="695008" y="4444864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249" name="Google Shape;249;p8:notes"/>
          <p:cNvSpPr txBox="1">
            <a:spLocks noGrp="1"/>
          </p:cNvSpPr>
          <p:nvPr>
            <p:ph type="sldNum" idx="12"/>
          </p:nvPr>
        </p:nvSpPr>
        <p:spPr>
          <a:xfrm>
            <a:off x="3936769" y="8772672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199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1875" y="520700"/>
            <a:ext cx="4632325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3410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C54C-EC5A-484A-966C-2821D5B4D4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63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C54C-EC5A-484A-966C-2821D5B4D4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6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C54C-EC5A-484A-966C-2821D5B4D4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08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C54C-EC5A-484A-966C-2821D5B4D4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49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Getting new </a:t>
            </a:r>
            <a:r>
              <a:rPr lang="en-US"/>
              <a:t>figure from skip.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5E29C-C242-4C1E-890F-1ACE0040569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6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9CE47-91FC-4D3F-969F-6E2B4BBA6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4"/>
            <a:ext cx="9144000" cy="514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8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52D0-394D-4489-88CA-B2CA6927F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170E-E18D-427A-AACA-2C8F5F279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449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4B700-B4D0-4791-A7A0-4F581F97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FF00A-D0EB-4E05-B84D-9F0D4004E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C5DDB-BAB4-4EC9-A86A-3AFC093EE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4559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995F4-7E4C-4A24-BB27-63EAAFD9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62C3E-A836-423F-81A0-F03DE0D9D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9DE38-F5CF-41BA-9F8F-BC0168DC8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0382CA-AC06-4711-838F-A63D7AECD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BAE985-5AB1-4AAA-BD5E-1ECD02D973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FE4EC5-6CB0-461A-B36E-F900B7B8D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669731"/>
            <a:ext cx="2057400" cy="273844"/>
          </a:xfrm>
          <a:prstGeom prst="rect">
            <a:avLst/>
          </a:prstGeom>
        </p:spPr>
        <p:txBody>
          <a:bodyPr/>
          <a:lstStyle/>
          <a:p>
            <a:fld id="{B32A7ED5-A6C6-42C7-86C7-6491EA70DBD2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32A2DA-ACB0-4338-A6C4-3DCB02555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669731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EC8468-E685-4494-AAAB-020391D0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669731"/>
            <a:ext cx="2057400" cy="273844"/>
          </a:xfrm>
          <a:prstGeom prst="rect">
            <a:avLst/>
          </a:prstGeom>
        </p:spPr>
        <p:txBody>
          <a:bodyPr/>
          <a:lstStyle/>
          <a:p>
            <a:fld id="{04C3B42A-5142-426A-B07E-28A927BB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49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30CA7-2EA3-4E48-B03C-311847ED1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4943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772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2093A-76CD-4482-9604-F63A5CE64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E7FC4-DD4E-495C-8CBF-50CD88CDB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5CEAB-1315-4A44-AF78-1D77A06F9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E045B-B2EA-4E04-A569-3842A6CF0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669731"/>
            <a:ext cx="2057400" cy="273844"/>
          </a:xfrm>
          <a:prstGeom prst="rect">
            <a:avLst/>
          </a:prstGeom>
        </p:spPr>
        <p:txBody>
          <a:bodyPr/>
          <a:lstStyle/>
          <a:p>
            <a:fld id="{B32A7ED5-A6C6-42C7-86C7-6491EA70DBD2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744EF-F1D6-4B6E-B155-7CC6002DA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669731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889823-1585-43AD-8311-7F082F027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669731"/>
            <a:ext cx="2057400" cy="273844"/>
          </a:xfrm>
          <a:prstGeom prst="rect">
            <a:avLst/>
          </a:prstGeom>
        </p:spPr>
        <p:txBody>
          <a:bodyPr/>
          <a:lstStyle/>
          <a:p>
            <a:fld id="{04C3B42A-5142-426A-B07E-28A927BB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42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C4DCF-F2C6-4483-B5FB-AD055019A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7B45BA-EA06-490D-9722-6E54F3524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1EF0B-100A-44AC-9E89-69A80CEC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EB123-AC23-494C-9D06-A2F71544F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669731"/>
            <a:ext cx="2057400" cy="273844"/>
          </a:xfrm>
          <a:prstGeom prst="rect">
            <a:avLst/>
          </a:prstGeom>
        </p:spPr>
        <p:txBody>
          <a:bodyPr/>
          <a:lstStyle/>
          <a:p>
            <a:fld id="{B32A7ED5-A6C6-42C7-86C7-6491EA70DBD2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CB5C2-1630-4A84-9081-FA190C15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669731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F5958-EC1E-46E4-9CE7-81B104F8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669731"/>
            <a:ext cx="2057400" cy="273844"/>
          </a:xfrm>
          <a:prstGeom prst="rect">
            <a:avLst/>
          </a:prstGeom>
        </p:spPr>
        <p:txBody>
          <a:bodyPr/>
          <a:lstStyle/>
          <a:p>
            <a:fld id="{04C3B42A-5142-426A-B07E-28A927BB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3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F593F-68E6-4131-91B9-E7BB7278C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6A1528-A7C9-410E-A2CD-842F0F2D9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41142-FB86-4044-94AA-77CC00E12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669731"/>
            <a:ext cx="2057400" cy="273844"/>
          </a:xfrm>
          <a:prstGeom prst="rect">
            <a:avLst/>
          </a:prstGeom>
        </p:spPr>
        <p:txBody>
          <a:bodyPr/>
          <a:lstStyle/>
          <a:p>
            <a:fld id="{B32A7ED5-A6C6-42C7-86C7-6491EA70DBD2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C34B9-8E71-42FA-82FE-5076951B7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669731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2ACCC-1B5C-45F4-92AF-3B31A0ED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669731"/>
            <a:ext cx="2057400" cy="273844"/>
          </a:xfrm>
          <a:prstGeom prst="rect">
            <a:avLst/>
          </a:prstGeom>
        </p:spPr>
        <p:txBody>
          <a:bodyPr/>
          <a:lstStyle/>
          <a:p>
            <a:fld id="{04C3B42A-5142-426A-B07E-28A927BB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61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6BBA98-5EB7-422C-9663-1D7858A2D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3412E-B57B-4D95-89E9-B36305D29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CD164-BCAC-4950-AE4B-86A74909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669731"/>
            <a:ext cx="2057400" cy="273844"/>
          </a:xfrm>
          <a:prstGeom prst="rect">
            <a:avLst/>
          </a:prstGeom>
        </p:spPr>
        <p:txBody>
          <a:bodyPr/>
          <a:lstStyle/>
          <a:p>
            <a:fld id="{B32A7ED5-A6C6-42C7-86C7-6491EA70DBD2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E5004-C89B-40B9-B316-0710F271A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669731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4CEEA-7B68-40E3-A7CD-6AC9B205E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669731"/>
            <a:ext cx="2057400" cy="273844"/>
          </a:xfrm>
          <a:prstGeom prst="rect">
            <a:avLst/>
          </a:prstGeom>
        </p:spPr>
        <p:txBody>
          <a:bodyPr/>
          <a:lstStyle/>
          <a:p>
            <a:fld id="{04C3B42A-5142-426A-B07E-28A927BB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12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(earth element)">
  <p:cSld name="Headline (earth element)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2"/>
          <p:cNvSpPr/>
          <p:nvPr/>
        </p:nvSpPr>
        <p:spPr>
          <a:xfrm rot="10800000">
            <a:off x="0" y="2819"/>
            <a:ext cx="9144000" cy="566598"/>
          </a:xfrm>
          <a:prstGeom prst="rect">
            <a:avLst/>
          </a:prstGeom>
          <a:gradFill>
            <a:gsLst>
              <a:gs pos="0">
                <a:schemeClr val="lt1"/>
              </a:gs>
              <a:gs pos="67000">
                <a:srgbClr val="EFEFEF"/>
              </a:gs>
              <a:gs pos="83000">
                <a:srgbClr val="EFEFEF"/>
              </a:gs>
              <a:gs pos="100000">
                <a:srgbClr val="F4F4F4"/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2"/>
          <p:cNvSpPr txBox="1">
            <a:spLocks noGrp="1"/>
          </p:cNvSpPr>
          <p:nvPr>
            <p:ph type="title"/>
          </p:nvPr>
        </p:nvSpPr>
        <p:spPr>
          <a:xfrm>
            <a:off x="719730" y="-1848"/>
            <a:ext cx="8424271" cy="679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19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pic>
        <p:nvPicPr>
          <p:cNvPr id="28" name="Google Shape;28;p3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85" y="26248"/>
            <a:ext cx="529145" cy="52812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2"/>
          <p:cNvSpPr txBox="1">
            <a:spLocks noGrp="1"/>
          </p:cNvSpPr>
          <p:nvPr>
            <p:ph type="body" idx="1"/>
          </p:nvPr>
        </p:nvSpPr>
        <p:spPr>
          <a:xfrm>
            <a:off x="220807" y="742954"/>
            <a:ext cx="8686800" cy="401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342900" marR="0" lvl="0" indent="-238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38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33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►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Font typeface="Arial"/>
              <a:buChar char="◦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9698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DC2588-92E3-41CC-932F-CE2F9EE9C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5188"/>
            <a:ext cx="8229600" cy="383943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63E32CC-359D-4C66-B9B6-3748563D3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656"/>
            <a:ext cx="8229600" cy="451829"/>
          </a:xfrm>
        </p:spPr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023A1A-4D00-4D73-8DA3-8A005F1849EC}"/>
              </a:ext>
            </a:extLst>
          </p:cNvPr>
          <p:cNvSpPr txBox="1"/>
          <p:nvPr userDrawn="1"/>
        </p:nvSpPr>
        <p:spPr>
          <a:xfrm>
            <a:off x="8504699" y="4754720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6BED1C4-92A1-400C-AE2E-4340B08C9FDF}" type="slidenum">
              <a:rPr lang="en-US" sz="1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‹#›</a:t>
            </a:fld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112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3E2457-9772-445A-B41C-C4E6A2B6B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6240"/>
            <a:ext cx="9144000" cy="4747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6E5B1-83B0-482D-8545-89C2601F0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9861" y="1819816"/>
            <a:ext cx="930094" cy="46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94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DC2588-92E3-41CC-932F-CE2F9EE9C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5188"/>
            <a:ext cx="8229600" cy="383943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63E32CC-359D-4C66-B9B6-3748563D3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656"/>
            <a:ext cx="8229600" cy="451829"/>
          </a:xfrm>
        </p:spPr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023A1A-4D00-4D73-8DA3-8A005F1849EC}"/>
              </a:ext>
            </a:extLst>
          </p:cNvPr>
          <p:cNvSpPr txBox="1"/>
          <p:nvPr userDrawn="1"/>
        </p:nvSpPr>
        <p:spPr>
          <a:xfrm>
            <a:off x="8504699" y="4754720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6BED1C4-92A1-400C-AE2E-4340B08C9FDF}" type="slidenum">
              <a:rPr lang="en-US" sz="1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‹#›</a:t>
            </a:fld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87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37563C-3A0C-4272-B51A-3E7005EDB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7FA206-DDBE-43A8-B4B1-3306E05FC12D}"/>
              </a:ext>
            </a:extLst>
          </p:cNvPr>
          <p:cNvSpPr/>
          <p:nvPr userDrawn="1"/>
        </p:nvSpPr>
        <p:spPr>
          <a:xfrm>
            <a:off x="64928" y="51656"/>
            <a:ext cx="1120005" cy="45182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A74890D2-EF4D-4F5A-B928-4C32ED910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656"/>
            <a:ext cx="8229600" cy="451829"/>
          </a:xfrm>
        </p:spPr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98650B-62B3-4782-9EC1-356D945756E9}"/>
              </a:ext>
            </a:extLst>
          </p:cNvPr>
          <p:cNvSpPr txBox="1"/>
          <p:nvPr userDrawn="1"/>
        </p:nvSpPr>
        <p:spPr>
          <a:xfrm>
            <a:off x="8504699" y="4754720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6BED1C4-92A1-400C-AE2E-4340B08C9FDF}" type="slidenum">
              <a:rPr lang="en-US" sz="1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‹#›</a:t>
            </a:fld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3EF2B5-2E54-4784-9CD4-C92C6E13F0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" y="548877"/>
            <a:ext cx="1509248" cy="13827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20DFA-6768-49CA-8178-241163D13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55188"/>
            <a:ext cx="8229600" cy="383943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7004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37563C-3A0C-4272-B51A-3E7005EDB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7FA206-DDBE-43A8-B4B1-3306E05FC12D}"/>
              </a:ext>
            </a:extLst>
          </p:cNvPr>
          <p:cNvSpPr/>
          <p:nvPr userDrawn="1"/>
        </p:nvSpPr>
        <p:spPr>
          <a:xfrm>
            <a:off x="64928" y="51656"/>
            <a:ext cx="1120005" cy="45182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A74890D2-EF4D-4F5A-B928-4C32ED910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656"/>
            <a:ext cx="8229600" cy="451829"/>
          </a:xfrm>
        </p:spPr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98650B-62B3-4782-9EC1-356D945756E9}"/>
              </a:ext>
            </a:extLst>
          </p:cNvPr>
          <p:cNvSpPr txBox="1"/>
          <p:nvPr userDrawn="1"/>
        </p:nvSpPr>
        <p:spPr>
          <a:xfrm>
            <a:off x="8504699" y="4754720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6BED1C4-92A1-400C-AE2E-4340B08C9FDF}" type="slidenum">
              <a:rPr lang="en-US" sz="1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‹#›</a:t>
            </a:fld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20DFA-6768-49CA-8178-241163D13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55188"/>
            <a:ext cx="8229600" cy="383943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4361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31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27465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A9106E-6BA3-445F-BC6E-D9BA2D54C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15" y="27102"/>
            <a:ext cx="7886700" cy="437357"/>
          </a:xfrm>
        </p:spPr>
        <p:txBody>
          <a:bodyPr/>
          <a:lstStyle>
            <a:lvl1pPr>
              <a:defRPr>
                <a:latin typeface="Montserrat SemiBold" panose="000007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8E97D7-09AD-4449-AD70-925F02F36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06" y="4926288"/>
            <a:ext cx="793217" cy="273844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Montserrat" panose="00000500000000000000" pitchFamily="50" charset="0"/>
              </a:defRPr>
            </a:lvl1pPr>
          </a:lstStyle>
          <a:p>
            <a:fld id="{85AECF4E-665A-481F-9A31-79C96354F1A1}" type="datetime1">
              <a:rPr lang="en-US" smtClean="0"/>
              <a:t>2/9/2021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220E50B-0A39-4AE3-93D9-38DD07D5E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969254"/>
            <a:ext cx="3086100" cy="177559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/>
              <a:t>Intuitive Machines Strategic Plan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01E0BFC-5F5E-42E7-AF9A-06FFF1D5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926288"/>
            <a:ext cx="2057400" cy="273844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Montserrat" panose="00000500000000000000" pitchFamily="50" charset="0"/>
              </a:defRPr>
            </a:lvl1pPr>
          </a:lstStyle>
          <a:p>
            <a:fld id="{138333BD-7685-4A9B-B864-BE038C997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66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37563C-3A0C-4272-B51A-3E7005EDB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7FA206-DDBE-43A8-B4B1-3306E05FC12D}"/>
              </a:ext>
            </a:extLst>
          </p:cNvPr>
          <p:cNvSpPr/>
          <p:nvPr userDrawn="1"/>
        </p:nvSpPr>
        <p:spPr>
          <a:xfrm>
            <a:off x="64928" y="51656"/>
            <a:ext cx="1120005" cy="45182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A74890D2-EF4D-4F5A-B928-4C32ED910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656"/>
            <a:ext cx="8229600" cy="451829"/>
          </a:xfrm>
        </p:spPr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98650B-62B3-4782-9EC1-356D945756E9}"/>
              </a:ext>
            </a:extLst>
          </p:cNvPr>
          <p:cNvSpPr txBox="1"/>
          <p:nvPr userDrawn="1"/>
        </p:nvSpPr>
        <p:spPr>
          <a:xfrm>
            <a:off x="8504699" y="4754720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6BED1C4-92A1-400C-AE2E-4340B08C9FDF}" type="slidenum">
              <a:rPr lang="en-US" sz="1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‹#›</a:t>
            </a:fld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3EF2B5-2E54-4784-9CD4-C92C6E13F0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" y="548877"/>
            <a:ext cx="1509248" cy="13827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20DFA-6768-49CA-8178-241163D13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55188"/>
            <a:ext cx="8229600" cy="383943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7300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37563C-3A0C-4272-B51A-3E7005EDB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7FA206-DDBE-43A8-B4B1-3306E05FC12D}"/>
              </a:ext>
            </a:extLst>
          </p:cNvPr>
          <p:cNvSpPr/>
          <p:nvPr userDrawn="1"/>
        </p:nvSpPr>
        <p:spPr>
          <a:xfrm>
            <a:off x="64928" y="51656"/>
            <a:ext cx="1120005" cy="45182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A74890D2-EF4D-4F5A-B928-4C32ED910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656"/>
            <a:ext cx="8229600" cy="451829"/>
          </a:xfrm>
        </p:spPr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98650B-62B3-4782-9EC1-356D945756E9}"/>
              </a:ext>
            </a:extLst>
          </p:cNvPr>
          <p:cNvSpPr txBox="1"/>
          <p:nvPr userDrawn="1"/>
        </p:nvSpPr>
        <p:spPr>
          <a:xfrm>
            <a:off x="8504699" y="4754720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6BED1C4-92A1-400C-AE2E-4340B08C9FDF}" type="slidenum">
              <a:rPr lang="en-US" sz="1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‹#›</a:t>
            </a:fld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20DFA-6768-49CA-8178-241163D13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55188"/>
            <a:ext cx="8229600" cy="383943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91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3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7738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A9106E-6BA3-445F-BC6E-D9BA2D54C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15" y="27102"/>
            <a:ext cx="7886700" cy="437357"/>
          </a:xfrm>
        </p:spPr>
        <p:txBody>
          <a:bodyPr/>
          <a:lstStyle>
            <a:lvl1pPr>
              <a:defRPr>
                <a:latin typeface="Montserrat SemiBold" panose="000007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8E97D7-09AD-4449-AD70-925F02F36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06" y="4926288"/>
            <a:ext cx="793217" cy="273844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Montserrat" panose="00000500000000000000" pitchFamily="50" charset="0"/>
              </a:defRPr>
            </a:lvl1pPr>
          </a:lstStyle>
          <a:p>
            <a:fld id="{85AECF4E-665A-481F-9A31-79C96354F1A1}" type="datetime1">
              <a:rPr lang="en-US" smtClean="0"/>
              <a:t>2/9/2021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220E50B-0A39-4AE3-93D9-38DD07D5E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969254"/>
            <a:ext cx="3086100" cy="177559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/>
              <a:t>Intuitive Machines Strategic Plan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01E0BFC-5F5E-42E7-AF9A-06FFF1D5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926288"/>
            <a:ext cx="2057400" cy="273844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Montserrat" panose="00000500000000000000" pitchFamily="50" charset="0"/>
              </a:defRPr>
            </a:lvl1pPr>
          </a:lstStyle>
          <a:p>
            <a:fld id="{138333BD-7685-4A9B-B864-BE038C997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4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17BA8-E89B-442C-936C-E52C83AA7BF4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D0C7E7-E098-40D9-A91E-AAC5FC3A989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Google Shape;10;p29">
            <a:extLst>
              <a:ext uri="{FF2B5EF4-FFF2-40B4-BE49-F238E27FC236}">
                <a16:creationId xmlns:a16="http://schemas.microsoft.com/office/drawing/2014/main" id="{7B66A5E9-18A5-44E1-8AD9-AF9E81A62D5F}"/>
              </a:ext>
            </a:extLst>
          </p:cNvPr>
          <p:cNvSpPr/>
          <p:nvPr userDrawn="1"/>
        </p:nvSpPr>
        <p:spPr>
          <a:xfrm>
            <a:off x="0" y="4951302"/>
            <a:ext cx="9144000" cy="21046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1;p29">
            <a:extLst>
              <a:ext uri="{FF2B5EF4-FFF2-40B4-BE49-F238E27FC236}">
                <a16:creationId xmlns:a16="http://schemas.microsoft.com/office/drawing/2014/main" id="{CC52638D-011D-4A15-ADBA-BEC6D831BB60}"/>
              </a:ext>
            </a:extLst>
          </p:cNvPr>
          <p:cNvSpPr txBox="1"/>
          <p:nvPr userDrawn="1"/>
        </p:nvSpPr>
        <p:spPr>
          <a:xfrm>
            <a:off x="6325603" y="4972689"/>
            <a:ext cx="2449388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5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2020 X Energy, LLC and Intuitive Machines, LLC, all rights reserved</a:t>
            </a:r>
            <a:endParaRPr sz="1350" dirty="0"/>
          </a:p>
        </p:txBody>
      </p:sp>
      <p:sp>
        <p:nvSpPr>
          <p:cNvPr id="17" name="Google Shape;12;p29">
            <a:extLst>
              <a:ext uri="{FF2B5EF4-FFF2-40B4-BE49-F238E27FC236}">
                <a16:creationId xmlns:a16="http://schemas.microsoft.com/office/drawing/2014/main" id="{8AB8E39D-4D5A-481C-98B3-AE450EC7E722}"/>
              </a:ext>
            </a:extLst>
          </p:cNvPr>
          <p:cNvSpPr txBox="1"/>
          <p:nvPr userDrawn="1"/>
        </p:nvSpPr>
        <p:spPr>
          <a:xfrm>
            <a:off x="8405985" y="4962762"/>
            <a:ext cx="738014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fld id="{00000000-1234-1234-1234-123412341234}" type="slidenum">
              <a:rPr lang="en-US"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t>‹#›</a:t>
            </a:fld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E04C00-B87F-4F40-9D19-485252ECB82D}"/>
              </a:ext>
            </a:extLst>
          </p:cNvPr>
          <p:cNvSpPr txBox="1"/>
          <p:nvPr userDrawn="1"/>
        </p:nvSpPr>
        <p:spPr>
          <a:xfrm>
            <a:off x="18313" y="4949304"/>
            <a:ext cx="9300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IX Joint Venture</a:t>
            </a:r>
          </a:p>
        </p:txBody>
      </p:sp>
    </p:spTree>
    <p:extLst>
      <p:ext uri="{BB962C8B-B14F-4D97-AF65-F5344CB8AC3E}">
        <p14:creationId xmlns:p14="http://schemas.microsoft.com/office/powerpoint/2010/main" val="2228310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67447-28F4-4DBA-8989-9F1AB7E7E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7431"/>
            <a:ext cx="7886700" cy="542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B137C-4405-451F-8C59-D51E761D2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Google Shape;11;p29">
            <a:extLst>
              <a:ext uri="{FF2B5EF4-FFF2-40B4-BE49-F238E27FC236}">
                <a16:creationId xmlns:a16="http://schemas.microsoft.com/office/drawing/2014/main" id="{22202102-30A8-4AFC-9C0A-939F6B1BCC84}"/>
              </a:ext>
            </a:extLst>
          </p:cNvPr>
          <p:cNvSpPr txBox="1"/>
          <p:nvPr userDrawn="1"/>
        </p:nvSpPr>
        <p:spPr>
          <a:xfrm>
            <a:off x="6325603" y="4972689"/>
            <a:ext cx="2449388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5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2020 X Energy, LLC and Intuitive Machines, LLC, all rights reserved</a:t>
            </a:r>
            <a:endParaRPr sz="1350" dirty="0"/>
          </a:p>
        </p:txBody>
      </p:sp>
      <p:sp>
        <p:nvSpPr>
          <p:cNvPr id="22" name="Google Shape;12;p29">
            <a:extLst>
              <a:ext uri="{FF2B5EF4-FFF2-40B4-BE49-F238E27FC236}">
                <a16:creationId xmlns:a16="http://schemas.microsoft.com/office/drawing/2014/main" id="{FFB758D1-8178-4548-B390-ACD9FA1373B4}"/>
              </a:ext>
            </a:extLst>
          </p:cNvPr>
          <p:cNvSpPr txBox="1"/>
          <p:nvPr userDrawn="1"/>
        </p:nvSpPr>
        <p:spPr>
          <a:xfrm>
            <a:off x="8405985" y="4962762"/>
            <a:ext cx="738014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fld id="{00000000-1234-1234-1234-123412341234}" type="slidenum">
              <a:rPr lang="en-US"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t>‹#›</a:t>
            </a:fld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FCB263-C3A5-42C1-AB39-D3862323F686}"/>
              </a:ext>
            </a:extLst>
          </p:cNvPr>
          <p:cNvSpPr txBox="1"/>
          <p:nvPr userDrawn="1"/>
        </p:nvSpPr>
        <p:spPr>
          <a:xfrm>
            <a:off x="18313" y="4949304"/>
            <a:ext cx="9300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IX Joint Venture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EF4231-FD7A-DC42-8F1D-61DBE81CCBC7}"/>
              </a:ext>
            </a:extLst>
          </p:cNvPr>
          <p:cNvSpPr/>
          <p:nvPr userDrawn="1"/>
        </p:nvSpPr>
        <p:spPr>
          <a:xfrm flipV="1">
            <a:off x="102238" y="4766308"/>
            <a:ext cx="8957942" cy="292835"/>
          </a:xfrm>
          <a:prstGeom prst="rect">
            <a:avLst/>
          </a:prstGeom>
          <a:solidFill>
            <a:srgbClr val="3392C2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758999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117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D6EC2-5266-4B16-9777-59C7E8540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EFBFF-EE49-437F-8F90-23347E1C1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Google Shape;12;p29">
            <a:extLst>
              <a:ext uri="{FF2B5EF4-FFF2-40B4-BE49-F238E27FC236}">
                <a16:creationId xmlns:a16="http://schemas.microsoft.com/office/drawing/2014/main" id="{000B7143-D711-4CFA-945D-780CCE3D4EDE}"/>
              </a:ext>
            </a:extLst>
          </p:cNvPr>
          <p:cNvSpPr txBox="1"/>
          <p:nvPr userDrawn="1"/>
        </p:nvSpPr>
        <p:spPr>
          <a:xfrm>
            <a:off x="8405985" y="4962762"/>
            <a:ext cx="738014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fld id="{00000000-1234-1234-1234-123412341234}" type="slidenum">
              <a:rPr lang="en-US"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t>‹#›</a:t>
            </a:fld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5A8471-431B-4510-AD29-A08344F54111}"/>
              </a:ext>
            </a:extLst>
          </p:cNvPr>
          <p:cNvSpPr txBox="1"/>
          <p:nvPr userDrawn="1"/>
        </p:nvSpPr>
        <p:spPr>
          <a:xfrm>
            <a:off x="18313" y="4949304"/>
            <a:ext cx="9300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IX Joint Venture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B68F27-113F-F148-9252-57CCBACB179C}"/>
              </a:ext>
            </a:extLst>
          </p:cNvPr>
          <p:cNvSpPr/>
          <p:nvPr userDrawn="1"/>
        </p:nvSpPr>
        <p:spPr>
          <a:xfrm>
            <a:off x="4481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0" i="0" dirty="0">
                <a:solidFill>
                  <a:srgbClr val="000000"/>
                </a:solidFill>
                <a:effectLst/>
                <a:latin typeface="Times" pitchFamily="2" charset="0"/>
              </a:rPr>
              <a:t> </a:t>
            </a:r>
            <a:endParaRPr lang="en-US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FFDDCF-DCBC-AD42-B248-CDA438DCF04B}"/>
              </a:ext>
            </a:extLst>
          </p:cNvPr>
          <p:cNvSpPr/>
          <p:nvPr userDrawn="1"/>
        </p:nvSpPr>
        <p:spPr>
          <a:xfrm flipV="1">
            <a:off x="0" y="0"/>
            <a:ext cx="9144000" cy="572837"/>
          </a:xfrm>
          <a:prstGeom prst="rect">
            <a:avLst/>
          </a:prstGeom>
          <a:solidFill>
            <a:srgbClr val="00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86E6CB23-ABF6-E141-B334-EDB62034FD6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52110" y="43601"/>
            <a:ext cx="6858000" cy="46717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endParaRPr lang="en-US" sz="2100" b="1" dirty="0">
              <a:solidFill>
                <a:schemeClr val="bg1"/>
              </a:solidFill>
              <a:latin typeface="Raleway" panose="020B0003030101060003" pitchFamily="34" charset="0"/>
              <a:cs typeface="Rajdhani SemiBold" panose="02000000000000000000" pitchFamily="2" charset="77"/>
            </a:endParaRPr>
          </a:p>
        </p:txBody>
      </p:sp>
      <p:pic>
        <p:nvPicPr>
          <p:cNvPr id="19" name="Picture 18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BB0C417A-2621-7E48-9DB5-FA1888FC30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74" y="172914"/>
            <a:ext cx="670952" cy="2519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0202422-7ED5-4F47-BD56-619C04FCCEF9}"/>
              </a:ext>
            </a:extLst>
          </p:cNvPr>
          <p:cNvSpPr txBox="1"/>
          <p:nvPr userDrawn="1"/>
        </p:nvSpPr>
        <p:spPr>
          <a:xfrm>
            <a:off x="7700231" y="142151"/>
            <a:ext cx="12344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latin typeface="Raleway" panose="020B0003030101060003" pitchFamily="34" charset="0"/>
                <a:cs typeface="Rajdhani" panose="02000000000000000000" pitchFamily="2" charset="77"/>
              </a:rPr>
              <a:t>Changing the World… Making a Difference</a:t>
            </a:r>
          </a:p>
        </p:txBody>
      </p:sp>
    </p:spTree>
    <p:extLst>
      <p:ext uri="{BB962C8B-B14F-4D97-AF65-F5344CB8AC3E}">
        <p14:creationId xmlns:p14="http://schemas.microsoft.com/office/powerpoint/2010/main" val="21786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198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fwV8zX_o1t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tiff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M3D9m5zhhF8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youtu.be/rv2GoYp8Zaw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FB90A-020C-4BC6-BD61-69081C022A38}"/>
              </a:ext>
            </a:extLst>
          </p:cNvPr>
          <p:cNvSpPr txBox="1"/>
          <p:nvPr/>
        </p:nvSpPr>
        <p:spPr>
          <a:xfrm>
            <a:off x="3531302" y="322328"/>
            <a:ext cx="5175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Development and SE&amp;I at Intuitive Machines</a:t>
            </a:r>
          </a:p>
          <a:p>
            <a:pPr algn="r"/>
            <a:endParaRPr lang="en-US" sz="1200" dirty="0">
              <a:solidFill>
                <a:schemeClr val="bg1"/>
              </a:solidFill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Dr. Timothy Crain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Vice President of Research and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01829E-5067-4190-82AF-77146B60A3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6212" cy="63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5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B272E4-2354-4348-A5B7-8C8A02582918}"/>
              </a:ext>
            </a:extLst>
          </p:cNvPr>
          <p:cNvSpPr txBox="1"/>
          <p:nvPr/>
        </p:nvSpPr>
        <p:spPr>
          <a:xfrm>
            <a:off x="0" y="4318774"/>
            <a:ext cx="9144000" cy="369332"/>
          </a:xfrm>
          <a:prstGeom prst="rect">
            <a:avLst/>
          </a:prstGeom>
          <a:solidFill>
            <a:srgbClr val="0B58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47 Congressional Districts, 12 Universities and 14 Different Countries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490ACC-3EA3-4BA1-8BB4-69837E2A10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8556" y="1142892"/>
            <a:ext cx="6125396" cy="29897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4B5D4F-E0EE-42D8-BA1B-603C25B37E43}"/>
              </a:ext>
            </a:extLst>
          </p:cNvPr>
          <p:cNvSpPr txBox="1"/>
          <p:nvPr/>
        </p:nvSpPr>
        <p:spPr>
          <a:xfrm>
            <a:off x="4943475" y="806741"/>
            <a:ext cx="23431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Supply Chain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A214556-C9BB-4D89-A28B-6944AD6FD6A3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Intuitive Machines | Footprint</a:t>
            </a:r>
          </a:p>
        </p:txBody>
      </p:sp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F64620A6-45DF-4DFB-A954-304048D49B47}"/>
              </a:ext>
            </a:extLst>
          </p:cNvPr>
          <p:cNvSpPr/>
          <p:nvPr/>
        </p:nvSpPr>
        <p:spPr>
          <a:xfrm rot="5400000">
            <a:off x="-69857" y="1352560"/>
            <a:ext cx="2989773" cy="2712539"/>
          </a:xfrm>
          <a:prstGeom prst="snip1Rect">
            <a:avLst>
              <a:gd name="adj" fmla="val 2053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B460825-5B62-42E3-BEC8-C7237713593D}"/>
              </a:ext>
            </a:extLst>
          </p:cNvPr>
          <p:cNvSpPr txBox="1">
            <a:spLocks/>
          </p:cNvSpPr>
          <p:nvPr/>
        </p:nvSpPr>
        <p:spPr>
          <a:xfrm>
            <a:off x="199699" y="1278223"/>
            <a:ext cx="2429202" cy="28544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100" dirty="0">
                <a:solidFill>
                  <a:srgbClr val="000000"/>
                </a:solidFill>
              </a:rPr>
              <a:t>Embry Riddle Aeronautical University</a:t>
            </a:r>
          </a:p>
          <a:p>
            <a:pPr>
              <a:spcBef>
                <a:spcPts val="400"/>
              </a:spcBef>
            </a:pPr>
            <a:r>
              <a:rPr lang="en-US" sz="1100" dirty="0">
                <a:solidFill>
                  <a:srgbClr val="000000"/>
                </a:solidFill>
              </a:rPr>
              <a:t>Texas A&amp;M University</a:t>
            </a:r>
          </a:p>
          <a:p>
            <a:pPr>
              <a:spcBef>
                <a:spcPts val="400"/>
              </a:spcBef>
            </a:pPr>
            <a:r>
              <a:rPr lang="en-US" sz="1100" dirty="0">
                <a:solidFill>
                  <a:srgbClr val="000000"/>
                </a:solidFill>
              </a:rPr>
              <a:t>University of Texas, Austin</a:t>
            </a:r>
          </a:p>
          <a:p>
            <a:pPr>
              <a:spcBef>
                <a:spcPts val="400"/>
              </a:spcBef>
            </a:pPr>
            <a:r>
              <a:rPr lang="en-US" sz="1100" dirty="0">
                <a:solidFill>
                  <a:srgbClr val="000000"/>
                </a:solidFill>
              </a:rPr>
              <a:t>University of Colorado, Boulder</a:t>
            </a:r>
          </a:p>
          <a:p>
            <a:pPr>
              <a:spcBef>
                <a:spcPts val="400"/>
              </a:spcBef>
            </a:pPr>
            <a:r>
              <a:rPr lang="en-US" sz="1100" dirty="0">
                <a:solidFill>
                  <a:srgbClr val="000000"/>
                </a:solidFill>
              </a:rPr>
              <a:t>Colorado School of Mines</a:t>
            </a:r>
          </a:p>
          <a:p>
            <a:pPr>
              <a:spcBef>
                <a:spcPts val="400"/>
              </a:spcBef>
            </a:pPr>
            <a:r>
              <a:rPr lang="en-US" sz="1100" dirty="0">
                <a:solidFill>
                  <a:srgbClr val="000000"/>
                </a:solidFill>
              </a:rPr>
              <a:t>Arizona State University</a:t>
            </a:r>
          </a:p>
          <a:p>
            <a:pPr>
              <a:spcBef>
                <a:spcPts val="400"/>
              </a:spcBef>
            </a:pPr>
            <a:r>
              <a:rPr lang="en-US" sz="1100" dirty="0">
                <a:solidFill>
                  <a:srgbClr val="000000"/>
                </a:solidFill>
              </a:rPr>
              <a:t>Utah State University</a:t>
            </a:r>
          </a:p>
          <a:p>
            <a:pPr>
              <a:spcBef>
                <a:spcPts val="400"/>
              </a:spcBef>
            </a:pPr>
            <a:r>
              <a:rPr lang="en-US" sz="1100" dirty="0">
                <a:solidFill>
                  <a:srgbClr val="000000"/>
                </a:solidFill>
              </a:rPr>
              <a:t>Rensselaer Polytechnic University</a:t>
            </a:r>
          </a:p>
          <a:p>
            <a:pPr>
              <a:spcBef>
                <a:spcPts val="400"/>
              </a:spcBef>
            </a:pPr>
            <a:r>
              <a:rPr lang="en-US" sz="1100" dirty="0">
                <a:solidFill>
                  <a:srgbClr val="000000"/>
                </a:solidFill>
              </a:rPr>
              <a:t>Morehead State University</a:t>
            </a:r>
          </a:p>
          <a:p>
            <a:pPr>
              <a:spcBef>
                <a:spcPts val="400"/>
              </a:spcBef>
            </a:pPr>
            <a:r>
              <a:rPr lang="en-US" sz="1100" dirty="0">
                <a:solidFill>
                  <a:srgbClr val="000000"/>
                </a:solidFill>
              </a:rPr>
              <a:t>University of Houston</a:t>
            </a:r>
          </a:p>
          <a:p>
            <a:pPr>
              <a:spcBef>
                <a:spcPts val="400"/>
              </a:spcBef>
            </a:pPr>
            <a:r>
              <a:rPr lang="en-US" sz="1100" dirty="0">
                <a:solidFill>
                  <a:srgbClr val="000000"/>
                </a:solidFill>
              </a:rPr>
              <a:t>San Jacinto College</a:t>
            </a:r>
          </a:p>
          <a:p>
            <a:pPr>
              <a:spcBef>
                <a:spcPts val="400"/>
              </a:spcBef>
            </a:pPr>
            <a:r>
              <a:rPr lang="en-US" sz="1100" dirty="0">
                <a:solidFill>
                  <a:srgbClr val="000000"/>
                </a:solidFill>
              </a:rPr>
              <a:t>Australia National University</a:t>
            </a:r>
          </a:p>
        </p:txBody>
      </p:sp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2A3E5B24-8115-416A-878F-56EE7B552B8A}"/>
              </a:ext>
            </a:extLst>
          </p:cNvPr>
          <p:cNvSpPr/>
          <p:nvPr/>
        </p:nvSpPr>
        <p:spPr>
          <a:xfrm>
            <a:off x="68761" y="688621"/>
            <a:ext cx="2712538" cy="447002"/>
          </a:xfrm>
          <a:prstGeom prst="round2SameRect">
            <a:avLst/>
          </a:prstGeom>
          <a:solidFill>
            <a:srgbClr val="0159A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07794E-CAFE-448E-9401-E0032C284591}"/>
              </a:ext>
            </a:extLst>
          </p:cNvPr>
          <p:cNvSpPr txBox="1"/>
          <p:nvPr/>
        </p:nvSpPr>
        <p:spPr>
          <a:xfrm>
            <a:off x="68761" y="737188"/>
            <a:ext cx="3192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University Affiliates/Partnerships</a:t>
            </a:r>
          </a:p>
        </p:txBody>
      </p:sp>
    </p:spTree>
    <p:extLst>
      <p:ext uri="{BB962C8B-B14F-4D97-AF65-F5344CB8AC3E}">
        <p14:creationId xmlns:p14="http://schemas.microsoft.com/office/powerpoint/2010/main" val="3724998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5AC5794-475A-4481-96B2-82F15559BF2C}"/>
              </a:ext>
            </a:extLst>
          </p:cNvPr>
          <p:cNvCxnSpPr>
            <a:cxnSpLocks/>
          </p:cNvCxnSpPr>
          <p:nvPr/>
        </p:nvCxnSpPr>
        <p:spPr>
          <a:xfrm>
            <a:off x="2429786" y="552507"/>
            <a:ext cx="0" cy="4345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F1EC178-CA61-4B87-BF6E-BC862633BB12}"/>
              </a:ext>
            </a:extLst>
          </p:cNvPr>
          <p:cNvCxnSpPr>
            <a:cxnSpLocks/>
          </p:cNvCxnSpPr>
          <p:nvPr/>
        </p:nvCxnSpPr>
        <p:spPr>
          <a:xfrm>
            <a:off x="3934587" y="552507"/>
            <a:ext cx="0" cy="4345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755B49-F098-4608-A4BC-AAD5CA8B58D4}"/>
              </a:ext>
            </a:extLst>
          </p:cNvPr>
          <p:cNvCxnSpPr>
            <a:cxnSpLocks/>
          </p:cNvCxnSpPr>
          <p:nvPr/>
        </p:nvCxnSpPr>
        <p:spPr>
          <a:xfrm>
            <a:off x="901023" y="552507"/>
            <a:ext cx="0" cy="4345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E3141048-AE7A-476C-ABBD-C7ED06FA360E}"/>
              </a:ext>
            </a:extLst>
          </p:cNvPr>
          <p:cNvSpPr/>
          <p:nvPr/>
        </p:nvSpPr>
        <p:spPr>
          <a:xfrm rot="1819435">
            <a:off x="3696670" y="2920329"/>
            <a:ext cx="3112889" cy="742896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350" dirty="0">
                <a:solidFill>
                  <a:schemeClr val="tx1"/>
                </a:solidFill>
              </a:rPr>
              <a:t>Space &amp; Tech Solutions</a:t>
            </a:r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022AC513-71E4-49BE-860B-A08259A5ABEB}"/>
              </a:ext>
            </a:extLst>
          </p:cNvPr>
          <p:cNvSpPr/>
          <p:nvPr/>
        </p:nvSpPr>
        <p:spPr>
          <a:xfrm rot="19768736">
            <a:off x="3812112" y="1387050"/>
            <a:ext cx="2953070" cy="742896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                          Space Nuclear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BE7541D-5A64-4176-8344-AA7007939D5F}"/>
              </a:ext>
            </a:extLst>
          </p:cNvPr>
          <p:cNvSpPr/>
          <p:nvPr/>
        </p:nvSpPr>
        <p:spPr>
          <a:xfrm rot="715806">
            <a:off x="3649558" y="2539462"/>
            <a:ext cx="3485761" cy="742896"/>
          </a:xfrm>
          <a:prstGeom prst="rightArrow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350" dirty="0"/>
              <a:t>Space Communications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A004E71-55D0-4361-BC1A-3848AD346518}"/>
              </a:ext>
            </a:extLst>
          </p:cNvPr>
          <p:cNvSpPr/>
          <p:nvPr/>
        </p:nvSpPr>
        <p:spPr>
          <a:xfrm rot="20932319">
            <a:off x="3643659" y="1737799"/>
            <a:ext cx="3485761" cy="742896"/>
          </a:xfrm>
          <a:prstGeom prst="rightArrow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350" dirty="0"/>
              <a:t>Space Products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2895540-F166-49E6-888B-B38B3DFFD96D}"/>
              </a:ext>
            </a:extLst>
          </p:cNvPr>
          <p:cNvSpPr/>
          <p:nvPr/>
        </p:nvSpPr>
        <p:spPr>
          <a:xfrm>
            <a:off x="665630" y="1995869"/>
            <a:ext cx="8032422" cy="1029720"/>
          </a:xfrm>
          <a:prstGeom prst="rightArrow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End-to-End Lunar Missions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894011A-3E63-4074-A726-B2F178AD443A}"/>
              </a:ext>
            </a:extLst>
          </p:cNvPr>
          <p:cNvSpPr/>
          <p:nvPr/>
        </p:nvSpPr>
        <p:spPr>
          <a:xfrm>
            <a:off x="1082489" y="4441859"/>
            <a:ext cx="7615563" cy="456630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Advanced Technology Development (B&amp;P and IRAD)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AA143B3-01CA-4E47-BDC1-8F28E9FEA505}"/>
              </a:ext>
            </a:extLst>
          </p:cNvPr>
          <p:cNvGrpSpPr/>
          <p:nvPr/>
        </p:nvGrpSpPr>
        <p:grpSpPr>
          <a:xfrm rot="10800000">
            <a:off x="2284731" y="4226954"/>
            <a:ext cx="4769328" cy="357096"/>
            <a:chOff x="3277689" y="1740093"/>
            <a:chExt cx="6846792" cy="168890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418A753-0B91-4307-9C14-670BF4C7C83B}"/>
                </a:ext>
              </a:extLst>
            </p:cNvPr>
            <p:cNvCxnSpPr>
              <a:cxnSpLocks/>
            </p:cNvCxnSpPr>
            <p:nvPr/>
          </p:nvCxnSpPr>
          <p:spPr>
            <a:xfrm>
              <a:off x="5068389" y="1802674"/>
              <a:ext cx="0" cy="1626326"/>
            </a:xfrm>
            <a:prstGeom prst="straightConnector1">
              <a:avLst/>
            </a:prstGeom>
            <a:ln w="85725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ACBBD85-91B8-425E-A572-9C6960679ED8}"/>
                </a:ext>
              </a:extLst>
            </p:cNvPr>
            <p:cNvCxnSpPr>
              <a:cxnSpLocks/>
            </p:cNvCxnSpPr>
            <p:nvPr/>
          </p:nvCxnSpPr>
          <p:spPr>
            <a:xfrm>
              <a:off x="6753753" y="1802674"/>
              <a:ext cx="0" cy="1626326"/>
            </a:xfrm>
            <a:prstGeom prst="straightConnector1">
              <a:avLst/>
            </a:prstGeom>
            <a:ln w="85725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E897DCB-BA4C-4F2D-AB25-40CC5486C5D6}"/>
                </a:ext>
              </a:extLst>
            </p:cNvPr>
            <p:cNvCxnSpPr>
              <a:cxnSpLocks/>
            </p:cNvCxnSpPr>
            <p:nvPr/>
          </p:nvCxnSpPr>
          <p:spPr>
            <a:xfrm>
              <a:off x="8439117" y="1802674"/>
              <a:ext cx="0" cy="1626326"/>
            </a:xfrm>
            <a:prstGeom prst="straightConnector1">
              <a:avLst/>
            </a:prstGeom>
            <a:ln w="85725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091A7B5-99ED-4F3C-AF49-E688FD73538B}"/>
                </a:ext>
              </a:extLst>
            </p:cNvPr>
            <p:cNvCxnSpPr>
              <a:cxnSpLocks/>
            </p:cNvCxnSpPr>
            <p:nvPr/>
          </p:nvCxnSpPr>
          <p:spPr>
            <a:xfrm>
              <a:off x="10124481" y="1802674"/>
              <a:ext cx="0" cy="1626326"/>
            </a:xfrm>
            <a:prstGeom prst="straightConnector1">
              <a:avLst/>
            </a:prstGeom>
            <a:ln w="85725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E038E21-9155-4C9B-B599-018379748A1E}"/>
                </a:ext>
              </a:extLst>
            </p:cNvPr>
            <p:cNvCxnSpPr>
              <a:cxnSpLocks/>
            </p:cNvCxnSpPr>
            <p:nvPr/>
          </p:nvCxnSpPr>
          <p:spPr>
            <a:xfrm>
              <a:off x="3277689" y="1740093"/>
              <a:ext cx="0" cy="1626326"/>
            </a:xfrm>
            <a:prstGeom prst="straightConnector1">
              <a:avLst/>
            </a:prstGeom>
            <a:ln w="85725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010A3626-BB1D-4D00-9C71-BB2BC57940BE}"/>
              </a:ext>
            </a:extLst>
          </p:cNvPr>
          <p:cNvSpPr/>
          <p:nvPr/>
        </p:nvSpPr>
        <p:spPr>
          <a:xfrm>
            <a:off x="-72176" y="2989669"/>
            <a:ext cx="179244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825" dirty="0">
                <a:solidFill>
                  <a:schemeClr val="bg1"/>
                </a:solidFill>
                <a:latin typeface="Montserrat" panose="00000500000000000000" pitchFamily="50" charset="0"/>
              </a:rPr>
              <a:t>CLPS Award (November 2018)</a:t>
            </a:r>
          </a:p>
          <a:p>
            <a:pPr algn="ctr">
              <a:buClr>
                <a:schemeClr val="bg1"/>
              </a:buClr>
            </a:pPr>
            <a:r>
              <a:rPr lang="en-US" sz="825" dirty="0">
                <a:solidFill>
                  <a:schemeClr val="bg1"/>
                </a:solidFill>
                <a:latin typeface="Montserrat" panose="00000500000000000000" pitchFamily="50" charset="0"/>
              </a:rPr>
              <a:t>(10-yr multi-award IDIQ)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38053DB9-7E8A-4BDD-99DB-1A59BBB82969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939" y="2774674"/>
            <a:ext cx="34289" cy="13716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0CD97FB-55BE-4578-B2A0-FEF8B7D65E62}"/>
              </a:ext>
            </a:extLst>
          </p:cNvPr>
          <p:cNvSpPr/>
          <p:nvPr/>
        </p:nvSpPr>
        <p:spPr>
          <a:xfrm>
            <a:off x="267340" y="1497802"/>
            <a:ext cx="232644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dirty="0">
                <a:solidFill>
                  <a:schemeClr val="bg1"/>
                </a:solidFill>
                <a:latin typeface="Montserrat" panose="00000500000000000000" pitchFamily="50" charset="0"/>
              </a:rPr>
              <a:t>CLPS T.O.#2 Award</a:t>
            </a:r>
          </a:p>
          <a:p>
            <a:pPr algn="ctr"/>
            <a:r>
              <a:rPr lang="en-US" sz="825" dirty="0">
                <a:solidFill>
                  <a:schemeClr val="bg1"/>
                </a:solidFill>
                <a:latin typeface="Montserrat" panose="00000500000000000000" pitchFamily="50" charset="0"/>
              </a:rPr>
              <a:t>(May 2019) Nova-C Lander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960A6BBE-4672-49D0-9470-70831684AF1B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3420" y="2061841"/>
            <a:ext cx="34289" cy="13716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0F6C353-B5CA-4AE4-8088-C1DDD36A8DC3}"/>
              </a:ext>
            </a:extLst>
          </p:cNvPr>
          <p:cNvSpPr/>
          <p:nvPr/>
        </p:nvSpPr>
        <p:spPr>
          <a:xfrm>
            <a:off x="314998" y="1819031"/>
            <a:ext cx="2231132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825" b="1" dirty="0">
                <a:solidFill>
                  <a:srgbClr val="FFFF00"/>
                </a:solidFill>
                <a:latin typeface="Montserrat" panose="00000500000000000000" pitchFamily="50" charset="0"/>
              </a:rPr>
              <a:t>First Commercial Lander on the Moon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A95FDD-7540-4E07-A3BE-9A7E105A4196}"/>
              </a:ext>
            </a:extLst>
          </p:cNvPr>
          <p:cNvSpPr/>
          <p:nvPr/>
        </p:nvSpPr>
        <p:spPr>
          <a:xfrm>
            <a:off x="2380095" y="2963538"/>
            <a:ext cx="219875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825" dirty="0">
                <a:solidFill>
                  <a:schemeClr val="bg1"/>
                </a:solidFill>
                <a:latin typeface="Montserrat" panose="00000500000000000000" pitchFamily="50" charset="0"/>
              </a:rPr>
              <a:t>CLPS Prime-1 Award</a:t>
            </a:r>
          </a:p>
          <a:p>
            <a:pPr algn="ctr">
              <a:buClr>
                <a:schemeClr val="bg1"/>
              </a:buClr>
            </a:pPr>
            <a:r>
              <a:rPr lang="en-US" sz="825" dirty="0">
                <a:solidFill>
                  <a:schemeClr val="bg1"/>
                </a:solidFill>
                <a:latin typeface="Montserrat" panose="00000500000000000000" pitchFamily="50" charset="0"/>
              </a:rPr>
              <a:t>(16 Oct 2020) Nova-C lander</a:t>
            </a:r>
          </a:p>
          <a:p>
            <a:pPr algn="ctr">
              <a:buClr>
                <a:schemeClr val="bg1"/>
              </a:buClr>
            </a:pPr>
            <a:r>
              <a:rPr lang="en-US" sz="825" b="1" dirty="0">
                <a:solidFill>
                  <a:srgbClr val="FFFF00"/>
                </a:solidFill>
                <a:latin typeface="Montserrat" panose="00000500000000000000" pitchFamily="50" charset="0"/>
              </a:rPr>
              <a:t>First to the South Pole</a:t>
            </a:r>
          </a:p>
          <a:p>
            <a:pPr algn="ctr">
              <a:buClr>
                <a:schemeClr val="bg1"/>
              </a:buClr>
            </a:pPr>
            <a:r>
              <a:rPr lang="en-US" sz="825" b="1" dirty="0">
                <a:solidFill>
                  <a:srgbClr val="FFFF00"/>
                </a:solidFill>
                <a:latin typeface="Montserrat" panose="00000500000000000000" pitchFamily="50" charset="0"/>
              </a:rPr>
              <a:t>First to drill for volatiles on the Moon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8CD2E53B-C33B-400B-ADD3-9EDA838025AF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9849" y="2774674"/>
            <a:ext cx="34289" cy="13716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699CF55-BF6E-4B86-9095-B7CE034171B9}"/>
              </a:ext>
            </a:extLst>
          </p:cNvPr>
          <p:cNvSpPr/>
          <p:nvPr/>
        </p:nvSpPr>
        <p:spPr>
          <a:xfrm>
            <a:off x="900450" y="1351376"/>
            <a:ext cx="1106898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825" b="1" u="sng" dirty="0">
                <a:solidFill>
                  <a:schemeClr val="bg1"/>
                </a:solidFill>
                <a:latin typeface="Montserrat" panose="00000500000000000000" pitchFamily="50" charset="0"/>
              </a:rPr>
              <a:t>IM-1 Manifested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8995BEE-3770-4EF9-9440-DD7783954BB3}"/>
              </a:ext>
            </a:extLst>
          </p:cNvPr>
          <p:cNvSpPr/>
          <p:nvPr/>
        </p:nvSpPr>
        <p:spPr>
          <a:xfrm>
            <a:off x="2841320" y="3558134"/>
            <a:ext cx="125071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825" dirty="0">
                <a:solidFill>
                  <a:schemeClr val="bg1"/>
                </a:solidFill>
                <a:latin typeface="Montserrat" panose="00000500000000000000" pitchFamily="50" charset="0"/>
              </a:rPr>
              <a:t>2020 Tipping Point</a:t>
            </a:r>
          </a:p>
          <a:p>
            <a:pPr algn="ctr">
              <a:buClr>
                <a:schemeClr val="bg1"/>
              </a:buClr>
            </a:pPr>
            <a:r>
              <a:rPr lang="en-US" sz="825" dirty="0">
                <a:solidFill>
                  <a:schemeClr val="bg1"/>
                </a:solidFill>
                <a:latin typeface="Montserrat" panose="00000500000000000000" pitchFamily="50" charset="0"/>
              </a:rPr>
              <a:t>(14 Oct 2020)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ED3D1A8-9E07-48BB-861B-EF98DA49BA70}"/>
              </a:ext>
            </a:extLst>
          </p:cNvPr>
          <p:cNvSpPr/>
          <p:nvPr/>
        </p:nvSpPr>
        <p:spPr>
          <a:xfrm>
            <a:off x="2621294" y="3823296"/>
            <a:ext cx="1690767" cy="456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788" dirty="0">
                <a:solidFill>
                  <a:schemeClr val="bg1"/>
                </a:solidFill>
                <a:latin typeface="Montserrat SemiBold" panose="00000700000000000000" pitchFamily="50" charset="0"/>
              </a:rPr>
              <a:t>Micro-Nova Hopper</a:t>
            </a:r>
          </a:p>
          <a:p>
            <a:pPr algn="ctr">
              <a:buClr>
                <a:schemeClr val="bg1"/>
              </a:buClr>
            </a:pPr>
            <a:r>
              <a:rPr lang="en-US" sz="788" dirty="0">
                <a:solidFill>
                  <a:schemeClr val="bg1"/>
                </a:solidFill>
                <a:latin typeface="Montserrat SemiBold" panose="00000700000000000000" pitchFamily="50" charset="0"/>
              </a:rPr>
              <a:t>Nokia (LTE)</a:t>
            </a:r>
          </a:p>
          <a:p>
            <a:pPr algn="ctr">
              <a:buClr>
                <a:schemeClr val="bg1"/>
              </a:buClr>
            </a:pPr>
            <a:r>
              <a:rPr lang="en-US" sz="788" dirty="0">
                <a:solidFill>
                  <a:schemeClr val="bg1"/>
                </a:solidFill>
                <a:latin typeface="Montserrat SemiBold" panose="00000700000000000000" pitchFamily="50" charset="0"/>
              </a:rPr>
              <a:t>Alpha Space (SSTEF-1)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B00CC4C-4E86-4933-B212-2C499459337A}"/>
              </a:ext>
            </a:extLst>
          </p:cNvPr>
          <p:cNvSpPr/>
          <p:nvPr/>
        </p:nvSpPr>
        <p:spPr>
          <a:xfrm>
            <a:off x="1354330" y="3809887"/>
            <a:ext cx="1792445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825" dirty="0">
                <a:solidFill>
                  <a:srgbClr val="191818"/>
                </a:solidFill>
                <a:latin typeface="Montserrat" panose="00000500000000000000" pitchFamily="50" charset="0"/>
              </a:rPr>
              <a:t>2019 Tipping Point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0DDAAFF-B4C2-4F8D-B4ED-CEA85D5C6B17}"/>
              </a:ext>
            </a:extLst>
          </p:cNvPr>
          <p:cNvSpPr/>
          <p:nvPr/>
        </p:nvSpPr>
        <p:spPr>
          <a:xfrm>
            <a:off x="1727673" y="3817212"/>
            <a:ext cx="1116465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2019 Tipping Point</a:t>
            </a:r>
          </a:p>
          <a:p>
            <a:pPr algn="ctr">
              <a:buClr>
                <a:schemeClr val="bg1"/>
              </a:buClr>
            </a:pPr>
            <a:r>
              <a:rPr lang="en-US" sz="788" dirty="0">
                <a:solidFill>
                  <a:schemeClr val="bg1"/>
                </a:solidFill>
                <a:latin typeface="Montserrat SemiBold" panose="00000700000000000000" pitchFamily="50" charset="0"/>
              </a:rPr>
              <a:t>Thin VPU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6967378-F052-4EEA-95C6-0BA130B964A5}"/>
              </a:ext>
            </a:extLst>
          </p:cNvPr>
          <p:cNvSpPr/>
          <p:nvPr/>
        </p:nvSpPr>
        <p:spPr>
          <a:xfrm>
            <a:off x="-65050" y="3817212"/>
            <a:ext cx="2220309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825" dirty="0">
                <a:solidFill>
                  <a:srgbClr val="191818"/>
                </a:solidFill>
                <a:latin typeface="Montserrat" panose="00000500000000000000" pitchFamily="50" charset="0"/>
              </a:rPr>
              <a:t>Boeing App E (May  2019)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9C272D1-337C-4490-88BC-A0869062BE5C}"/>
              </a:ext>
            </a:extLst>
          </p:cNvPr>
          <p:cNvSpPr/>
          <p:nvPr/>
        </p:nvSpPr>
        <p:spPr>
          <a:xfrm>
            <a:off x="191789" y="3881675"/>
            <a:ext cx="1431269" cy="456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788" dirty="0">
                <a:solidFill>
                  <a:schemeClr val="bg1"/>
                </a:solidFill>
                <a:latin typeface="Montserrat SemiBold" panose="00000700000000000000" pitchFamily="50" charset="0"/>
              </a:rPr>
              <a:t>NextSTEP-2 Appendix E</a:t>
            </a:r>
          </a:p>
          <a:p>
            <a:pPr algn="ctr">
              <a:buClr>
                <a:schemeClr val="bg1"/>
              </a:buClr>
            </a:pPr>
            <a:r>
              <a:rPr lang="en-US" sz="788" dirty="0">
                <a:solidFill>
                  <a:schemeClr val="bg1"/>
                </a:solidFill>
                <a:latin typeface="Montserrat SemiBold" panose="00000700000000000000" pitchFamily="50" charset="0"/>
              </a:rPr>
              <a:t>Lox/Methane Engine &amp; Tanks</a:t>
            </a:r>
          </a:p>
          <a:p>
            <a:pPr algn="ctr">
              <a:buClr>
                <a:schemeClr val="bg1"/>
              </a:buClr>
            </a:pPr>
            <a:r>
              <a:rPr lang="en-US" sz="788" dirty="0">
                <a:solidFill>
                  <a:schemeClr val="bg1"/>
                </a:solidFill>
                <a:latin typeface="Montserrat SemiBold" panose="00000700000000000000" pitchFamily="50" charset="0"/>
              </a:rPr>
              <a:t>PLHA S/W Development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A754762E-B249-415F-96A2-6E26CAC1647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4790" y="4329829"/>
            <a:ext cx="45719" cy="24488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F634AAE8-B2E2-47E3-91F0-C2A9402D5840}"/>
              </a:ext>
            </a:extLst>
          </p:cNvPr>
          <p:cNvSpPr/>
          <p:nvPr/>
        </p:nvSpPr>
        <p:spPr>
          <a:xfrm>
            <a:off x="7661985" y="1250757"/>
            <a:ext cx="89189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dirty="0">
                <a:solidFill>
                  <a:srgbClr val="191818"/>
                </a:solidFill>
                <a:latin typeface="Montserrat" panose="00000500000000000000" pitchFamily="50" charset="0"/>
              </a:rPr>
              <a:t>Additive Manuf.</a:t>
            </a:r>
          </a:p>
        </p:txBody>
      </p:sp>
      <p:pic>
        <p:nvPicPr>
          <p:cNvPr id="67" name="Picture 66" descr="A picture containing indoor, brakes, remote, game&#10;&#10;Description automatically generated">
            <a:extLst>
              <a:ext uri="{FF2B5EF4-FFF2-40B4-BE49-F238E27FC236}">
                <a16:creationId xmlns:a16="http://schemas.microsoft.com/office/drawing/2014/main" id="{DF6A6C02-13D4-47E7-9060-60221CC04A4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048" y="1593759"/>
            <a:ext cx="655424" cy="368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18A2E4C-70FD-4B40-8238-3B19001CEE94}"/>
              </a:ext>
            </a:extLst>
          </p:cNvPr>
          <p:cNvSpPr/>
          <p:nvPr/>
        </p:nvSpPr>
        <p:spPr>
          <a:xfrm>
            <a:off x="7133741" y="1568204"/>
            <a:ext cx="529438" cy="426092"/>
          </a:xfrm>
          <a:prstGeom prst="roundRect">
            <a:avLst>
              <a:gd name="adj" fmla="val 9082"/>
            </a:avLst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540" b="1" cap="all" dirty="0">
              <a:latin typeface="Montserrat" panose="00000500000000000000" pitchFamily="2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81BCDEF-1F10-4DD1-908B-D22BEBD3B0EF}"/>
              </a:ext>
            </a:extLst>
          </p:cNvPr>
          <p:cNvSpPr/>
          <p:nvPr/>
        </p:nvSpPr>
        <p:spPr>
          <a:xfrm>
            <a:off x="6882986" y="1244539"/>
            <a:ext cx="97526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dirty="0">
                <a:solidFill>
                  <a:srgbClr val="191818"/>
                </a:solidFill>
                <a:latin typeface="Montserrat" panose="00000500000000000000" pitchFamily="50" charset="0"/>
              </a:rPr>
              <a:t>Propulsion</a:t>
            </a:r>
          </a:p>
          <a:p>
            <a:pPr algn="ctr"/>
            <a:r>
              <a:rPr lang="en-US" sz="825" dirty="0">
                <a:solidFill>
                  <a:srgbClr val="191818"/>
                </a:solidFill>
                <a:latin typeface="Montserrat" panose="00000500000000000000" pitchFamily="50" charset="0"/>
              </a:rPr>
              <a:t>Systems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4753DE63-CD2D-4F51-A6A4-D2C853E3E82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300" y="3421794"/>
            <a:ext cx="914369" cy="464898"/>
          </a:xfrm>
          <a:prstGeom prst="rect">
            <a:avLst/>
          </a:prstGeom>
        </p:spPr>
      </p:pic>
      <p:pic>
        <p:nvPicPr>
          <p:cNvPr id="72" name="Picture 71" descr="A large room&#10;&#10;Description automatically generated">
            <a:extLst>
              <a:ext uri="{FF2B5EF4-FFF2-40B4-BE49-F238E27FC236}">
                <a16:creationId xmlns:a16="http://schemas.microsoft.com/office/drawing/2014/main" id="{812A36DC-414B-4118-B2EA-07A3264E3C95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738" y="3149454"/>
            <a:ext cx="776932" cy="4718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C13D0EE6-1CA2-4DB0-94D8-19DAA3CC9536}"/>
              </a:ext>
            </a:extLst>
          </p:cNvPr>
          <p:cNvSpPr/>
          <p:nvPr/>
        </p:nvSpPr>
        <p:spPr>
          <a:xfrm>
            <a:off x="7864979" y="3299997"/>
            <a:ext cx="97526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dirty="0">
                <a:solidFill>
                  <a:srgbClr val="191818"/>
                </a:solidFill>
                <a:latin typeface="Montserrat" panose="00000500000000000000" pitchFamily="50" charset="0"/>
              </a:rPr>
              <a:t>Nova Control</a:t>
            </a:r>
          </a:p>
          <a:p>
            <a:pPr algn="ctr"/>
            <a:r>
              <a:rPr lang="en-US" sz="825" dirty="0">
                <a:solidFill>
                  <a:srgbClr val="191818"/>
                </a:solidFill>
                <a:latin typeface="Montserrat" panose="00000500000000000000" pitchFamily="50" charset="0"/>
              </a:rPr>
              <a:t>LTN</a:t>
            </a:r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3F984957-38FB-48D2-B115-9F0F19097F82}"/>
              </a:ext>
            </a:extLst>
          </p:cNvPr>
          <p:cNvSpPr/>
          <p:nvPr/>
        </p:nvSpPr>
        <p:spPr>
          <a:xfrm>
            <a:off x="3368920" y="716656"/>
            <a:ext cx="2437775" cy="45663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X-energy</a:t>
            </a:r>
          </a:p>
        </p:txBody>
      </p:sp>
      <p:pic>
        <p:nvPicPr>
          <p:cNvPr id="76" name="Picture 75" descr="A picture containing grass, sitting, small, field&#10;&#10;Description automatically generated">
            <a:extLst>
              <a:ext uri="{FF2B5EF4-FFF2-40B4-BE49-F238E27FC236}">
                <a16:creationId xmlns:a16="http://schemas.microsoft.com/office/drawing/2014/main" id="{D62CD12F-9C7B-499A-8320-3F404FF698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25"/>
          <a:stretch/>
        </p:blipFill>
        <p:spPr>
          <a:xfrm>
            <a:off x="6612639" y="601846"/>
            <a:ext cx="694678" cy="483025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58E58CEB-5BE7-41A3-88FC-95292D525629}"/>
              </a:ext>
            </a:extLst>
          </p:cNvPr>
          <p:cNvSpPr/>
          <p:nvPr/>
        </p:nvSpPr>
        <p:spPr>
          <a:xfrm>
            <a:off x="7189588" y="608546"/>
            <a:ext cx="891899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dirty="0">
                <a:solidFill>
                  <a:srgbClr val="191818"/>
                </a:solidFill>
                <a:latin typeface="Montserrat" panose="00000500000000000000" pitchFamily="50" charset="0"/>
              </a:rPr>
              <a:t>Fission Surface</a:t>
            </a:r>
          </a:p>
          <a:p>
            <a:pPr algn="ctr"/>
            <a:r>
              <a:rPr lang="en-US" sz="825" dirty="0">
                <a:solidFill>
                  <a:srgbClr val="191818"/>
                </a:solidFill>
                <a:latin typeface="Montserrat" panose="00000500000000000000" pitchFamily="50" charset="0"/>
              </a:rPr>
              <a:t>Power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CD8B098-962E-4A88-954D-A58A37A33841}"/>
              </a:ext>
            </a:extLst>
          </p:cNvPr>
          <p:cNvSpPr/>
          <p:nvPr/>
        </p:nvSpPr>
        <p:spPr>
          <a:xfrm>
            <a:off x="7792798" y="608546"/>
            <a:ext cx="891899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dirty="0">
                <a:solidFill>
                  <a:srgbClr val="191818"/>
                </a:solidFill>
                <a:latin typeface="Montserrat" panose="00000500000000000000" pitchFamily="50" charset="0"/>
              </a:rPr>
              <a:t>Nuclear Thermal Propulsion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D1C36-F750-4F70-A84E-69080A651039}"/>
              </a:ext>
            </a:extLst>
          </p:cNvPr>
          <p:cNvSpPr txBox="1"/>
          <p:nvPr/>
        </p:nvSpPr>
        <p:spPr>
          <a:xfrm>
            <a:off x="459304" y="554829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2018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C28066-1DE7-4AE2-9304-14286C37C192}"/>
              </a:ext>
            </a:extLst>
          </p:cNvPr>
          <p:cNvSpPr txBox="1"/>
          <p:nvPr/>
        </p:nvSpPr>
        <p:spPr>
          <a:xfrm>
            <a:off x="1517916" y="554829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2019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6FBF2A-405F-421F-9B8D-9C1C05D5FC27}"/>
              </a:ext>
            </a:extLst>
          </p:cNvPr>
          <p:cNvSpPr txBox="1"/>
          <p:nvPr/>
        </p:nvSpPr>
        <p:spPr>
          <a:xfrm>
            <a:off x="3020723" y="554829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2020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E250FAD-06AC-40AB-B88B-2246C4C4C76D}"/>
              </a:ext>
            </a:extLst>
          </p:cNvPr>
          <p:cNvSpPr txBox="1"/>
          <p:nvPr/>
        </p:nvSpPr>
        <p:spPr>
          <a:xfrm>
            <a:off x="4473333" y="554829"/>
            <a:ext cx="5084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2021+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AF093427-0D81-4DA3-AD3E-EACC5BF17ABB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Intuitive Machines | Transforming for Growth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731BB9E-1B08-450D-BC50-158045EAF4E3}"/>
              </a:ext>
            </a:extLst>
          </p:cNvPr>
          <p:cNvSpPr/>
          <p:nvPr/>
        </p:nvSpPr>
        <p:spPr>
          <a:xfrm>
            <a:off x="2935958" y="2770378"/>
            <a:ext cx="1106898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825" b="1" u="sng" dirty="0">
                <a:solidFill>
                  <a:schemeClr val="bg1"/>
                </a:solidFill>
                <a:latin typeface="Montserrat" panose="00000500000000000000" pitchFamily="50" charset="0"/>
              </a:rPr>
              <a:t>IM-2 Manifested</a:t>
            </a:r>
          </a:p>
        </p:txBody>
      </p:sp>
      <p:pic>
        <p:nvPicPr>
          <p:cNvPr id="3" name="Picture 2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06372B0E-0B13-4C7C-AEDA-3AD0752B410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4337">
            <a:off x="7120111" y="1693486"/>
            <a:ext cx="1134816" cy="168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88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D37C77F6-12CB-4266-9F80-A5798F5A398A}"/>
              </a:ext>
            </a:extLst>
          </p:cNvPr>
          <p:cNvSpPr/>
          <p:nvPr/>
        </p:nvSpPr>
        <p:spPr>
          <a:xfrm>
            <a:off x="0" y="3724800"/>
            <a:ext cx="9144000" cy="1078586"/>
          </a:xfrm>
          <a:prstGeom prst="rect">
            <a:avLst/>
          </a:prstGeom>
          <a:solidFill>
            <a:srgbClr val="0B5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16DA12B5-AC8D-4AC6-A221-2E4699AC8380}"/>
              </a:ext>
            </a:extLst>
          </p:cNvPr>
          <p:cNvSpPr/>
          <p:nvPr/>
        </p:nvSpPr>
        <p:spPr>
          <a:xfrm>
            <a:off x="0" y="2261521"/>
            <a:ext cx="8890402" cy="1371704"/>
          </a:xfrm>
          <a:prstGeom prst="rightArrow">
            <a:avLst>
              <a:gd name="adj1" fmla="val 50000"/>
              <a:gd name="adj2" fmla="val 51290"/>
            </a:avLst>
          </a:prstGeom>
          <a:solidFill>
            <a:srgbClr val="0B5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A214556-C9BB-4D89-A28B-6944AD6FD6A3}"/>
              </a:ext>
            </a:extLst>
          </p:cNvPr>
          <p:cNvSpPr txBox="1">
            <a:spLocks/>
          </p:cNvSpPr>
          <p:nvPr/>
        </p:nvSpPr>
        <p:spPr>
          <a:xfrm>
            <a:off x="1219200" y="2"/>
            <a:ext cx="7871460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Intuitive Machines | Lunar Payload and Data Services Program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B0FCC2-A26B-4956-BAE5-785B1D918C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259" y="3763101"/>
            <a:ext cx="1970718" cy="1001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8" name="Picture 17" descr="A large room&#10;&#10;Description automatically generated">
            <a:extLst>
              <a:ext uri="{FF2B5EF4-FFF2-40B4-BE49-F238E27FC236}">
                <a16:creationId xmlns:a16="http://schemas.microsoft.com/office/drawing/2014/main" id="{24346AC0-BAD1-47D2-AB65-315523B80F7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86" y="3788925"/>
            <a:ext cx="1342262" cy="914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67932EC-0D80-4DE8-A203-F903C002F999}"/>
              </a:ext>
            </a:extLst>
          </p:cNvPr>
          <p:cNvSpPr txBox="1"/>
          <p:nvPr/>
        </p:nvSpPr>
        <p:spPr>
          <a:xfrm>
            <a:off x="3414519" y="2623643"/>
            <a:ext cx="156982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/>
              <a:t>South Pole (SP) </a:t>
            </a:r>
          </a:p>
          <a:p>
            <a:pPr algn="ctr">
              <a:lnSpc>
                <a:spcPct val="80000"/>
              </a:lnSpc>
            </a:pPr>
            <a:r>
              <a:rPr lang="en-US" sz="1200" dirty="0"/>
              <a:t>Hopper</a:t>
            </a:r>
          </a:p>
          <a:p>
            <a:pPr algn="ctr">
              <a:lnSpc>
                <a:spcPct val="80000"/>
              </a:lnSpc>
            </a:pPr>
            <a:r>
              <a:rPr lang="en-US" sz="1200" dirty="0"/>
              <a:t>1 kg P/L</a:t>
            </a:r>
          </a:p>
          <a:p>
            <a:pPr algn="ctr">
              <a:lnSpc>
                <a:spcPct val="80000"/>
              </a:lnSpc>
            </a:pPr>
            <a:r>
              <a:rPr lang="en-US" sz="1200" dirty="0"/>
              <a:t>(Nov 2022)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089CC6-7B87-4BE5-91E5-DF588DDC3BE9}"/>
              </a:ext>
            </a:extLst>
          </p:cNvPr>
          <p:cNvSpPr txBox="1"/>
          <p:nvPr/>
        </p:nvSpPr>
        <p:spPr>
          <a:xfrm>
            <a:off x="6463222" y="2595809"/>
            <a:ext cx="177194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/>
              <a:t>Reiner Gamma (RG) </a:t>
            </a:r>
          </a:p>
          <a:p>
            <a:pPr algn="ctr">
              <a:lnSpc>
                <a:spcPct val="80000"/>
              </a:lnSpc>
            </a:pPr>
            <a:r>
              <a:rPr lang="en-US" sz="1200" dirty="0"/>
              <a:t>Hopper</a:t>
            </a:r>
          </a:p>
          <a:p>
            <a:pPr algn="ctr">
              <a:lnSpc>
                <a:spcPct val="80000"/>
              </a:lnSpc>
            </a:pPr>
            <a:r>
              <a:rPr lang="en-US" sz="1200" dirty="0"/>
              <a:t>7 kg P/L</a:t>
            </a:r>
          </a:p>
          <a:p>
            <a:pPr algn="ctr">
              <a:lnSpc>
                <a:spcPct val="80000"/>
              </a:lnSpc>
            </a:pPr>
            <a:r>
              <a:rPr lang="en-US" sz="1200" dirty="0"/>
              <a:t>(Proposed 2023)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F794EA-BD0B-405E-9F30-264CFFF7B965}"/>
              </a:ext>
            </a:extLst>
          </p:cNvPr>
          <p:cNvSpPr txBox="1"/>
          <p:nvPr/>
        </p:nvSpPr>
        <p:spPr>
          <a:xfrm>
            <a:off x="134521" y="2613687"/>
            <a:ext cx="1602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Extreme Environment Surface Mobility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7F5FD3-9C5F-4BDA-A23D-C5E91AE15236}"/>
              </a:ext>
            </a:extLst>
          </p:cNvPr>
          <p:cNvSpPr txBox="1"/>
          <p:nvPr/>
        </p:nvSpPr>
        <p:spPr>
          <a:xfrm>
            <a:off x="134521" y="3984793"/>
            <a:ext cx="1602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Space (Lunar) Communications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71ACBD21-CE1F-4308-B114-2F8376F5A583}"/>
              </a:ext>
            </a:extLst>
          </p:cNvPr>
          <p:cNvSpPr/>
          <p:nvPr/>
        </p:nvSpPr>
        <p:spPr>
          <a:xfrm>
            <a:off x="0" y="781293"/>
            <a:ext cx="8909685" cy="1371704"/>
          </a:xfrm>
          <a:prstGeom prst="rightArrow">
            <a:avLst>
              <a:gd name="adj1" fmla="val 50000"/>
              <a:gd name="adj2" fmla="val 51290"/>
            </a:avLst>
          </a:prstGeom>
          <a:solidFill>
            <a:srgbClr val="0B5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5C20FF41-2C97-4A60-AFB5-DC1A6A1625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04" y="907213"/>
            <a:ext cx="1167208" cy="1119863"/>
          </a:xfrm>
          <a:prstGeom prst="rect">
            <a:avLst/>
          </a:prstGeom>
        </p:spPr>
      </p:pic>
      <p:pic>
        <p:nvPicPr>
          <p:cNvPr id="37" name="Picture 36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9DF86C36-5654-4F61-A2D2-DE750C38EF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58" y="857144"/>
            <a:ext cx="2480658" cy="1395370"/>
          </a:xfrm>
          <a:prstGeom prst="rect">
            <a:avLst/>
          </a:prstGeom>
        </p:spPr>
      </p:pic>
      <p:pic>
        <p:nvPicPr>
          <p:cNvPr id="38" name="Picture 37" descr="A picture containing indoor&#10;&#10;Description automatically generated">
            <a:extLst>
              <a:ext uri="{FF2B5EF4-FFF2-40B4-BE49-F238E27FC236}">
                <a16:creationId xmlns:a16="http://schemas.microsoft.com/office/drawing/2014/main" id="{0AFC44E5-21CB-495D-A42D-82AF2C7EFC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719" y="516129"/>
            <a:ext cx="2724913" cy="148263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3ECC41E-8420-419B-B371-6935B5712077}"/>
              </a:ext>
            </a:extLst>
          </p:cNvPr>
          <p:cNvSpPr txBox="1"/>
          <p:nvPr/>
        </p:nvSpPr>
        <p:spPr>
          <a:xfrm>
            <a:off x="2367443" y="1132571"/>
            <a:ext cx="1351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Ethnocentric Rg" panose="02000600000000000000" pitchFamily="2" charset="0"/>
              </a:rPr>
              <a:t>Nova-C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120 kg P/L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(Nov 2021)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AA3C08-2F8F-4D42-84BB-BAB8AD5FF507}"/>
              </a:ext>
            </a:extLst>
          </p:cNvPr>
          <p:cNvSpPr txBox="1"/>
          <p:nvPr/>
        </p:nvSpPr>
        <p:spPr>
          <a:xfrm>
            <a:off x="4783797" y="1143980"/>
            <a:ext cx="1351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Ethnocentric Rg" panose="02000600000000000000" pitchFamily="2" charset="0"/>
              </a:rPr>
              <a:t>Nova-D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500+ kg P/L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(2024)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2376F1-29F3-42E5-93E5-9DB4F00BB040}"/>
              </a:ext>
            </a:extLst>
          </p:cNvPr>
          <p:cNvSpPr txBox="1"/>
          <p:nvPr/>
        </p:nvSpPr>
        <p:spPr>
          <a:xfrm>
            <a:off x="7339671" y="1143980"/>
            <a:ext cx="1695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Ethnocentric Rg" panose="02000600000000000000" pitchFamily="2" charset="0"/>
              </a:rPr>
              <a:t>Nova-M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3500-5000 kg P/L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(2026)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EB173C-C01D-4AF4-9D78-DC94F8C12BEB}"/>
              </a:ext>
            </a:extLst>
          </p:cNvPr>
          <p:cNvSpPr txBox="1"/>
          <p:nvPr/>
        </p:nvSpPr>
        <p:spPr>
          <a:xfrm>
            <a:off x="6233" y="1236313"/>
            <a:ext cx="185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End-to-End Lunar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Missions</a:t>
            </a:r>
          </a:p>
        </p:txBody>
      </p:sp>
      <p:pic>
        <p:nvPicPr>
          <p:cNvPr id="46" name="Picture 4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271A9371-065E-481F-A9ED-2CC7F8DBE60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23" y="2590385"/>
            <a:ext cx="735322" cy="688688"/>
          </a:xfrm>
          <a:prstGeom prst="rect">
            <a:avLst/>
          </a:prstGeom>
        </p:spPr>
      </p:pic>
      <p:pic>
        <p:nvPicPr>
          <p:cNvPr id="50" name="Picture 49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B3959795-5E67-49A1-BD56-CEE98F49F4E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515" y="2580429"/>
            <a:ext cx="745952" cy="69864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239F09C-684B-4C86-B999-B3AE6CF2508E}"/>
              </a:ext>
            </a:extLst>
          </p:cNvPr>
          <p:cNvSpPr txBox="1"/>
          <p:nvPr/>
        </p:nvSpPr>
        <p:spPr>
          <a:xfrm>
            <a:off x="3686370" y="3877071"/>
            <a:ext cx="1425628" cy="73866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Ethnocentric Rg" panose="02000600000000000000" pitchFamily="2" charset="0"/>
              </a:rPr>
              <a:t>Nova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Ethnocentric Rg" panose="02000600000000000000" pitchFamily="2" charset="0"/>
              </a:rPr>
              <a:t>Control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Ethnocentric Rg" panose="02000600000000000000" pitchFamily="2" charset="0"/>
              </a:rPr>
              <a:t>Ready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BDE550-23E1-41AC-A507-6A96CC4F6A57}"/>
              </a:ext>
            </a:extLst>
          </p:cNvPr>
          <p:cNvSpPr txBox="1"/>
          <p:nvPr/>
        </p:nvSpPr>
        <p:spPr>
          <a:xfrm>
            <a:off x="7585404" y="4002483"/>
            <a:ext cx="1088766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Ethnocentric Rg" panose="02000600000000000000" pitchFamily="2" charset="0"/>
              </a:rPr>
              <a:t>LTN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Ethnocentric Rg" panose="02000600000000000000" pitchFamily="2" charset="0"/>
              </a:rPr>
              <a:t>Ready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39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4360CAE9-432C-4393-A646-7842809A3B06}"/>
              </a:ext>
            </a:extLst>
          </p:cNvPr>
          <p:cNvSpPr/>
          <p:nvPr/>
        </p:nvSpPr>
        <p:spPr>
          <a:xfrm>
            <a:off x="4792980" y="2277207"/>
            <a:ext cx="3070860" cy="2286081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9579DB-0B51-4F1B-AED9-160CB7C3C9FB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7034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Intuitive Machines </a:t>
            </a:r>
            <a:r>
              <a:rPr lang="en-US" sz="2100" dirty="0">
                <a:solidFill>
                  <a:schemeClr val="bg1"/>
                </a:solidFill>
                <a:latin typeface="Avenir Black"/>
              </a:rPr>
              <a:t>| Annual Lunar Mission Launch Cadence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D3D13529-79BB-4295-B513-3B0C943EC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530291"/>
              </p:ext>
            </p:extLst>
          </p:nvPr>
        </p:nvGraphicFramePr>
        <p:xfrm>
          <a:off x="480060" y="614680"/>
          <a:ext cx="8351520" cy="15189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91920">
                  <a:extLst>
                    <a:ext uri="{9D8B030D-6E8A-4147-A177-3AD203B41FA5}">
                      <a16:colId xmlns:a16="http://schemas.microsoft.com/office/drawing/2014/main" val="2834138168"/>
                    </a:ext>
                  </a:extLst>
                </a:gridCol>
                <a:gridCol w="1391920">
                  <a:extLst>
                    <a:ext uri="{9D8B030D-6E8A-4147-A177-3AD203B41FA5}">
                      <a16:colId xmlns:a16="http://schemas.microsoft.com/office/drawing/2014/main" val="2550673491"/>
                    </a:ext>
                  </a:extLst>
                </a:gridCol>
                <a:gridCol w="1391920">
                  <a:extLst>
                    <a:ext uri="{9D8B030D-6E8A-4147-A177-3AD203B41FA5}">
                      <a16:colId xmlns:a16="http://schemas.microsoft.com/office/drawing/2014/main" val="14510922"/>
                    </a:ext>
                  </a:extLst>
                </a:gridCol>
                <a:gridCol w="1391920">
                  <a:extLst>
                    <a:ext uri="{9D8B030D-6E8A-4147-A177-3AD203B41FA5}">
                      <a16:colId xmlns:a16="http://schemas.microsoft.com/office/drawing/2014/main" val="1629238126"/>
                    </a:ext>
                  </a:extLst>
                </a:gridCol>
                <a:gridCol w="1391920">
                  <a:extLst>
                    <a:ext uri="{9D8B030D-6E8A-4147-A177-3AD203B41FA5}">
                      <a16:colId xmlns:a16="http://schemas.microsoft.com/office/drawing/2014/main" val="159035335"/>
                    </a:ext>
                  </a:extLst>
                </a:gridCol>
                <a:gridCol w="1391920">
                  <a:extLst>
                    <a:ext uri="{9D8B030D-6E8A-4147-A177-3AD203B41FA5}">
                      <a16:colId xmlns:a16="http://schemas.microsoft.com/office/drawing/2014/main" val="2729490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075519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marL="285750" indent="-285750" algn="r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>
                          <a:solidFill>
                            <a:srgbClr val="CCFF99"/>
                          </a:solidFill>
                        </a:rPr>
                        <a:t>IM-1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r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>
                          <a:solidFill>
                            <a:srgbClr val="CCFF99"/>
                          </a:solidFill>
                        </a:rPr>
                        <a:t>IM-2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Scheduling IM-3</a:t>
                      </a:r>
                    </a:p>
                  </a:txBody>
                  <a:tcPr marL="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Nova-D + IM-4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IM-5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Nova-M + IM-6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2940175"/>
                  </a:ext>
                </a:extLst>
              </a:tr>
            </a:tbl>
          </a:graphicData>
        </a:graphic>
      </p:graphicFrame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28E46973-4C53-4F07-9BFB-ED3A52D47C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81" y="1107177"/>
            <a:ext cx="688594" cy="660663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F766D12A-B878-4B6B-8C27-B1A6E8ECAC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336" y="1107177"/>
            <a:ext cx="688594" cy="660663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D9415EF5-4E1A-4A1F-924D-557F2ACCAD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51" y="1107177"/>
            <a:ext cx="688594" cy="660663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03629A3-D13F-4F97-A655-F04573611B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11" y="1198381"/>
            <a:ext cx="437296" cy="419558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5B177AF8-EF38-4ED5-892E-C86A7DCF39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41" y="1107177"/>
            <a:ext cx="688594" cy="66066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FCD347C-2993-464F-811C-F93388EE987E}"/>
              </a:ext>
            </a:extLst>
          </p:cNvPr>
          <p:cNvSpPr/>
          <p:nvPr/>
        </p:nvSpPr>
        <p:spPr>
          <a:xfrm>
            <a:off x="3837409" y="2343010"/>
            <a:ext cx="1534942" cy="8584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u="sng" dirty="0">
                <a:solidFill>
                  <a:srgbClr val="000000"/>
                </a:solidFill>
              </a:rPr>
              <a:t>NASA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CLPS / PRISM Missions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Tipping Point Payloads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Supply / Cargo Missions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Data / Imagery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62D29A-16D6-46D0-B167-63B7C567E6BF}"/>
              </a:ext>
            </a:extLst>
          </p:cNvPr>
          <p:cNvSpPr/>
          <p:nvPr/>
        </p:nvSpPr>
        <p:spPr>
          <a:xfrm>
            <a:off x="7251474" y="2343010"/>
            <a:ext cx="1732506" cy="10645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u="sng" dirty="0">
                <a:solidFill>
                  <a:srgbClr val="000000"/>
                </a:solidFill>
              </a:rPr>
              <a:t>Commercial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Rideshare (with IM)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HLS Demos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Technology Demos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Rovers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LLO Satellites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Resource Surveys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55E7347-4DA6-4AA0-9EE6-3EC6E04B21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883" y="2475416"/>
            <a:ext cx="1162274" cy="136988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187AED2-5223-4CD7-A869-0908B6F41026}"/>
              </a:ext>
            </a:extLst>
          </p:cNvPr>
          <p:cNvSpPr/>
          <p:nvPr/>
        </p:nvSpPr>
        <p:spPr>
          <a:xfrm>
            <a:off x="3837409" y="3659062"/>
            <a:ext cx="1534942" cy="7597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u="sng" dirty="0">
                <a:solidFill>
                  <a:srgbClr val="000000"/>
                </a:solidFill>
              </a:rPr>
              <a:t>Space Force (DoD)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Optical Satellites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Optical Payloads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SIGNT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Data / Imagery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698074-7B86-41FC-ACB3-49E8674C0723}"/>
              </a:ext>
            </a:extLst>
          </p:cNvPr>
          <p:cNvSpPr/>
          <p:nvPr/>
        </p:nvSpPr>
        <p:spPr>
          <a:xfrm>
            <a:off x="7251474" y="3847299"/>
            <a:ext cx="1732506" cy="524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u="sng" dirty="0">
                <a:solidFill>
                  <a:srgbClr val="000000"/>
                </a:solidFill>
              </a:rPr>
              <a:t>Other Governments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Rovers 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Payloads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7A936E-8E49-48CD-818B-3B160CCF5145}"/>
              </a:ext>
            </a:extLst>
          </p:cNvPr>
          <p:cNvSpPr txBox="1"/>
          <p:nvPr/>
        </p:nvSpPr>
        <p:spPr>
          <a:xfrm>
            <a:off x="5614896" y="3890888"/>
            <a:ext cx="15466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Annual Missions</a:t>
            </a:r>
          </a:p>
          <a:p>
            <a:pPr algn="ctr"/>
            <a:r>
              <a:rPr lang="en-US" sz="1100" dirty="0"/>
              <a:t>120-kg Lunar Surface +1200-kg TLI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E8F58C-CA77-4D55-88B3-B17D8F3426A4}"/>
              </a:ext>
            </a:extLst>
          </p:cNvPr>
          <p:cNvSpPr txBox="1"/>
          <p:nvPr/>
        </p:nvSpPr>
        <p:spPr>
          <a:xfrm>
            <a:off x="1175781" y="4676415"/>
            <a:ext cx="6792438" cy="307777"/>
          </a:xfrm>
          <a:prstGeom prst="rect">
            <a:avLst/>
          </a:prstGeom>
          <a:solidFill>
            <a:srgbClr val="0159A3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Market Growth Requires a Regular Cadence with Schedule Certainty and Flexibility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7F5FEB-7C52-4D42-B689-D30620FC3D27}"/>
              </a:ext>
            </a:extLst>
          </p:cNvPr>
          <p:cNvSpPr txBox="1"/>
          <p:nvPr/>
        </p:nvSpPr>
        <p:spPr>
          <a:xfrm>
            <a:off x="403775" y="2126090"/>
            <a:ext cx="1494320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u="sng" dirty="0">
                <a:solidFill>
                  <a:srgbClr val="CCFF99"/>
                </a:solidFill>
              </a:rPr>
              <a:t>IM-1 Manifest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CCFF99"/>
                </a:solidFill>
              </a:rPr>
              <a:t>NASA CLPS Payloads</a:t>
            </a:r>
          </a:p>
          <a:p>
            <a:pPr marL="285750" lvl="1" indent="-171450">
              <a:buFont typeface="Wingdings" panose="05000000000000000000" pitchFamily="2" charset="2"/>
              <a:buChar char="ü"/>
            </a:pPr>
            <a:r>
              <a:rPr lang="en-US" sz="800" dirty="0">
                <a:solidFill>
                  <a:srgbClr val="CCFF99"/>
                </a:solidFill>
              </a:rPr>
              <a:t>NDL </a:t>
            </a:r>
          </a:p>
          <a:p>
            <a:pPr marL="285750" lvl="1" indent="-171450">
              <a:buFont typeface="Wingdings" panose="05000000000000000000" pitchFamily="2" charset="2"/>
              <a:buChar char="ü"/>
            </a:pPr>
            <a:r>
              <a:rPr lang="en-US" sz="800" dirty="0">
                <a:solidFill>
                  <a:srgbClr val="CCFF99"/>
                </a:solidFill>
              </a:rPr>
              <a:t>LN-1 </a:t>
            </a:r>
          </a:p>
          <a:p>
            <a:pPr marL="285750" lvl="1" indent="-171450">
              <a:buFont typeface="Wingdings" panose="05000000000000000000" pitchFamily="2" charset="2"/>
              <a:buChar char="ü"/>
            </a:pPr>
            <a:r>
              <a:rPr lang="en-US" sz="800" dirty="0">
                <a:solidFill>
                  <a:srgbClr val="CCFF99"/>
                </a:solidFill>
              </a:rPr>
              <a:t>LRA </a:t>
            </a:r>
          </a:p>
          <a:p>
            <a:pPr marL="285750" lvl="1" indent="-171450">
              <a:buFont typeface="Wingdings" panose="05000000000000000000" pitchFamily="2" charset="2"/>
              <a:buChar char="ü"/>
            </a:pPr>
            <a:r>
              <a:rPr lang="en-US" sz="800" dirty="0">
                <a:solidFill>
                  <a:srgbClr val="CCFF99"/>
                </a:solidFill>
              </a:rPr>
              <a:t>SCAPSS </a:t>
            </a:r>
          </a:p>
          <a:p>
            <a:pPr marL="285750" lvl="1" indent="-171450">
              <a:buFont typeface="Wingdings" panose="05000000000000000000" pitchFamily="2" charset="2"/>
              <a:buChar char="ü"/>
            </a:pPr>
            <a:r>
              <a:rPr lang="en-US" sz="800" dirty="0">
                <a:solidFill>
                  <a:srgbClr val="CCFF99"/>
                </a:solidFill>
              </a:rPr>
              <a:t>ROLSES 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CCFF99"/>
                </a:solidFill>
              </a:rPr>
              <a:t>Commercial Payloads</a:t>
            </a:r>
          </a:p>
          <a:p>
            <a:pPr marL="285750" lvl="1" indent="-171450">
              <a:buFont typeface="Wingdings" panose="05000000000000000000" pitchFamily="2" charset="2"/>
              <a:buChar char="ü"/>
            </a:pPr>
            <a:r>
              <a:rPr lang="en-US" sz="800" dirty="0">
                <a:solidFill>
                  <a:srgbClr val="CCFF99"/>
                </a:solidFill>
              </a:rPr>
              <a:t>ILOA</a:t>
            </a:r>
          </a:p>
          <a:p>
            <a:pPr marL="285750" lvl="1" indent="-171450">
              <a:buFont typeface="Wingdings" panose="05000000000000000000" pitchFamily="2" charset="2"/>
              <a:buChar char="ü"/>
            </a:pPr>
            <a:r>
              <a:rPr lang="en-US" sz="800" dirty="0" err="1">
                <a:solidFill>
                  <a:srgbClr val="CCFF99"/>
                </a:solidFill>
              </a:rPr>
              <a:t>Spacebit</a:t>
            </a:r>
            <a:endParaRPr lang="en-US" sz="800" dirty="0">
              <a:solidFill>
                <a:srgbClr val="CCFF99"/>
              </a:solidFill>
            </a:endParaRPr>
          </a:p>
          <a:p>
            <a:pPr marL="285750" lvl="1" indent="-171450">
              <a:buFont typeface="Wingdings" panose="05000000000000000000" pitchFamily="2" charset="2"/>
              <a:buChar char="ü"/>
            </a:pPr>
            <a:r>
              <a:rPr lang="en-US" sz="800" dirty="0">
                <a:solidFill>
                  <a:srgbClr val="CCFF99"/>
                </a:solidFill>
              </a:rPr>
              <a:t>INFN </a:t>
            </a:r>
            <a:r>
              <a:rPr lang="en-US" sz="800" dirty="0" err="1">
                <a:solidFill>
                  <a:srgbClr val="CCFF99"/>
                </a:solidFill>
              </a:rPr>
              <a:t>MoonLIGHT</a:t>
            </a:r>
            <a:endParaRPr lang="en-US" sz="800" dirty="0">
              <a:solidFill>
                <a:srgbClr val="CCFF99"/>
              </a:solidFill>
            </a:endParaRPr>
          </a:p>
          <a:p>
            <a:pPr marL="285750" lvl="1" indent="-171450">
              <a:buFont typeface="Wingdings" panose="05000000000000000000" pitchFamily="2" charset="2"/>
              <a:buChar char="ü"/>
            </a:pPr>
            <a:r>
              <a:rPr lang="en-US" sz="800" dirty="0">
                <a:solidFill>
                  <a:srgbClr val="CCFF99"/>
                </a:solidFill>
              </a:rPr>
              <a:t>Galactic Legacy Lab</a:t>
            </a:r>
          </a:p>
          <a:p>
            <a:pPr marL="285750" lvl="1" indent="-171450">
              <a:buFont typeface="Wingdings" panose="05000000000000000000" pitchFamily="2" charset="2"/>
              <a:buChar char="ü"/>
            </a:pPr>
            <a:r>
              <a:rPr lang="en-US" sz="800" dirty="0">
                <a:solidFill>
                  <a:srgbClr val="CCFF99"/>
                </a:solidFill>
              </a:rPr>
              <a:t>EagleCam</a:t>
            </a:r>
          </a:p>
          <a:p>
            <a:pPr marL="285750" lvl="1" indent="-171450">
              <a:buFont typeface="Wingdings" panose="05000000000000000000" pitchFamily="2" charset="2"/>
              <a:buChar char="ü"/>
            </a:pPr>
            <a:r>
              <a:rPr lang="en-US" sz="800" dirty="0">
                <a:solidFill>
                  <a:srgbClr val="CCFF99"/>
                </a:solidFill>
              </a:rPr>
              <a:t>LSU Radiation Sensor</a:t>
            </a:r>
            <a:endParaRPr lang="en-US" sz="1000" dirty="0">
              <a:solidFill>
                <a:srgbClr val="CCFF99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B862A3-C96F-4ACF-823D-A23BEEB28639}"/>
              </a:ext>
            </a:extLst>
          </p:cNvPr>
          <p:cNvSpPr txBox="1"/>
          <p:nvPr/>
        </p:nvSpPr>
        <p:spPr>
          <a:xfrm>
            <a:off x="1864375" y="2126090"/>
            <a:ext cx="1587294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u="sng" dirty="0">
                <a:solidFill>
                  <a:srgbClr val="CCFF99"/>
                </a:solidFill>
              </a:rPr>
              <a:t>IM-2 Manifest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CCFF99"/>
                </a:solidFill>
              </a:rPr>
              <a:t>NASA CLPS Payloads</a:t>
            </a:r>
          </a:p>
          <a:p>
            <a:pPr marL="285750" lvl="1" indent="-171450">
              <a:buFont typeface="Wingdings" panose="05000000000000000000" pitchFamily="2" charset="2"/>
              <a:buChar char="ü"/>
            </a:pPr>
            <a:r>
              <a:rPr lang="en-US" sz="800" dirty="0">
                <a:solidFill>
                  <a:srgbClr val="CCFF99"/>
                </a:solidFill>
              </a:rPr>
              <a:t>Prime-1 Drill</a:t>
            </a:r>
          </a:p>
          <a:p>
            <a:pPr marL="285750" lvl="1" indent="-171450">
              <a:buFont typeface="Wingdings" panose="05000000000000000000" pitchFamily="2" charset="2"/>
              <a:buChar char="ü"/>
            </a:pPr>
            <a:r>
              <a:rPr lang="en-US" sz="800" dirty="0">
                <a:solidFill>
                  <a:srgbClr val="CCFF99"/>
                </a:solidFill>
              </a:rPr>
              <a:t>MSOLO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CCFF99"/>
                </a:solidFill>
              </a:rPr>
              <a:t>NASA Tipping Point</a:t>
            </a:r>
          </a:p>
          <a:p>
            <a:pPr marL="285750" lvl="1" indent="-171450">
              <a:buFont typeface="Wingdings" panose="05000000000000000000" pitchFamily="2" charset="2"/>
              <a:buChar char="ü"/>
            </a:pPr>
            <a:r>
              <a:rPr lang="en-US" sz="900" dirty="0">
                <a:solidFill>
                  <a:srgbClr val="CCFF99"/>
                </a:solidFill>
              </a:rPr>
              <a:t>Hopper (IM)</a:t>
            </a:r>
          </a:p>
          <a:p>
            <a:pPr marL="285750" lvl="1" indent="-171450">
              <a:buFont typeface="Wingdings" panose="05000000000000000000" pitchFamily="2" charset="2"/>
              <a:buChar char="ü"/>
            </a:pPr>
            <a:r>
              <a:rPr lang="en-US" sz="900" dirty="0">
                <a:solidFill>
                  <a:srgbClr val="CCFF99"/>
                </a:solidFill>
              </a:rPr>
              <a:t>Nokia LTE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CCFF99"/>
                </a:solidFill>
              </a:rPr>
              <a:t>Commercial Payloads</a:t>
            </a:r>
          </a:p>
          <a:p>
            <a:pPr marL="228600" lvl="1" indent="-11430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CCFF99"/>
                </a:solidFill>
              </a:rPr>
              <a:t>50 kg available to surface</a:t>
            </a:r>
          </a:p>
          <a:p>
            <a:pPr marL="228600" lvl="1" indent="-11430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CCFF99"/>
                </a:solidFill>
              </a:rPr>
              <a:t>1,200 kg available to TLI</a:t>
            </a:r>
            <a:endParaRPr lang="en-US" sz="1000" dirty="0">
              <a:solidFill>
                <a:srgbClr val="CCFF99"/>
              </a:solidFill>
            </a:endParaRPr>
          </a:p>
        </p:txBody>
      </p:sp>
      <p:pic>
        <p:nvPicPr>
          <p:cNvPr id="29" name="Picture 28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37EA3A78-E6F2-4976-B1A7-9B68F90E09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65" y="1144651"/>
            <a:ext cx="951816" cy="535396"/>
          </a:xfrm>
          <a:prstGeom prst="rect">
            <a:avLst/>
          </a:prstGeom>
        </p:spPr>
      </p:pic>
      <p:pic>
        <p:nvPicPr>
          <p:cNvPr id="32" name="Picture 31" descr="A picture containing indoor&#10;&#10;Description automatically generated">
            <a:extLst>
              <a:ext uri="{FF2B5EF4-FFF2-40B4-BE49-F238E27FC236}">
                <a16:creationId xmlns:a16="http://schemas.microsoft.com/office/drawing/2014/main" id="{39A9C95F-CE0E-485A-9AA4-E0289FD692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735" y="1064787"/>
            <a:ext cx="1018184" cy="553998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3ED89718-4508-4F85-AE94-DCE2B59E43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40" y="1169773"/>
            <a:ext cx="437296" cy="4195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35466B0-96D4-43C9-8C08-02376D756D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470" y="2201640"/>
            <a:ext cx="5329510" cy="252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0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F92F4A-1FB6-4F75-A153-86C4C7069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52032"/>
            <a:ext cx="8229600" cy="38394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Q: How to get the best blend of the agility of “New Space” with the rigor and quality of traditional “Big Aerospace”?</a:t>
            </a:r>
          </a:p>
          <a:p>
            <a:endParaRPr lang="en-US" dirty="0"/>
          </a:p>
          <a:p>
            <a:r>
              <a:rPr lang="en-US" dirty="0"/>
              <a:t>Determine What’s Important</a:t>
            </a:r>
          </a:p>
          <a:p>
            <a:r>
              <a:rPr lang="en-US" dirty="0"/>
              <a:t>Use the Good Stuff</a:t>
            </a:r>
          </a:p>
          <a:p>
            <a:r>
              <a:rPr lang="en-US" dirty="0"/>
              <a:t>Drive the Schedule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SE&amp;I Concepts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741442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F92F4A-1FB6-4F75-A153-86C4C7069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5620"/>
            <a:ext cx="6480441" cy="693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kind of project are you on?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Determine What’s Important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7108A-9A99-4126-8247-6CA3ECECE0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1" y="1187633"/>
            <a:ext cx="1337596" cy="1053342"/>
          </a:xfrm>
          <a:prstGeom prst="rect">
            <a:avLst/>
          </a:prstGeom>
        </p:spPr>
      </p:pic>
      <p:pic>
        <p:nvPicPr>
          <p:cNvPr id="1026" name="Picture 2" descr="Morpheus Lander">
            <a:extLst>
              <a:ext uri="{FF2B5EF4-FFF2-40B4-BE49-F238E27FC236}">
                <a16:creationId xmlns:a16="http://schemas.microsoft.com/office/drawing/2014/main" id="{27DA7E20-A411-46A5-ABAB-69EE5F491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41" y="1946535"/>
            <a:ext cx="1706201" cy="114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SIRIS-REx | NASA">
            <a:extLst>
              <a:ext uri="{FF2B5EF4-FFF2-40B4-BE49-F238E27FC236}">
                <a16:creationId xmlns:a16="http://schemas.microsoft.com/office/drawing/2014/main" id="{01B73431-0DF5-484A-A981-72C577340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43" y="1971589"/>
            <a:ext cx="1942398" cy="109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S Program working on accelerating EUS development timeline -  NASASpaceFlight.com">
            <a:extLst>
              <a:ext uri="{FF2B5EF4-FFF2-40B4-BE49-F238E27FC236}">
                <a16:creationId xmlns:a16="http://schemas.microsoft.com/office/drawing/2014/main" id="{6007AFF9-FC76-419C-BA01-E857BBB41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474" y="1140393"/>
            <a:ext cx="1834468" cy="103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lustration of ROLSES instrument">
            <a:extLst>
              <a:ext uri="{FF2B5EF4-FFF2-40B4-BE49-F238E27FC236}">
                <a16:creationId xmlns:a16="http://schemas.microsoft.com/office/drawing/2014/main" id="{CFCF1056-DDD8-4B74-9AAF-B00883A90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84" y="1140393"/>
            <a:ext cx="1433240" cy="15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E7E8BA8-063F-46EB-9EAE-DAB0A6085F65}"/>
              </a:ext>
            </a:extLst>
          </p:cNvPr>
          <p:cNvSpPr txBox="1">
            <a:spLocks/>
          </p:cNvSpPr>
          <p:nvPr/>
        </p:nvSpPr>
        <p:spPr>
          <a:xfrm>
            <a:off x="163371" y="3284441"/>
            <a:ext cx="8229600" cy="16039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What’s the Coin of the Realm?</a:t>
            </a:r>
          </a:p>
          <a:p>
            <a:pPr lvl="1"/>
            <a:r>
              <a:rPr lang="en-US" sz="1400" dirty="0"/>
              <a:t>Cost, risk, schedule?</a:t>
            </a:r>
          </a:p>
          <a:p>
            <a:pPr lvl="1"/>
            <a:r>
              <a:rPr lang="en-US" sz="1400" dirty="0"/>
              <a:t>Revenue, profit?</a:t>
            </a:r>
          </a:p>
          <a:p>
            <a:endParaRPr lang="en-US" sz="1600" dirty="0"/>
          </a:p>
          <a:p>
            <a:r>
              <a:rPr lang="en-US" sz="1600" dirty="0"/>
              <a:t>Culture &gt;&gt; Tools and Processes</a:t>
            </a:r>
          </a:p>
          <a:p>
            <a:pPr lvl="1"/>
            <a:r>
              <a:rPr lang="en-US" sz="1400" dirty="0"/>
              <a:t>Without a common culture you can find yourself at odds with your tools and processes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59337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F92F4A-1FB6-4F75-A153-86C4C7069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08" y="652032"/>
            <a:ext cx="3772738" cy="3839435"/>
          </a:xfrm>
        </p:spPr>
        <p:txBody>
          <a:bodyPr>
            <a:normAutofit/>
          </a:bodyPr>
          <a:lstStyle/>
          <a:p>
            <a:r>
              <a:rPr lang="en-US" sz="1800" dirty="0"/>
              <a:t>Can be applied at project or subsystem level</a:t>
            </a:r>
          </a:p>
          <a:p>
            <a:r>
              <a:rPr lang="en-US" sz="1800" dirty="0"/>
              <a:t>Guides investment of resources and risk management process</a:t>
            </a:r>
          </a:p>
          <a:p>
            <a:r>
              <a:rPr lang="en-US" sz="1800" dirty="0"/>
              <a:t>Project Morpheus example</a:t>
            </a:r>
          </a:p>
          <a:p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Determine What’s Important: Sliding Scale of Rigor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A6BA90-D222-4359-83DB-AF77EBCAFE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96" y="716962"/>
            <a:ext cx="5038296" cy="3303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D1C771-E824-4C19-B61D-964EDB0C1DEF}"/>
              </a:ext>
            </a:extLst>
          </p:cNvPr>
          <p:cNvSpPr txBox="1"/>
          <p:nvPr/>
        </p:nvSpPr>
        <p:spPr>
          <a:xfrm>
            <a:off x="3928790" y="4020491"/>
            <a:ext cx="51507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Olansen</a:t>
            </a:r>
            <a:r>
              <a:rPr lang="en-US" sz="1100" dirty="0"/>
              <a:t>, et al, “Project Morpheus: Lessons Learned in Lander Technology Development,” NASA JSC, 2014, JSC-CN-29378</a:t>
            </a:r>
          </a:p>
          <a:p>
            <a:r>
              <a:rPr lang="en-US" sz="1100" i="1" dirty="0"/>
              <a:t>https://ntrs.nasa.gov/citations/20140001410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77CB75-94BC-4804-B8B0-6EBD1F6413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7" y="2322505"/>
            <a:ext cx="3710109" cy="1918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812121-BBC9-4EAB-8EA7-91ADA2280700}"/>
              </a:ext>
            </a:extLst>
          </p:cNvPr>
          <p:cNvSpPr txBox="1"/>
          <p:nvPr/>
        </p:nvSpPr>
        <p:spPr>
          <a:xfrm>
            <a:off x="417217" y="4516371"/>
            <a:ext cx="2004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4"/>
              </a:rPr>
              <a:t>Early Test Recovery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0821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F92F4A-1FB6-4F75-A153-86C4C7069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52032"/>
            <a:ext cx="4045264" cy="3839435"/>
          </a:xfrm>
        </p:spPr>
        <p:txBody>
          <a:bodyPr>
            <a:normAutofit lnSpcReduction="10000"/>
          </a:bodyPr>
          <a:lstStyle/>
          <a:p>
            <a:pPr marL="0" lvl="1" indent="0" algn="ctr">
              <a:buNone/>
            </a:pPr>
            <a:r>
              <a:rPr lang="en-US" dirty="0"/>
              <a:t>LPDS FMEA</a:t>
            </a:r>
          </a:p>
          <a:p>
            <a:pPr marL="457200" lvl="1" indent="-457200"/>
            <a:r>
              <a:rPr lang="en-US" sz="2400" dirty="0"/>
              <a:t>Failure Modes and Effects Analysis</a:t>
            </a:r>
          </a:p>
          <a:p>
            <a:pPr marL="457200" lvl="1" indent="-457200"/>
            <a:r>
              <a:rPr lang="en-US" sz="2400" dirty="0"/>
              <a:t>How are we managing redundancy on IM-1?</a:t>
            </a:r>
          </a:p>
          <a:p>
            <a:pPr marL="457200" lvl="1" indent="-457200"/>
            <a:r>
              <a:rPr lang="en-US" sz="2400" dirty="0"/>
              <a:t>Across LPDS?</a:t>
            </a:r>
          </a:p>
          <a:p>
            <a:pPr marL="457200" lvl="1" indent="-457200"/>
            <a:r>
              <a:rPr lang="en-US" sz="2400" dirty="0"/>
              <a:t>Team experience with failure management and redundancy spanned “none” to “Space Shuttle”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Determine What’s Important: Examples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BDE9CB-137B-4D55-9D4D-DBCECC0A62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64" y="809647"/>
            <a:ext cx="4386355" cy="38873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2DAE58-9E40-42B2-AC9A-B7F31AF335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7" y="652032"/>
            <a:ext cx="8689641" cy="41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0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Determine What’s Important: Examples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F7BB51D-2F36-4131-9E6B-A43F3A9DC2F8}"/>
              </a:ext>
            </a:extLst>
          </p:cNvPr>
          <p:cNvSpPr txBox="1">
            <a:spLocks/>
          </p:cNvSpPr>
          <p:nvPr/>
        </p:nvSpPr>
        <p:spPr>
          <a:xfrm>
            <a:off x="4465674" y="652031"/>
            <a:ext cx="4352177" cy="41198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dirty="0"/>
              <a:t>LITER Process</a:t>
            </a:r>
          </a:p>
          <a:p>
            <a:pPr marL="457200" lvl="1" indent="-457200"/>
            <a:r>
              <a:rPr lang="en-US" sz="2400" dirty="0"/>
              <a:t>Low Impact to Test, Evaluation of Readiness</a:t>
            </a:r>
          </a:p>
          <a:p>
            <a:pPr marL="457200" lvl="1" indent="-457200"/>
            <a:r>
              <a:rPr lang="en-US" sz="2400" dirty="0"/>
              <a:t>Think “delta-TRR”</a:t>
            </a:r>
          </a:p>
          <a:p>
            <a:pPr marL="457200" lvl="1" indent="-457200"/>
            <a:r>
              <a:rPr lang="en-US" sz="2400" dirty="0"/>
              <a:t>Series of tests similar in nature</a:t>
            </a:r>
          </a:p>
          <a:p>
            <a:pPr marL="457200" lvl="1" indent="-457200"/>
            <a:r>
              <a:rPr lang="en-US" sz="2400" dirty="0"/>
              <a:t>Accommodates nature of development tests and uneven field ops</a:t>
            </a:r>
          </a:p>
          <a:p>
            <a:pPr marL="457200" lvl="1" indent="-457200"/>
            <a:r>
              <a:rPr lang="en-US" sz="2400" dirty="0"/>
              <a:t>Balance team willingness to go extra mile vs. cost, schedule, and </a:t>
            </a:r>
            <a:r>
              <a:rPr lang="en-US" sz="2400" b="1" u="sng" dirty="0"/>
              <a:t>SAFETY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749515-E3D9-488C-B9CA-C0B4A8A8284B}"/>
              </a:ext>
            </a:extLst>
          </p:cNvPr>
          <p:cNvSpPr txBox="1"/>
          <p:nvPr/>
        </p:nvSpPr>
        <p:spPr>
          <a:xfrm>
            <a:off x="1801273" y="4737868"/>
            <a:ext cx="554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u="none" strike="noStrike" dirty="0">
                <a:solidFill>
                  <a:schemeClr val="bg1"/>
                </a:solidFill>
                <a:effectLst/>
                <a:latin typeface="-apple-system"/>
              </a:rPr>
              <a:t>IM-QMS-PRC-ENG-002 Project and Test Review Processes</a:t>
            </a:r>
            <a:endParaRPr lang="en-US" b="0" i="1" dirty="0">
              <a:solidFill>
                <a:schemeClr val="bg1"/>
              </a:solidFill>
              <a:effectLst/>
              <a:latin typeface="-apple-system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B8DBD20-C8E5-4719-8563-30E42CE996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379" y="2374282"/>
            <a:ext cx="3811249" cy="2044967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0791277-8063-4CC3-B8B3-11C1E6221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379" y="668220"/>
            <a:ext cx="3811249" cy="158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8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Determine What’s Important: Examples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F7BB51D-2F36-4131-9E6B-A43F3A9DC2F8}"/>
              </a:ext>
            </a:extLst>
          </p:cNvPr>
          <p:cNvSpPr txBox="1">
            <a:spLocks/>
          </p:cNvSpPr>
          <p:nvPr/>
        </p:nvSpPr>
        <p:spPr>
          <a:xfrm>
            <a:off x="4921037" y="652031"/>
            <a:ext cx="3896814" cy="41198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dirty="0"/>
              <a:t>LITER Process</a:t>
            </a:r>
          </a:p>
          <a:p>
            <a:pPr marL="457200" lvl="1" indent="-457200"/>
            <a:r>
              <a:rPr lang="en-US" sz="2400" dirty="0"/>
              <a:t>Low Impact to Test, Evaluation of Readiness</a:t>
            </a:r>
          </a:p>
          <a:p>
            <a:pPr marL="457200" lvl="1" indent="-457200"/>
            <a:r>
              <a:rPr lang="en-US" sz="2400" dirty="0"/>
              <a:t>Think “delta-TRR”</a:t>
            </a:r>
          </a:p>
          <a:p>
            <a:pPr marL="457200" lvl="1" indent="-457200"/>
            <a:r>
              <a:rPr lang="en-US" sz="2400" dirty="0"/>
              <a:t>Series of tests similar in nature</a:t>
            </a:r>
          </a:p>
          <a:p>
            <a:pPr marL="457200" lvl="1" indent="-457200"/>
            <a:r>
              <a:rPr lang="en-US" sz="2400" dirty="0"/>
              <a:t>Accommodates nature of development tests and uneven field ops</a:t>
            </a:r>
          </a:p>
          <a:p>
            <a:pPr marL="457200" lvl="1" indent="-457200"/>
            <a:r>
              <a:rPr lang="en-US" sz="2400" dirty="0"/>
              <a:t>Balance team willingness to go extra mile vs. cost, schedule, and </a:t>
            </a:r>
            <a:r>
              <a:rPr lang="en-US" sz="2400" b="1" u="sng" dirty="0"/>
              <a:t>SAFETY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749515-E3D9-488C-B9CA-C0B4A8A8284B}"/>
              </a:ext>
            </a:extLst>
          </p:cNvPr>
          <p:cNvSpPr txBox="1"/>
          <p:nvPr/>
        </p:nvSpPr>
        <p:spPr>
          <a:xfrm>
            <a:off x="2449741" y="4737868"/>
            <a:ext cx="554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u="none" strike="noStrike" dirty="0">
                <a:solidFill>
                  <a:schemeClr val="bg1"/>
                </a:solidFill>
                <a:effectLst/>
                <a:latin typeface="-apple-system"/>
              </a:rPr>
              <a:t>IM-QMS-PRC-ENG-002 Project and Test Review Processes</a:t>
            </a:r>
            <a:endParaRPr lang="en-US" b="0" i="1" dirty="0">
              <a:solidFill>
                <a:schemeClr val="bg1"/>
              </a:solidFill>
              <a:effectLst/>
              <a:latin typeface="-apple-system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B8DBD20-C8E5-4719-8563-30E42CE996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379" y="2374282"/>
            <a:ext cx="3811249" cy="2044967"/>
          </a:xfrm>
          <a:prstGeom prst="rect">
            <a:avLst/>
          </a:prstGeom>
        </p:spPr>
      </p:pic>
      <p:pic>
        <p:nvPicPr>
          <p:cNvPr id="22" name="Picture 21" descr="A picture containing night&#10;&#10;Description automatically generated">
            <a:extLst>
              <a:ext uri="{FF2B5EF4-FFF2-40B4-BE49-F238E27FC236}">
                <a16:creationId xmlns:a16="http://schemas.microsoft.com/office/drawing/2014/main" id="{512E77D1-4C6D-40AB-8C59-AD366A46E9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05" y="636925"/>
            <a:ext cx="3874770" cy="2906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96D297-0E3D-4288-A531-3F094DF3C6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04" y="3201930"/>
            <a:ext cx="3874771" cy="1440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47A5B7-B87A-40D6-A21A-A5AD6FD4F82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86" y="2217540"/>
            <a:ext cx="4298541" cy="11983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BF5AD1-6F76-4D02-AE22-AD85B25A76D9}"/>
              </a:ext>
            </a:extLst>
          </p:cNvPr>
          <p:cNvSpPr txBox="1"/>
          <p:nvPr/>
        </p:nvSpPr>
        <p:spPr>
          <a:xfrm>
            <a:off x="4502462" y="3424547"/>
            <a:ext cx="4293159" cy="1313321"/>
          </a:xfrm>
          <a:prstGeom prst="rect">
            <a:avLst/>
          </a:prstGeom>
          <a:solidFill>
            <a:srgbClr val="030403"/>
          </a:solidFill>
        </p:spPr>
        <p:txBody>
          <a:bodyPr wrap="square" rtlCol="0">
            <a:normAutofit fontScale="92500" lnSpcReduction="10000"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chemeClr val="bg1"/>
                </a:solidFill>
                <a:effectLst/>
                <a:latin typeface="-apple-system"/>
              </a:rPr>
              <a:t>Perfec</a:t>
            </a:r>
            <a:r>
              <a:rPr lang="en-US" i="1" dirty="0">
                <a:solidFill>
                  <a:schemeClr val="bg1"/>
                </a:solidFill>
                <a:latin typeface="-apple-system"/>
              </a:rPr>
              <a:t>t safety record on 43 </a:t>
            </a:r>
            <a:r>
              <a:rPr lang="en-US" i="1" dirty="0" err="1">
                <a:solidFill>
                  <a:schemeClr val="bg1"/>
                </a:solidFill>
                <a:latin typeface="-apple-system"/>
              </a:rPr>
              <a:t>Hotfire</a:t>
            </a:r>
            <a:r>
              <a:rPr lang="en-US" i="1" dirty="0">
                <a:solidFill>
                  <a:schemeClr val="bg1"/>
                </a:solidFill>
                <a:latin typeface="-apple-system"/>
              </a:rPr>
              <a:t> and 4 </a:t>
            </a:r>
            <a:r>
              <a:rPr lang="en-US" i="1" dirty="0" err="1">
                <a:solidFill>
                  <a:schemeClr val="bg1"/>
                </a:solidFill>
                <a:latin typeface="-apple-system"/>
              </a:rPr>
              <a:t>Coldflow</a:t>
            </a:r>
            <a:r>
              <a:rPr lang="en-US" i="1" dirty="0">
                <a:solidFill>
                  <a:schemeClr val="bg1"/>
                </a:solidFill>
                <a:latin typeface="-apple-system"/>
              </a:rPr>
              <a:t> deployments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-apple-system"/>
              </a:rPr>
              <a:t>Qualified igniter/RCS LOX/LCH4 units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chemeClr val="bg1"/>
                </a:solidFill>
                <a:effectLst/>
                <a:latin typeface="-apple-system"/>
              </a:rPr>
              <a:t>Set MSFC record with VR 3500 engines (3x)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-apple-system"/>
              </a:rPr>
              <a:t>Hundreds of VR 900 engine tests</a:t>
            </a:r>
            <a:endParaRPr lang="en-US" b="0" i="1" dirty="0">
              <a:solidFill>
                <a:schemeClr val="bg1"/>
              </a:solidFill>
              <a:effectLst/>
              <a:latin typeface="-apple-system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1B43C1-6715-4F14-94EF-8A61EFDBD66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63" y="652031"/>
            <a:ext cx="4315388" cy="155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2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9F926E-FE19-44CF-8126-5603998AC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55188"/>
            <a:ext cx="8229600" cy="4185353"/>
          </a:xfrm>
        </p:spPr>
        <p:txBody>
          <a:bodyPr>
            <a:normAutofit/>
          </a:bodyPr>
          <a:lstStyle/>
          <a:p>
            <a:r>
              <a:rPr lang="en-US" dirty="0"/>
              <a:t>Introduction to IBX – Ben Reed</a:t>
            </a:r>
          </a:p>
          <a:p>
            <a:r>
              <a:rPr lang="en-US" dirty="0"/>
              <a:t>Introduction of Tim Crain</a:t>
            </a:r>
          </a:p>
          <a:p>
            <a:r>
              <a:rPr lang="en-US" dirty="0"/>
              <a:t>Overview of Activities at Intuitive Machines</a:t>
            </a:r>
          </a:p>
          <a:p>
            <a:r>
              <a:rPr lang="en-US" dirty="0"/>
              <a:t>SE&amp;I Concepts and Examples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CFB86B-22D3-40B6-B0EC-1CDD933A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Discussion Overview</a:t>
            </a:r>
          </a:p>
        </p:txBody>
      </p:sp>
    </p:spTree>
    <p:extLst>
      <p:ext uri="{BB962C8B-B14F-4D97-AF65-F5344CB8AC3E}">
        <p14:creationId xmlns:p14="http://schemas.microsoft.com/office/powerpoint/2010/main" val="514228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F92F4A-1FB6-4F75-A153-86C4C7069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52032"/>
            <a:ext cx="8229600" cy="3839435"/>
          </a:xfrm>
        </p:spPr>
        <p:txBody>
          <a:bodyPr>
            <a:normAutofit/>
          </a:bodyPr>
          <a:lstStyle/>
          <a:p>
            <a:r>
              <a:rPr lang="en-US" dirty="0"/>
              <a:t>Adapt 7120 and Adopt TAILORED Program Technical Reviews (PTRs)</a:t>
            </a:r>
          </a:p>
          <a:p>
            <a:r>
              <a:rPr lang="en-US" dirty="0"/>
              <a:t>Trade good options…too wide a net regresses to the mean</a:t>
            </a:r>
          </a:p>
          <a:p>
            <a:r>
              <a:rPr lang="en-US" dirty="0" err="1"/>
              <a:t>LxC</a:t>
            </a:r>
            <a:r>
              <a:rPr lang="en-US" dirty="0"/>
              <a:t> scoring gets everyone on the same page</a:t>
            </a:r>
          </a:p>
          <a:p>
            <a:r>
              <a:rPr lang="en-US" dirty="0"/>
              <a:t>Model Based Systems Engineering should be more about philosophy than orthodoxy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Use the Good Stuff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958447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5" y="2"/>
            <a:ext cx="6702207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Use the Good Stuff: AIAA Standards for Mass Management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4F6DF0-A18B-4D89-B233-6974C05A66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01" y="966998"/>
            <a:ext cx="3453405" cy="39459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C5C0EB-7902-4CA8-8CDE-32345ECF87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06" y="1049621"/>
            <a:ext cx="4578493" cy="3505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96BD01-98D1-4DA4-8B3D-963751A2DB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33" y="1049621"/>
            <a:ext cx="4579166" cy="350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5" y="2"/>
            <a:ext cx="7214158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Use the Good Stuff: Commercial S/W Multi-platform DevOps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90D7BDA-1F29-4B84-AAD6-5C862E472BC2}"/>
              </a:ext>
            </a:extLst>
          </p:cNvPr>
          <p:cNvSpPr/>
          <p:nvPr/>
        </p:nvSpPr>
        <p:spPr>
          <a:xfrm>
            <a:off x="4822854" y="681764"/>
            <a:ext cx="1262358" cy="126235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30403"/>
                </a:solidFill>
              </a:rPr>
              <a:t>Product Line SW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6491EA-A0DE-464D-A049-876AE020FDE7}"/>
              </a:ext>
            </a:extLst>
          </p:cNvPr>
          <p:cNvSpPr/>
          <p:nvPr/>
        </p:nvSpPr>
        <p:spPr>
          <a:xfrm>
            <a:off x="3066881" y="2700054"/>
            <a:ext cx="1084332" cy="46124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rgbClr val="030403"/>
                </a:solidFill>
              </a:rPr>
              <a:t>Device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7CCF6F-1CFB-4427-AA22-9EAAEECCD2EF}"/>
              </a:ext>
            </a:extLst>
          </p:cNvPr>
          <p:cNvSpPr/>
          <p:nvPr/>
        </p:nvSpPr>
        <p:spPr>
          <a:xfrm>
            <a:off x="4291026" y="2700054"/>
            <a:ext cx="1084332" cy="46124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rgbClr val="030403"/>
                </a:solidFill>
              </a:rPr>
              <a:t>Device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47C09D-9D1B-4B02-9B40-CAB45B19FCB4}"/>
              </a:ext>
            </a:extLst>
          </p:cNvPr>
          <p:cNvSpPr/>
          <p:nvPr/>
        </p:nvSpPr>
        <p:spPr>
          <a:xfrm>
            <a:off x="6739317" y="2700054"/>
            <a:ext cx="1084332" cy="46124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rgbClr val="030403"/>
                </a:solidFill>
              </a:rPr>
              <a:t>Device 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82A2670-425E-4550-86A4-1078AEAAE4E1}"/>
              </a:ext>
            </a:extLst>
          </p:cNvPr>
          <p:cNvGrpSpPr/>
          <p:nvPr/>
        </p:nvGrpSpPr>
        <p:grpSpPr>
          <a:xfrm>
            <a:off x="3609047" y="1944122"/>
            <a:ext cx="3672436" cy="755933"/>
            <a:chOff x="3609047" y="1944122"/>
            <a:chExt cx="3672436" cy="755933"/>
          </a:xfrm>
        </p:grpSpPr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E58248CB-ADDA-40D7-AB46-F53B6D48914B}"/>
                </a:ext>
              </a:extLst>
            </p:cNvPr>
            <p:cNvCxnSpPr>
              <a:stCxn id="3" idx="4"/>
              <a:endCxn id="12" idx="0"/>
            </p:cNvCxnSpPr>
            <p:nvPr/>
          </p:nvCxnSpPr>
          <p:spPr>
            <a:xfrm rot="5400000">
              <a:off x="4153574" y="1399595"/>
              <a:ext cx="755932" cy="1844986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192536D4-2DFA-4571-9ED9-8CC8A19D3430}"/>
                </a:ext>
              </a:extLst>
            </p:cNvPr>
            <p:cNvCxnSpPr>
              <a:cxnSpLocks/>
              <a:stCxn id="3" idx="4"/>
              <a:endCxn id="13" idx="0"/>
            </p:cNvCxnSpPr>
            <p:nvPr/>
          </p:nvCxnSpPr>
          <p:spPr>
            <a:xfrm rot="5400000">
              <a:off x="4765647" y="2011668"/>
              <a:ext cx="755932" cy="62084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30C77A81-90FA-47A6-B543-177B08A5733A}"/>
                </a:ext>
              </a:extLst>
            </p:cNvPr>
            <p:cNvCxnSpPr>
              <a:cxnSpLocks/>
              <a:stCxn id="3" idx="4"/>
              <a:endCxn id="14" idx="0"/>
            </p:cNvCxnSpPr>
            <p:nvPr/>
          </p:nvCxnSpPr>
          <p:spPr>
            <a:xfrm rot="16200000" flipH="1">
              <a:off x="5989792" y="1408363"/>
              <a:ext cx="755932" cy="1827450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AC02671-C5D7-4035-B5E5-BF4B80CDE56B}"/>
              </a:ext>
            </a:extLst>
          </p:cNvPr>
          <p:cNvSpPr/>
          <p:nvPr/>
        </p:nvSpPr>
        <p:spPr>
          <a:xfrm>
            <a:off x="5515171" y="2700054"/>
            <a:ext cx="1084332" cy="46124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rgbClr val="030403"/>
                </a:solidFill>
              </a:rPr>
              <a:t>…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54B81EB4-8E2E-4CEC-90B1-ABDAE396CF4B}"/>
              </a:ext>
            </a:extLst>
          </p:cNvPr>
          <p:cNvCxnSpPr>
            <a:cxnSpLocks/>
            <a:stCxn id="3" idx="2"/>
            <a:endCxn id="15" idx="0"/>
          </p:cNvCxnSpPr>
          <p:nvPr/>
        </p:nvCxnSpPr>
        <p:spPr>
          <a:xfrm rot="10800000" flipV="1">
            <a:off x="1396638" y="1312942"/>
            <a:ext cx="3426217" cy="27243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485E7CA0-795A-4AA9-BE8B-5F1A7BF3AF53}"/>
              </a:ext>
            </a:extLst>
          </p:cNvPr>
          <p:cNvCxnSpPr>
            <a:cxnSpLocks/>
            <a:stCxn id="11" idx="6"/>
            <a:endCxn id="12" idx="2"/>
          </p:cNvCxnSpPr>
          <p:nvPr/>
        </p:nvCxnSpPr>
        <p:spPr>
          <a:xfrm flipV="1">
            <a:off x="2267874" y="3161300"/>
            <a:ext cx="1341173" cy="1016232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DAD9EF36-3A0C-4B9B-A984-BD330F8E4B76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 flipV="1">
            <a:off x="2267874" y="3161300"/>
            <a:ext cx="2565318" cy="1016232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CC9DA25C-46B8-4AB1-825C-342998C2A13D}"/>
              </a:ext>
            </a:extLst>
          </p:cNvPr>
          <p:cNvCxnSpPr>
            <a:cxnSpLocks/>
            <a:stCxn id="11" idx="6"/>
            <a:endCxn id="14" idx="2"/>
          </p:cNvCxnSpPr>
          <p:nvPr/>
        </p:nvCxnSpPr>
        <p:spPr>
          <a:xfrm flipV="1">
            <a:off x="2267874" y="3161300"/>
            <a:ext cx="5013609" cy="1016232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7674F60-3829-4D2A-9E16-AE7A7BAF2625}"/>
              </a:ext>
            </a:extLst>
          </p:cNvPr>
          <p:cNvGrpSpPr/>
          <p:nvPr/>
        </p:nvGrpSpPr>
        <p:grpSpPr>
          <a:xfrm>
            <a:off x="231383" y="1585376"/>
            <a:ext cx="2330507" cy="3151847"/>
            <a:chOff x="220596" y="1541533"/>
            <a:chExt cx="2330507" cy="31518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4EA850B-B4A8-4ABB-BF92-F400D2650585}"/>
                </a:ext>
              </a:extLst>
            </p:cNvPr>
            <p:cNvSpPr/>
            <p:nvPr/>
          </p:nvSpPr>
          <p:spPr>
            <a:xfrm>
              <a:off x="220596" y="1541533"/>
              <a:ext cx="2330507" cy="3151847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600" dirty="0">
                  <a:solidFill>
                    <a:srgbClr val="030403"/>
                  </a:solidFill>
                </a:rPr>
                <a:t>Continuous Integration</a:t>
              </a:r>
            </a:p>
            <a:p>
              <a:pPr algn="ctr"/>
              <a:r>
                <a:rPr lang="en-US" sz="1600" dirty="0">
                  <a:solidFill>
                    <a:srgbClr val="030403"/>
                  </a:solidFill>
                </a:rPr>
                <a:t>Nightly Device Testing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6DB744-441C-4689-AD91-5777D1993519}"/>
                </a:ext>
              </a:extLst>
            </p:cNvPr>
            <p:cNvSpPr/>
            <p:nvPr/>
          </p:nvSpPr>
          <p:spPr>
            <a:xfrm>
              <a:off x="536182" y="2174057"/>
              <a:ext cx="1720907" cy="55565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rgbClr val="030403"/>
                  </a:solidFill>
                </a:rPr>
                <a:t>Development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9BEA81B-51AC-48D2-8FA9-02FCCDF167AE}"/>
                </a:ext>
              </a:extLst>
            </p:cNvPr>
            <p:cNvSpPr/>
            <p:nvPr/>
          </p:nvSpPr>
          <p:spPr>
            <a:xfrm>
              <a:off x="536181" y="3014959"/>
              <a:ext cx="1720907" cy="55565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rgbClr val="030403"/>
                  </a:solidFill>
                </a:rPr>
                <a:t>Staging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1B4FAC4-8AB3-4C93-917B-52975A2BD5D0}"/>
                </a:ext>
              </a:extLst>
            </p:cNvPr>
            <p:cNvSpPr/>
            <p:nvPr/>
          </p:nvSpPr>
          <p:spPr>
            <a:xfrm>
              <a:off x="536180" y="3855861"/>
              <a:ext cx="1720907" cy="55565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rgbClr val="030403"/>
                  </a:solidFill>
                </a:rPr>
                <a:t>Deploy / Production</a:t>
              </a:r>
            </a:p>
          </p:txBody>
        </p: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54D41183-290F-419F-A64A-30C86F55C08B}"/>
                </a:ext>
              </a:extLst>
            </p:cNvPr>
            <p:cNvCxnSpPr>
              <a:stCxn id="11" idx="2"/>
              <a:endCxn id="9" idx="2"/>
            </p:cNvCxnSpPr>
            <p:nvPr/>
          </p:nvCxnSpPr>
          <p:spPr>
            <a:xfrm rot="10800000" flipH="1">
              <a:off x="536180" y="2451885"/>
              <a:ext cx="2" cy="1681804"/>
            </a:xfrm>
            <a:prstGeom prst="bentConnector3">
              <a:avLst>
                <a:gd name="adj1" fmla="val -11430000000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306F3848-B2A4-4290-A6BA-06588B4EBC7D}"/>
                </a:ext>
              </a:extLst>
            </p:cNvPr>
            <p:cNvCxnSpPr>
              <a:cxnSpLocks/>
              <a:stCxn id="9" idx="4"/>
              <a:endCxn id="10" idx="0"/>
            </p:cNvCxnSpPr>
            <p:nvPr/>
          </p:nvCxnSpPr>
          <p:spPr>
            <a:xfrm rot="5400000">
              <a:off x="1254013" y="2872335"/>
              <a:ext cx="285247" cy="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" name="Connector: Elbow 45">
              <a:extLst>
                <a:ext uri="{FF2B5EF4-FFF2-40B4-BE49-F238E27FC236}">
                  <a16:creationId xmlns:a16="http://schemas.microsoft.com/office/drawing/2014/main" id="{D0252DC5-493B-41DE-9E31-865D9E664C7E}"/>
                </a:ext>
              </a:extLst>
            </p:cNvPr>
            <p:cNvCxnSpPr>
              <a:cxnSpLocks/>
              <a:stCxn id="10" idx="4"/>
              <a:endCxn id="11" idx="0"/>
            </p:cNvCxnSpPr>
            <p:nvPr/>
          </p:nvCxnSpPr>
          <p:spPr>
            <a:xfrm rot="5400000">
              <a:off x="1254012" y="3713237"/>
              <a:ext cx="285247" cy="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967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5" y="2"/>
            <a:ext cx="7214158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Use the Good Stuff: Commercial S/W Multi-platform DevOps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90D7BDA-1F29-4B84-AAD6-5C862E472BC2}"/>
              </a:ext>
            </a:extLst>
          </p:cNvPr>
          <p:cNvSpPr/>
          <p:nvPr/>
        </p:nvSpPr>
        <p:spPr>
          <a:xfrm>
            <a:off x="4769286" y="633224"/>
            <a:ext cx="1830218" cy="1636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rgbClr val="030403"/>
                </a:solidFill>
              </a:rPr>
              <a:t>IM-1 </a:t>
            </a:r>
          </a:p>
          <a:p>
            <a:pPr algn="ctr"/>
            <a:r>
              <a:rPr lang="en-US" sz="1600" dirty="0">
                <a:solidFill>
                  <a:srgbClr val="030403"/>
                </a:solidFill>
              </a:rPr>
              <a:t>Nova-C FSW</a:t>
            </a:r>
          </a:p>
          <a:p>
            <a:pPr algn="ctr"/>
            <a:r>
              <a:rPr lang="en-US" sz="1600" dirty="0">
                <a:solidFill>
                  <a:srgbClr val="030403"/>
                </a:solidFill>
              </a:rPr>
              <a:t>GSW / Ops</a:t>
            </a:r>
          </a:p>
          <a:p>
            <a:pPr algn="ctr"/>
            <a:r>
              <a:rPr lang="en-US" sz="1600" dirty="0">
                <a:solidFill>
                  <a:srgbClr val="030403"/>
                </a:solidFill>
              </a:rPr>
              <a:t>GSE / Testing</a:t>
            </a:r>
          </a:p>
          <a:p>
            <a:pPr algn="ctr"/>
            <a:r>
              <a:rPr lang="en-US" sz="1600" dirty="0">
                <a:solidFill>
                  <a:srgbClr val="030403"/>
                </a:solidFill>
              </a:rPr>
              <a:t>Simulation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6491EA-A0DE-464D-A049-876AE020FDE7}"/>
              </a:ext>
            </a:extLst>
          </p:cNvPr>
          <p:cNvSpPr/>
          <p:nvPr/>
        </p:nvSpPr>
        <p:spPr>
          <a:xfrm>
            <a:off x="2604513" y="2700706"/>
            <a:ext cx="1084332" cy="10735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rgbClr val="030403"/>
                </a:solidFill>
              </a:rPr>
              <a:t>SIL</a:t>
            </a:r>
          </a:p>
          <a:p>
            <a:pPr algn="ctr"/>
            <a:r>
              <a:rPr lang="en-US" sz="1400" dirty="0">
                <a:solidFill>
                  <a:srgbClr val="030403"/>
                </a:solidFill>
              </a:rPr>
              <a:t>Trick/CFS</a:t>
            </a:r>
          </a:p>
          <a:p>
            <a:pPr algn="ctr"/>
            <a:r>
              <a:rPr lang="en-US" sz="1400" dirty="0">
                <a:solidFill>
                  <a:srgbClr val="030403"/>
                </a:solidFill>
              </a:rPr>
              <a:t>Shared Mem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7CCF6F-1CFB-4427-AA22-9EAAEECCD2EF}"/>
              </a:ext>
            </a:extLst>
          </p:cNvPr>
          <p:cNvSpPr/>
          <p:nvPr/>
        </p:nvSpPr>
        <p:spPr>
          <a:xfrm>
            <a:off x="3787277" y="2700706"/>
            <a:ext cx="1084332" cy="10735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rgbClr val="030403"/>
                </a:solidFill>
              </a:rPr>
              <a:t>PIL</a:t>
            </a:r>
          </a:p>
          <a:p>
            <a:pPr algn="ctr"/>
            <a:r>
              <a:rPr lang="en-US" sz="1400" dirty="0">
                <a:solidFill>
                  <a:srgbClr val="030403"/>
                </a:solidFill>
              </a:rPr>
              <a:t>Trick/CFS</a:t>
            </a:r>
          </a:p>
          <a:p>
            <a:pPr algn="ctr"/>
            <a:r>
              <a:rPr lang="en-US" sz="1400" dirty="0">
                <a:solidFill>
                  <a:srgbClr val="030403"/>
                </a:solidFill>
              </a:rPr>
              <a:t>Socket I/O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47C09D-9D1B-4B02-9B40-CAB45B19FCB4}"/>
              </a:ext>
            </a:extLst>
          </p:cNvPr>
          <p:cNvSpPr/>
          <p:nvPr/>
        </p:nvSpPr>
        <p:spPr>
          <a:xfrm>
            <a:off x="7335570" y="2700706"/>
            <a:ext cx="1084332" cy="10735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rgbClr val="030403"/>
                </a:solidFill>
              </a:rPr>
              <a:t>Mobile Test Stand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C02671-C5D7-4035-B5E5-BF4B80CDE56B}"/>
              </a:ext>
            </a:extLst>
          </p:cNvPr>
          <p:cNvSpPr/>
          <p:nvPr/>
        </p:nvSpPr>
        <p:spPr>
          <a:xfrm>
            <a:off x="4970041" y="2700706"/>
            <a:ext cx="1084332" cy="10735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rgbClr val="030403"/>
                </a:solidFill>
              </a:rPr>
              <a:t>Nova Control</a:t>
            </a:r>
          </a:p>
          <a:p>
            <a:pPr algn="ctr"/>
            <a:r>
              <a:rPr lang="en-US" sz="1400" dirty="0">
                <a:solidFill>
                  <a:srgbClr val="030403"/>
                </a:solidFill>
              </a:rPr>
              <a:t>Viz</a:t>
            </a:r>
          </a:p>
          <a:p>
            <a:pPr algn="ctr"/>
            <a:r>
              <a:rPr lang="en-US" sz="1400" dirty="0">
                <a:solidFill>
                  <a:srgbClr val="030403"/>
                </a:solidFill>
              </a:rPr>
              <a:t>Consoles</a:t>
            </a:r>
          </a:p>
          <a:p>
            <a:pPr algn="ctr"/>
            <a:r>
              <a:rPr lang="en-US" sz="1400" dirty="0">
                <a:solidFill>
                  <a:srgbClr val="030403"/>
                </a:solidFill>
              </a:rPr>
              <a:t>Trick/CFS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54B81EB4-8E2E-4CEC-90B1-ABDAE396CF4B}"/>
              </a:ext>
            </a:extLst>
          </p:cNvPr>
          <p:cNvCxnSpPr>
            <a:cxnSpLocks/>
            <a:stCxn id="3" idx="2"/>
            <a:endCxn id="15" idx="0"/>
          </p:cNvCxnSpPr>
          <p:nvPr/>
        </p:nvCxnSpPr>
        <p:spPr>
          <a:xfrm rot="10800000" flipV="1">
            <a:off x="1385850" y="1451525"/>
            <a:ext cx="3383436" cy="21543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485E7CA0-795A-4AA9-BE8B-5F1A7BF3AF53}"/>
              </a:ext>
            </a:extLst>
          </p:cNvPr>
          <p:cNvCxnSpPr>
            <a:cxnSpLocks/>
            <a:stCxn id="11" idx="6"/>
            <a:endCxn id="12" idx="2"/>
          </p:cNvCxnSpPr>
          <p:nvPr/>
        </p:nvCxnSpPr>
        <p:spPr>
          <a:xfrm flipV="1">
            <a:off x="2257087" y="3774247"/>
            <a:ext cx="889592" cy="48486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DAD9EF36-3A0C-4B9B-A984-BD330F8E4B76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 flipV="1">
            <a:off x="2257087" y="3774247"/>
            <a:ext cx="2072356" cy="48486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CC9DA25C-46B8-4AB1-825C-342998C2A13D}"/>
              </a:ext>
            </a:extLst>
          </p:cNvPr>
          <p:cNvCxnSpPr>
            <a:cxnSpLocks/>
            <a:stCxn id="11" idx="6"/>
            <a:endCxn id="14" idx="2"/>
          </p:cNvCxnSpPr>
          <p:nvPr/>
        </p:nvCxnSpPr>
        <p:spPr>
          <a:xfrm flipV="1">
            <a:off x="2257087" y="3774247"/>
            <a:ext cx="5620649" cy="48486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7674F60-3829-4D2A-9E16-AE7A7BAF2625}"/>
              </a:ext>
            </a:extLst>
          </p:cNvPr>
          <p:cNvGrpSpPr/>
          <p:nvPr/>
        </p:nvGrpSpPr>
        <p:grpSpPr>
          <a:xfrm>
            <a:off x="220596" y="1666959"/>
            <a:ext cx="2330507" cy="3151847"/>
            <a:chOff x="220596" y="1541533"/>
            <a:chExt cx="2330507" cy="31518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4EA850B-B4A8-4ABB-BF92-F400D2650585}"/>
                </a:ext>
              </a:extLst>
            </p:cNvPr>
            <p:cNvSpPr/>
            <p:nvPr/>
          </p:nvSpPr>
          <p:spPr>
            <a:xfrm>
              <a:off x="220596" y="1541533"/>
              <a:ext cx="2330507" cy="3151847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600" dirty="0">
                  <a:solidFill>
                    <a:srgbClr val="030403"/>
                  </a:solidFill>
                </a:rPr>
                <a:t>Continuous Integration</a:t>
              </a:r>
            </a:p>
            <a:p>
              <a:pPr algn="ctr"/>
              <a:r>
                <a:rPr lang="en-US" sz="1600" dirty="0">
                  <a:solidFill>
                    <a:srgbClr val="030403"/>
                  </a:solidFill>
                </a:rPr>
                <a:t>Nightly Device Testing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6DB744-441C-4689-AD91-5777D1993519}"/>
                </a:ext>
              </a:extLst>
            </p:cNvPr>
            <p:cNvSpPr/>
            <p:nvPr/>
          </p:nvSpPr>
          <p:spPr>
            <a:xfrm>
              <a:off x="536182" y="2174057"/>
              <a:ext cx="1720907" cy="55565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rgbClr val="030403"/>
                  </a:solidFill>
                </a:rPr>
                <a:t>Development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9BEA81B-51AC-48D2-8FA9-02FCCDF167AE}"/>
                </a:ext>
              </a:extLst>
            </p:cNvPr>
            <p:cNvSpPr/>
            <p:nvPr/>
          </p:nvSpPr>
          <p:spPr>
            <a:xfrm>
              <a:off x="536181" y="3014959"/>
              <a:ext cx="1720907" cy="55565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rgbClr val="030403"/>
                  </a:solidFill>
                </a:rPr>
                <a:t>Staging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1B4FAC4-8AB3-4C93-917B-52975A2BD5D0}"/>
                </a:ext>
              </a:extLst>
            </p:cNvPr>
            <p:cNvSpPr/>
            <p:nvPr/>
          </p:nvSpPr>
          <p:spPr>
            <a:xfrm>
              <a:off x="536180" y="3855861"/>
              <a:ext cx="1720907" cy="55565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rgbClr val="030403"/>
                  </a:solidFill>
                </a:rPr>
                <a:t>Deploy / Production</a:t>
              </a:r>
            </a:p>
          </p:txBody>
        </p: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54D41183-290F-419F-A64A-30C86F55C08B}"/>
                </a:ext>
              </a:extLst>
            </p:cNvPr>
            <p:cNvCxnSpPr>
              <a:stCxn id="11" idx="2"/>
              <a:endCxn id="9" idx="2"/>
            </p:cNvCxnSpPr>
            <p:nvPr/>
          </p:nvCxnSpPr>
          <p:spPr>
            <a:xfrm rot="10800000" flipH="1">
              <a:off x="536180" y="2451885"/>
              <a:ext cx="2" cy="1681804"/>
            </a:xfrm>
            <a:prstGeom prst="bentConnector3">
              <a:avLst>
                <a:gd name="adj1" fmla="val -11430000000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306F3848-B2A4-4290-A6BA-06588B4EBC7D}"/>
                </a:ext>
              </a:extLst>
            </p:cNvPr>
            <p:cNvCxnSpPr>
              <a:cxnSpLocks/>
              <a:stCxn id="9" idx="4"/>
              <a:endCxn id="10" idx="0"/>
            </p:cNvCxnSpPr>
            <p:nvPr/>
          </p:nvCxnSpPr>
          <p:spPr>
            <a:xfrm rot="5400000">
              <a:off x="1254013" y="2872335"/>
              <a:ext cx="285247" cy="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" name="Connector: Elbow 45">
              <a:extLst>
                <a:ext uri="{FF2B5EF4-FFF2-40B4-BE49-F238E27FC236}">
                  <a16:creationId xmlns:a16="http://schemas.microsoft.com/office/drawing/2014/main" id="{D0252DC5-493B-41DE-9E31-865D9E664C7E}"/>
                </a:ext>
              </a:extLst>
            </p:cNvPr>
            <p:cNvCxnSpPr>
              <a:cxnSpLocks/>
              <a:stCxn id="10" idx="4"/>
              <a:endCxn id="11" idx="0"/>
            </p:cNvCxnSpPr>
            <p:nvPr/>
          </p:nvCxnSpPr>
          <p:spPr>
            <a:xfrm rot="5400000">
              <a:off x="1254012" y="3713237"/>
              <a:ext cx="285247" cy="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492B7EF-99D8-4421-A5EE-A7DF352AB05E}"/>
              </a:ext>
            </a:extLst>
          </p:cNvPr>
          <p:cNvSpPr/>
          <p:nvPr/>
        </p:nvSpPr>
        <p:spPr>
          <a:xfrm>
            <a:off x="6152805" y="2700706"/>
            <a:ext cx="1084332" cy="10735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rgbClr val="030403"/>
                </a:solidFill>
              </a:rPr>
              <a:t>FlatSat</a:t>
            </a:r>
          </a:p>
          <a:p>
            <a:pPr algn="ctr"/>
            <a:r>
              <a:rPr lang="en-US" sz="1400" dirty="0">
                <a:solidFill>
                  <a:srgbClr val="030403"/>
                </a:solidFill>
              </a:rPr>
              <a:t>Trick/CFS</a:t>
            </a:r>
          </a:p>
          <a:p>
            <a:pPr algn="ctr"/>
            <a:r>
              <a:rPr lang="en-US" sz="1400" dirty="0">
                <a:solidFill>
                  <a:srgbClr val="030403"/>
                </a:solidFill>
              </a:rPr>
              <a:t>Avionics</a:t>
            </a:r>
          </a:p>
          <a:p>
            <a:pPr algn="ctr"/>
            <a:r>
              <a:rPr lang="en-US" sz="1400" dirty="0">
                <a:solidFill>
                  <a:srgbClr val="030403"/>
                </a:solidFill>
              </a:rPr>
              <a:t>Payloads</a:t>
            </a:r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C4AF2101-5A63-4169-9351-562AE6702227}"/>
              </a:ext>
            </a:extLst>
          </p:cNvPr>
          <p:cNvCxnSpPr>
            <a:cxnSpLocks/>
            <a:stCxn id="11" idx="6"/>
            <a:endCxn id="24" idx="2"/>
          </p:cNvCxnSpPr>
          <p:nvPr/>
        </p:nvCxnSpPr>
        <p:spPr>
          <a:xfrm flipV="1">
            <a:off x="2257087" y="3774247"/>
            <a:ext cx="3255120" cy="48486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DDBFF0E2-B519-4E79-AFBD-E9520179849B}"/>
              </a:ext>
            </a:extLst>
          </p:cNvPr>
          <p:cNvCxnSpPr>
            <a:cxnSpLocks/>
            <a:stCxn id="11" idx="6"/>
            <a:endCxn id="45" idx="2"/>
          </p:cNvCxnSpPr>
          <p:nvPr/>
        </p:nvCxnSpPr>
        <p:spPr>
          <a:xfrm flipV="1">
            <a:off x="2257087" y="3774247"/>
            <a:ext cx="4437884" cy="48486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973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F92F4A-1FB6-4F75-A153-86C4C7069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52032"/>
            <a:ext cx="8229600" cy="3839435"/>
          </a:xfrm>
        </p:spPr>
        <p:txBody>
          <a:bodyPr>
            <a:normAutofit/>
          </a:bodyPr>
          <a:lstStyle/>
          <a:p>
            <a:r>
              <a:rPr lang="en-US" dirty="0"/>
              <a:t>Arbitrary and Inflexible Milestones</a:t>
            </a:r>
          </a:p>
          <a:p>
            <a:r>
              <a:rPr lang="en-US" dirty="0"/>
              <a:t>Early Hardware / Software Integration</a:t>
            </a:r>
          </a:p>
          <a:p>
            <a:r>
              <a:rPr lang="en-US" dirty="0"/>
              <a:t>Risk Management not Risk Avoidance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Drive the Schedule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950250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Drive the Schedule: Arbitrary and Inflexible IM PTR2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2DA2577-9108-4C44-8CA4-E67DE6D7B862}"/>
              </a:ext>
            </a:extLst>
          </p:cNvPr>
          <p:cNvSpPr txBox="1">
            <a:spLocks/>
          </p:cNvSpPr>
          <p:nvPr/>
        </p:nvSpPr>
        <p:spPr>
          <a:xfrm>
            <a:off x="52597" y="788973"/>
            <a:ext cx="4713611" cy="3839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lvl="1"/>
            <a:r>
              <a:rPr lang="en-US" sz="2400" dirty="0"/>
              <a:t>Modeled after standard PDR</a:t>
            </a:r>
          </a:p>
          <a:p>
            <a:pPr marL="287338" lvl="1"/>
            <a:r>
              <a:rPr lang="en-US" sz="2400" dirty="0"/>
              <a:t>Uneven system and element readiness</a:t>
            </a:r>
          </a:p>
          <a:p>
            <a:pPr marL="687388" lvl="2"/>
            <a:r>
              <a:rPr lang="en-US" sz="2000" dirty="0"/>
              <a:t>Some more mature, some less</a:t>
            </a:r>
          </a:p>
          <a:p>
            <a:pPr marL="287338" lvl="1"/>
            <a:r>
              <a:rPr lang="en-US" sz="2400" dirty="0"/>
              <a:t>Tailored entrance/success criteria</a:t>
            </a:r>
          </a:p>
          <a:p>
            <a:pPr marL="287338" lvl="1"/>
            <a:r>
              <a:rPr lang="en-US" sz="2400" dirty="0"/>
              <a:t>Served as a forcing function for project integration </a:t>
            </a:r>
          </a:p>
          <a:p>
            <a:pPr marL="287338" lvl="1"/>
            <a:r>
              <a:rPr lang="en-US" sz="2400" dirty="0"/>
              <a:t>PTR3 followed with focus distilled to identified issues and open items</a:t>
            </a:r>
          </a:p>
          <a:p>
            <a:pPr marL="287338" lvl="1"/>
            <a:r>
              <a:rPr lang="en-US" sz="2400" dirty="0"/>
              <a:t>PTR4 was a scheduled integration checkpoint</a:t>
            </a:r>
          </a:p>
          <a:p>
            <a:pPr marL="287338" lvl="1"/>
            <a:r>
              <a:rPr lang="en-US" sz="2400" dirty="0"/>
              <a:t>End result: successful CDR at PTR5</a:t>
            </a:r>
          </a:p>
          <a:p>
            <a:pPr marL="287338" lvl="1"/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F25A5-8434-443B-912C-85D67BD6C4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16" y="981643"/>
            <a:ext cx="4304933" cy="337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07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Drive the Schedule: Early HW/SW Integration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1751BD8-60C8-44F0-94F5-13FC60EE2FE4}"/>
              </a:ext>
            </a:extLst>
          </p:cNvPr>
          <p:cNvSpPr txBox="1">
            <a:spLocks/>
          </p:cNvSpPr>
          <p:nvPr/>
        </p:nvSpPr>
        <p:spPr>
          <a:xfrm>
            <a:off x="0" y="688446"/>
            <a:ext cx="5761529" cy="41950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dirty="0"/>
              <a:t>MTS / Engine Dev</a:t>
            </a:r>
          </a:p>
          <a:p>
            <a:pPr marL="287338" lvl="1"/>
            <a:r>
              <a:rPr lang="en-US" sz="2000" dirty="0"/>
              <a:t>Began Mobile Test Stand integration before SRR</a:t>
            </a:r>
          </a:p>
          <a:p>
            <a:pPr marL="287338" lvl="1"/>
            <a:r>
              <a:rPr lang="en-US" sz="2000" dirty="0"/>
              <a:t>Components include propulsion h/w, actuation, flight computer, CFS prop code, procedures, and ground console s/w</a:t>
            </a:r>
          </a:p>
          <a:p>
            <a:pPr marL="287338" lvl="1"/>
            <a:r>
              <a:rPr lang="en-US" sz="2000" dirty="0"/>
              <a:t>Built up to our agreed-to risk tolerance</a:t>
            </a:r>
          </a:p>
          <a:p>
            <a:pPr marL="687388" lvl="2"/>
            <a:r>
              <a:rPr lang="en-US" sz="1600" dirty="0"/>
              <a:t>We burned through some combustion chambers and let the magic smoke out of a data acquisition computer</a:t>
            </a:r>
          </a:p>
          <a:p>
            <a:pPr marL="287338" lvl="1"/>
            <a:r>
              <a:rPr lang="en-US" sz="2000" dirty="0"/>
              <a:t>Early integration and testing broke down hidden interface barriers between our matrixed Prop/GNC/Avionics/SW/Assembly teams</a:t>
            </a:r>
          </a:p>
          <a:p>
            <a:pPr marL="287338" lvl="1"/>
            <a:r>
              <a:rPr lang="en-US" sz="2000" dirty="0"/>
              <a:t>Advances in Prop, SW, and Avionics paid forward in terms of better systems requirements and test plans at PTR2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DDC8B0-EDFB-4A4D-BA68-C374AAE8DB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778" y="727028"/>
            <a:ext cx="3301407" cy="1227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EBCDAF-CCFE-429D-AED9-B5E4E6D6DF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61528" y="1954226"/>
            <a:ext cx="3354149" cy="251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2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Drive the Schedule: Risk Management not Avoidance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2DA2577-9108-4C44-8CA4-E67DE6D7B862}"/>
              </a:ext>
            </a:extLst>
          </p:cNvPr>
          <p:cNvSpPr txBox="1">
            <a:spLocks/>
          </p:cNvSpPr>
          <p:nvPr/>
        </p:nvSpPr>
        <p:spPr>
          <a:xfrm>
            <a:off x="52596" y="652033"/>
            <a:ext cx="8978115" cy="28922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lvl="1"/>
            <a:r>
              <a:rPr lang="en-US" sz="2400" dirty="0"/>
              <a:t>Risk avoidance is incompatible with innovation and development</a:t>
            </a:r>
          </a:p>
          <a:p>
            <a:pPr marL="287338" lvl="1"/>
            <a:r>
              <a:rPr lang="en-US" sz="2400" dirty="0"/>
              <a:t>Understand your risk posture and exposure</a:t>
            </a:r>
          </a:p>
          <a:p>
            <a:pPr marL="287338" lvl="1"/>
            <a:r>
              <a:rPr lang="en-US" sz="2400" dirty="0"/>
              <a:t>The standard </a:t>
            </a:r>
            <a:r>
              <a:rPr lang="en-US" sz="2400" dirty="0" err="1"/>
              <a:t>LxC</a:t>
            </a:r>
            <a:r>
              <a:rPr lang="en-US" sz="2400" dirty="0"/>
              <a:t> language is very useful with a rich toolset</a:t>
            </a:r>
          </a:p>
          <a:p>
            <a:pPr marL="287338" lvl="1"/>
            <a:r>
              <a:rPr lang="en-US" sz="2400" dirty="0"/>
              <a:t>Resist parallel risk reduction activities separate from development team</a:t>
            </a:r>
          </a:p>
          <a:p>
            <a:pPr marL="687388" lvl="2"/>
            <a:r>
              <a:rPr lang="en-US" sz="2000" dirty="0">
                <a:sym typeface="Wingdings" panose="05000000000000000000" pitchFamily="2" charset="2"/>
              </a:rPr>
              <a:t>the best risk mitigation folds effort into responsible team’s work plan</a:t>
            </a:r>
          </a:p>
          <a:p>
            <a:pPr marL="287338" lvl="1"/>
            <a:r>
              <a:rPr lang="en-US" sz="2400" dirty="0">
                <a:sym typeface="Wingdings" panose="05000000000000000000" pitchFamily="2" charset="2"/>
              </a:rPr>
              <a:t>Be diligent with a Continuous Risk Management process that visits the risk garden for regular pruning and care</a:t>
            </a:r>
            <a:endParaRPr lang="en-US" sz="2400" dirty="0"/>
          </a:p>
          <a:p>
            <a:pPr marL="287338" lvl="1"/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CD8B6C-B9A5-4273-9090-8CC6942B94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676" y="3369567"/>
            <a:ext cx="4266647" cy="177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65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Conclusion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2DA2577-9108-4C44-8CA4-E67DE6D7B862}"/>
              </a:ext>
            </a:extLst>
          </p:cNvPr>
          <p:cNvSpPr txBox="1">
            <a:spLocks/>
          </p:cNvSpPr>
          <p:nvPr/>
        </p:nvSpPr>
        <p:spPr>
          <a:xfrm>
            <a:off x="52596" y="652033"/>
            <a:ext cx="8978115" cy="2892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Determine What’s Important</a:t>
            </a:r>
          </a:p>
          <a:p>
            <a:r>
              <a:rPr lang="en-US" sz="2800" dirty="0"/>
              <a:t>Use the Good Stuff</a:t>
            </a:r>
          </a:p>
          <a:p>
            <a:r>
              <a:rPr lang="en-US" sz="2800" dirty="0"/>
              <a:t>Drive the Schedule</a:t>
            </a:r>
          </a:p>
          <a:p>
            <a:pPr marL="287338" lvl="1"/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4D8B9-5227-4DC6-8AF0-5C0876E03DE6}"/>
              </a:ext>
            </a:extLst>
          </p:cNvPr>
          <p:cNvSpPr txBox="1"/>
          <p:nvPr/>
        </p:nvSpPr>
        <p:spPr>
          <a:xfrm>
            <a:off x="629154" y="2878478"/>
            <a:ext cx="78249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7338" lvl="1" algn="ctr"/>
            <a:r>
              <a:rPr lang="en-US" sz="1800" dirty="0"/>
              <a:t>We are at a unique time in the aerospace industry where a rich legacy of processes and methodologies can be revisited, mined, and tailored with new concepts, perspectives, and technologies to create previously unimagined capabilities for space exploration and commerce.</a:t>
            </a:r>
          </a:p>
        </p:txBody>
      </p:sp>
    </p:spTree>
    <p:extLst>
      <p:ext uri="{BB962C8B-B14F-4D97-AF65-F5344CB8AC3E}">
        <p14:creationId xmlns:p14="http://schemas.microsoft.com/office/powerpoint/2010/main" val="5196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17CCE02-3133-4C89-AC8A-0671D743E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58" y="-114099"/>
            <a:ext cx="7886700" cy="793830"/>
          </a:xfrm>
        </p:spPr>
        <p:txBody>
          <a:bodyPr/>
          <a:lstStyle/>
          <a:p>
            <a:r>
              <a:rPr lang="en-US" b="1" dirty="0">
                <a:solidFill>
                  <a:srgbClr val="00D2FF"/>
                </a:solidFill>
              </a:rPr>
              <a:t>Lunar Landings</a:t>
            </a:r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60079D86-C670-4C1B-BAC7-525BF1C7B2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251"/>
            <a:ext cx="9144000" cy="429324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5347CC8-C8AA-4D72-B13D-92CCE243AD07}"/>
              </a:ext>
            </a:extLst>
          </p:cNvPr>
          <p:cNvSpPr/>
          <p:nvPr/>
        </p:nvSpPr>
        <p:spPr>
          <a:xfrm>
            <a:off x="3465267" y="2282556"/>
            <a:ext cx="50334" cy="50334"/>
          </a:xfrm>
          <a:prstGeom prst="ellipse">
            <a:avLst/>
          </a:prstGeom>
          <a:solidFill>
            <a:srgbClr val="00B050"/>
          </a:solidFill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5DBA66-AC1F-4A05-89EA-826AD6ED3B8F}"/>
              </a:ext>
            </a:extLst>
          </p:cNvPr>
          <p:cNvSpPr txBox="1"/>
          <p:nvPr/>
        </p:nvSpPr>
        <p:spPr>
          <a:xfrm>
            <a:off x="6368185" y="406761"/>
            <a:ext cx="1553917" cy="3231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30403"/>
                </a:solidFill>
              </a:rPr>
              <a:t>IM-1 Nov 2021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3FC542-822F-4B54-8D64-172A2B627130}"/>
              </a:ext>
            </a:extLst>
          </p:cNvPr>
          <p:cNvCxnSpPr>
            <a:cxnSpLocks/>
            <a:stCxn id="13" idx="1"/>
            <a:endCxn id="12" idx="7"/>
          </p:cNvCxnSpPr>
          <p:nvPr/>
        </p:nvCxnSpPr>
        <p:spPr>
          <a:xfrm flipH="1">
            <a:off x="3508230" y="568344"/>
            <a:ext cx="2859955" cy="1721583"/>
          </a:xfrm>
          <a:prstGeom prst="straightConnector1">
            <a:avLst/>
          </a:prstGeom>
          <a:ln w="34925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B423720-C080-4638-A394-3BA44D33D58F}"/>
              </a:ext>
            </a:extLst>
          </p:cNvPr>
          <p:cNvSpPr>
            <a:spLocks noGrp="1"/>
          </p:cNvSpPr>
          <p:nvPr/>
        </p:nvSpPr>
        <p:spPr>
          <a:xfrm>
            <a:off x="6962147" y="4801162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97743F-B92C-4013-9910-B03C980DD378}" type="slidenum">
              <a:rPr lang="en-US" sz="900"/>
              <a:pPr/>
              <a:t>29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91927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C73028A5-3481-8345-BDC6-1CC12DD25153}"/>
              </a:ext>
            </a:extLst>
          </p:cNvPr>
          <p:cNvSpPr/>
          <p:nvPr/>
        </p:nvSpPr>
        <p:spPr>
          <a:xfrm>
            <a:off x="2822608" y="3007679"/>
            <a:ext cx="2049809" cy="110482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730FC50A-3677-B740-8424-5DA201D297BD}"/>
              </a:ext>
            </a:extLst>
          </p:cNvPr>
          <p:cNvSpPr/>
          <p:nvPr/>
        </p:nvSpPr>
        <p:spPr>
          <a:xfrm>
            <a:off x="2812234" y="1307463"/>
            <a:ext cx="2049809" cy="110482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AEAFE1-9930-E94F-807E-3CBEC71C26C6}"/>
              </a:ext>
            </a:extLst>
          </p:cNvPr>
          <p:cNvSpPr/>
          <p:nvPr/>
        </p:nvSpPr>
        <p:spPr>
          <a:xfrm>
            <a:off x="5178177" y="1200352"/>
            <a:ext cx="2631773" cy="3581564"/>
          </a:xfrm>
          <a:prstGeom prst="rect">
            <a:avLst/>
          </a:prstGeom>
          <a:solidFill>
            <a:srgbClr val="EAF8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685800"/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876E7B-68ED-E14D-9DA4-25E8CBF6964F}"/>
              </a:ext>
            </a:extLst>
          </p:cNvPr>
          <p:cNvSpPr/>
          <p:nvPr/>
        </p:nvSpPr>
        <p:spPr>
          <a:xfrm>
            <a:off x="5178177" y="699730"/>
            <a:ext cx="2631773" cy="401268"/>
          </a:xfrm>
          <a:prstGeom prst="rect">
            <a:avLst/>
          </a:prstGeom>
          <a:solidFill>
            <a:srgbClr val="EA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685800"/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32E4CB-714A-1F46-899D-A9CBD963F6E3}"/>
              </a:ext>
            </a:extLst>
          </p:cNvPr>
          <p:cNvSpPr/>
          <p:nvPr/>
        </p:nvSpPr>
        <p:spPr>
          <a:xfrm>
            <a:off x="217306" y="708598"/>
            <a:ext cx="2221992" cy="401268"/>
          </a:xfrm>
          <a:prstGeom prst="rect">
            <a:avLst/>
          </a:prstGeom>
          <a:solidFill>
            <a:srgbClr val="EA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685800"/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3ED9A3-BA2F-4F41-AAAD-37B4B2200821}"/>
              </a:ext>
            </a:extLst>
          </p:cNvPr>
          <p:cNvSpPr/>
          <p:nvPr/>
        </p:nvSpPr>
        <p:spPr>
          <a:xfrm>
            <a:off x="2721289" y="704333"/>
            <a:ext cx="2161425" cy="401268"/>
          </a:xfrm>
          <a:prstGeom prst="rect">
            <a:avLst/>
          </a:prstGeom>
          <a:solidFill>
            <a:srgbClr val="EA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685800"/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Google Shape;474;p26">
            <a:extLst>
              <a:ext uri="{FF2B5EF4-FFF2-40B4-BE49-F238E27FC236}">
                <a16:creationId xmlns:a16="http://schemas.microsoft.com/office/drawing/2014/main" id="{7F5269C1-852E-4FB1-B10F-A2F2FA81C2C8}"/>
              </a:ext>
            </a:extLst>
          </p:cNvPr>
          <p:cNvSpPr txBox="1">
            <a:spLocks noGrp="1"/>
          </p:cNvSpPr>
          <p:nvPr/>
        </p:nvSpPr>
        <p:spPr>
          <a:xfrm>
            <a:off x="1680014" y="98172"/>
            <a:ext cx="7267443" cy="3893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>
                <a:prstClr val="black"/>
              </a:buClr>
              <a:buSzPts val="2600"/>
            </a:pPr>
            <a:r>
              <a:rPr lang="en-US" sz="1800" dirty="0">
                <a:solidFill>
                  <a:prstClr val="white"/>
                </a:solidFill>
              </a:rPr>
              <a:t>Leading the way with a Legacy of Success</a:t>
            </a:r>
            <a:endParaRPr sz="1800" dirty="0">
              <a:solidFill>
                <a:prstClr val="white"/>
              </a:solidFill>
            </a:endParaRPr>
          </a:p>
        </p:txBody>
      </p:sp>
      <p:pic>
        <p:nvPicPr>
          <p:cNvPr id="17" name="Google Shape;476;p26">
            <a:extLst>
              <a:ext uri="{FF2B5EF4-FFF2-40B4-BE49-F238E27FC236}">
                <a16:creationId xmlns:a16="http://schemas.microsoft.com/office/drawing/2014/main" id="{3AF4CC00-DCCB-48A2-88C7-47095E75ED3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1941" y="791686"/>
            <a:ext cx="699893" cy="82555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E19684C9-AF20-43C5-8C27-CA2D6000F7E9}"/>
              </a:ext>
            </a:extLst>
          </p:cNvPr>
          <p:cNvSpPr txBox="1"/>
          <p:nvPr/>
        </p:nvSpPr>
        <p:spPr>
          <a:xfrm>
            <a:off x="7808020" y="1766529"/>
            <a:ext cx="1513508" cy="35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lnSpc>
                <a:spcPts val="1125"/>
              </a:lnSpc>
            </a:pPr>
            <a:r>
              <a:rPr lang="en-US" sz="1050" b="1" dirty="0"/>
              <a:t>Dr. Kam </a:t>
            </a:r>
            <a:r>
              <a:rPr lang="en-US" sz="1050" b="1" dirty="0" err="1"/>
              <a:t>Ghaffarian</a:t>
            </a:r>
            <a:br>
              <a:rPr lang="en-US" sz="1050" dirty="0"/>
            </a:br>
            <a:r>
              <a:rPr lang="en-US" sz="675" dirty="0"/>
              <a:t>Founder &amp; Executive Chairman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99EF9DCA-E551-F14E-ACC4-E19F1DE57901}"/>
              </a:ext>
            </a:extLst>
          </p:cNvPr>
          <p:cNvSpPr txBox="1"/>
          <p:nvPr/>
        </p:nvSpPr>
        <p:spPr>
          <a:xfrm>
            <a:off x="3076242" y="773407"/>
            <a:ext cx="1451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1200" dirty="0"/>
              <a:t>Space</a:t>
            </a:r>
          </a:p>
        </p:txBody>
      </p:sp>
      <p:sp>
        <p:nvSpPr>
          <p:cNvPr id="34" name="TextBox 38">
            <a:extLst>
              <a:ext uri="{FF2B5EF4-FFF2-40B4-BE49-F238E27FC236}">
                <a16:creationId xmlns:a16="http://schemas.microsoft.com/office/drawing/2014/main" id="{B2270DD1-6026-4E4D-8DBB-3402A6E98B6B}"/>
              </a:ext>
            </a:extLst>
          </p:cNvPr>
          <p:cNvSpPr txBox="1"/>
          <p:nvPr/>
        </p:nvSpPr>
        <p:spPr>
          <a:xfrm>
            <a:off x="661234" y="798354"/>
            <a:ext cx="1279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1200" dirty="0"/>
              <a:t>Energy</a:t>
            </a:r>
          </a:p>
        </p:txBody>
      </p:sp>
      <p:sp>
        <p:nvSpPr>
          <p:cNvPr id="35" name="TextBox 40">
            <a:extLst>
              <a:ext uri="{FF2B5EF4-FFF2-40B4-BE49-F238E27FC236}">
                <a16:creationId xmlns:a16="http://schemas.microsoft.com/office/drawing/2014/main" id="{FC002329-244E-E646-9819-32BA0A03CE0D}"/>
              </a:ext>
            </a:extLst>
          </p:cNvPr>
          <p:cNvSpPr txBox="1"/>
          <p:nvPr/>
        </p:nvSpPr>
        <p:spPr>
          <a:xfrm>
            <a:off x="5631802" y="790621"/>
            <a:ext cx="1927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1200" dirty="0"/>
              <a:t>Innovation &amp; Investment</a:t>
            </a:r>
          </a:p>
        </p:txBody>
      </p:sp>
      <p:sp>
        <p:nvSpPr>
          <p:cNvPr id="36" name="TextBox 48">
            <a:extLst>
              <a:ext uri="{FF2B5EF4-FFF2-40B4-BE49-F238E27FC236}">
                <a16:creationId xmlns:a16="http://schemas.microsoft.com/office/drawing/2014/main" id="{590A45DA-4CC3-5E42-B481-53F8C3DD9E7A}"/>
              </a:ext>
            </a:extLst>
          </p:cNvPr>
          <p:cNvSpPr txBox="1"/>
          <p:nvPr/>
        </p:nvSpPr>
        <p:spPr>
          <a:xfrm>
            <a:off x="5599345" y="2826314"/>
            <a:ext cx="17855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r>
              <a:rPr lang="en-US" sz="900" b="1" dirty="0"/>
              <a:t>Emerging Light Foundation</a:t>
            </a: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6C83E2B5-C430-2F46-9215-EB361B412FFD}"/>
              </a:ext>
            </a:extLst>
          </p:cNvPr>
          <p:cNvSpPr txBox="1"/>
          <p:nvPr/>
        </p:nvSpPr>
        <p:spPr>
          <a:xfrm>
            <a:off x="5599466" y="3927008"/>
            <a:ext cx="1719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r>
              <a:rPr lang="en-US" sz="900" b="1" dirty="0"/>
              <a:t>Limitless Space Institute</a:t>
            </a:r>
          </a:p>
        </p:txBody>
      </p:sp>
      <p:sp>
        <p:nvSpPr>
          <p:cNvPr id="43" name="TextBox 46">
            <a:extLst>
              <a:ext uri="{FF2B5EF4-FFF2-40B4-BE49-F238E27FC236}">
                <a16:creationId xmlns:a16="http://schemas.microsoft.com/office/drawing/2014/main" id="{9B820FAC-25E1-7745-9977-1416AD265027}"/>
              </a:ext>
            </a:extLst>
          </p:cNvPr>
          <p:cNvSpPr txBox="1"/>
          <p:nvPr/>
        </p:nvSpPr>
        <p:spPr>
          <a:xfrm>
            <a:off x="5809079" y="2595482"/>
            <a:ext cx="14870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r>
              <a:rPr lang="en-US" sz="1050" i="1" dirty="0"/>
              <a:t>Philanthropy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C918CC1-383A-7A46-9765-B87CB584A7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079" y="1328952"/>
            <a:ext cx="382139" cy="142192"/>
          </a:xfrm>
          <a:prstGeom prst="rect">
            <a:avLst/>
          </a:prstGeom>
        </p:spPr>
      </p:pic>
      <p:sp>
        <p:nvSpPr>
          <p:cNvPr id="45" name="Google Shape;477;p26">
            <a:extLst>
              <a:ext uri="{FF2B5EF4-FFF2-40B4-BE49-F238E27FC236}">
                <a16:creationId xmlns:a16="http://schemas.microsoft.com/office/drawing/2014/main" id="{BA47F247-A854-9043-8779-912FFB94027E}"/>
              </a:ext>
            </a:extLst>
          </p:cNvPr>
          <p:cNvSpPr txBox="1"/>
          <p:nvPr/>
        </p:nvSpPr>
        <p:spPr>
          <a:xfrm>
            <a:off x="5171437" y="1400048"/>
            <a:ext cx="2690099" cy="112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spcBef>
                <a:spcPts val="1200"/>
              </a:spcBef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IBX is an innovation investment firm committed to advancing the state of humanity and human knowledge. We explore new frontiers in space, technology &amp; energy to push human potential and make a positive impact in the world.</a:t>
            </a:r>
          </a:p>
        </p:txBody>
      </p:sp>
      <p:sp>
        <p:nvSpPr>
          <p:cNvPr id="47" name="TextBox 62">
            <a:extLst>
              <a:ext uri="{FF2B5EF4-FFF2-40B4-BE49-F238E27FC236}">
                <a16:creationId xmlns:a16="http://schemas.microsoft.com/office/drawing/2014/main" id="{93E528F5-DD39-3342-B636-DB2224851B20}"/>
              </a:ext>
            </a:extLst>
          </p:cNvPr>
          <p:cNvSpPr txBox="1"/>
          <p:nvPr/>
        </p:nvSpPr>
        <p:spPr>
          <a:xfrm>
            <a:off x="1271749" y="4781916"/>
            <a:ext cx="5848565" cy="3895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New frontiers in space, technology &amp; energy</a:t>
            </a:r>
          </a:p>
        </p:txBody>
      </p:sp>
      <p:sp>
        <p:nvSpPr>
          <p:cNvPr id="48" name="TextBox 4">
            <a:extLst>
              <a:ext uri="{FF2B5EF4-FFF2-40B4-BE49-F238E27FC236}">
                <a16:creationId xmlns:a16="http://schemas.microsoft.com/office/drawing/2014/main" id="{0B9E9113-7C1F-024F-A9CF-46F2AD7CE6B9}"/>
              </a:ext>
            </a:extLst>
          </p:cNvPr>
          <p:cNvSpPr txBox="1"/>
          <p:nvPr/>
        </p:nvSpPr>
        <p:spPr>
          <a:xfrm>
            <a:off x="5233921" y="3026761"/>
            <a:ext cx="2565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spcBef>
                <a:spcPts val="1200"/>
              </a:spcBef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 Light Foundation, which is dedicated to improving the condition of humankind through a variety of charitable endeavors was established to support, educate and inspire great purpose while helping transcend limitations all over the world. </a:t>
            </a:r>
          </a:p>
        </p:txBody>
      </p:sp>
      <p:sp>
        <p:nvSpPr>
          <p:cNvPr id="49" name="TextBox 63">
            <a:extLst>
              <a:ext uri="{FF2B5EF4-FFF2-40B4-BE49-F238E27FC236}">
                <a16:creationId xmlns:a16="http://schemas.microsoft.com/office/drawing/2014/main" id="{E842CF8C-DF29-0B4E-B0C8-F7368F5A24D6}"/>
              </a:ext>
            </a:extLst>
          </p:cNvPr>
          <p:cNvSpPr txBox="1"/>
          <p:nvPr/>
        </p:nvSpPr>
        <p:spPr>
          <a:xfrm>
            <a:off x="5176247" y="4156861"/>
            <a:ext cx="26317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Inspires and educates the next generation to travel beyond our solar system and to support future interstellar human space exploration.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D59ADD2-6DA2-0144-ABB9-29A9D85C4D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339" y="3213023"/>
            <a:ext cx="1882346" cy="673499"/>
          </a:xfrm>
          <a:prstGeom prst="rect">
            <a:avLst/>
          </a:prstGeom>
        </p:spPr>
      </p:pic>
      <p:pic>
        <p:nvPicPr>
          <p:cNvPr id="1026" name="Picture 2" descr="Image result for axiom space">
            <a:extLst>
              <a:ext uri="{FF2B5EF4-FFF2-40B4-BE49-F238E27FC236}">
                <a16:creationId xmlns:a16="http://schemas.microsoft.com/office/drawing/2014/main" id="{4EC49ACB-3CB4-4F49-8D29-EBADC90B7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1" b="25259"/>
          <a:stretch/>
        </p:blipFill>
        <p:spPr bwMode="auto">
          <a:xfrm>
            <a:off x="2937809" y="1404175"/>
            <a:ext cx="1714500" cy="88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A227195-9D4E-2F47-8B63-651110BAAE04}"/>
              </a:ext>
            </a:extLst>
          </p:cNvPr>
          <p:cNvGrpSpPr/>
          <p:nvPr/>
        </p:nvGrpSpPr>
        <p:grpSpPr>
          <a:xfrm>
            <a:off x="330192" y="1552870"/>
            <a:ext cx="1916264" cy="2116219"/>
            <a:chOff x="4428162" y="1392714"/>
            <a:chExt cx="4256976" cy="4701177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A8C2045-D346-904E-8ABC-771520DD2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8162" y="1392714"/>
              <a:ext cx="4256976" cy="4701177"/>
            </a:xfrm>
            <a:prstGeom prst="rect">
              <a:avLst/>
            </a:prstGeom>
          </p:spPr>
        </p:pic>
        <p:pic>
          <p:nvPicPr>
            <p:cNvPr id="56" name="Picture 5">
              <a:extLst>
                <a:ext uri="{FF2B5EF4-FFF2-40B4-BE49-F238E27FC236}">
                  <a16:creationId xmlns:a16="http://schemas.microsoft.com/office/drawing/2014/main" id="{33701841-C1B2-D244-9FAA-96BC111A5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217150" y="3248730"/>
              <a:ext cx="2730873" cy="782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8356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Conclusion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2DA2577-9108-4C44-8CA4-E67DE6D7B862}"/>
              </a:ext>
            </a:extLst>
          </p:cNvPr>
          <p:cNvSpPr txBox="1">
            <a:spLocks/>
          </p:cNvSpPr>
          <p:nvPr/>
        </p:nvSpPr>
        <p:spPr>
          <a:xfrm>
            <a:off x="52596" y="652033"/>
            <a:ext cx="8978115" cy="2892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Determine What’s Important</a:t>
            </a:r>
          </a:p>
          <a:p>
            <a:r>
              <a:rPr lang="en-US" sz="2800" dirty="0"/>
              <a:t>Use the Good Stuff</a:t>
            </a:r>
          </a:p>
          <a:p>
            <a:r>
              <a:rPr lang="en-US" sz="2800" dirty="0"/>
              <a:t>Drive the Schedule</a:t>
            </a:r>
          </a:p>
          <a:p>
            <a:pPr marL="287338" lvl="1"/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4D8B9-5227-4DC6-8AF0-5C0876E03DE6}"/>
              </a:ext>
            </a:extLst>
          </p:cNvPr>
          <p:cNvSpPr txBox="1"/>
          <p:nvPr/>
        </p:nvSpPr>
        <p:spPr>
          <a:xfrm>
            <a:off x="629154" y="2878478"/>
            <a:ext cx="78249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7338" lvl="1" algn="ctr"/>
            <a:r>
              <a:rPr lang="en-US" sz="1800" dirty="0"/>
              <a:t>We are at a unique time in the aerospace industry where a rich legacy of processes and methodologies can be revisited, mined, and tailored with new concepts, perspectives, and technologies to create previously unimagined capabilities for space exploration and commerce.</a:t>
            </a:r>
          </a:p>
        </p:txBody>
      </p:sp>
    </p:spTree>
    <p:extLst>
      <p:ext uri="{BB962C8B-B14F-4D97-AF65-F5344CB8AC3E}">
        <p14:creationId xmlns:p14="http://schemas.microsoft.com/office/powerpoint/2010/main" val="420092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5F58A23-F44A-4B57-A127-82A7A02A1C13}"/>
              </a:ext>
            </a:extLst>
          </p:cNvPr>
          <p:cNvSpPr txBox="1">
            <a:spLocks/>
          </p:cNvSpPr>
          <p:nvPr/>
        </p:nvSpPr>
        <p:spPr>
          <a:xfrm>
            <a:off x="-14712" y="4191466"/>
            <a:ext cx="2619501" cy="503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34275" rIns="0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►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9075" indent="-114300"/>
            <a:r>
              <a:rPr lang="en-US" sz="1200" dirty="0"/>
              <a:t>80 MWe Reactor combined into 4 or 8-reactor plants</a:t>
            </a:r>
          </a:p>
        </p:txBody>
      </p:sp>
      <p:sp>
        <p:nvSpPr>
          <p:cNvPr id="251" name="Google Shape;251;p8"/>
          <p:cNvSpPr txBox="1">
            <a:spLocks noGrp="1"/>
          </p:cNvSpPr>
          <p:nvPr>
            <p:ph type="title"/>
          </p:nvPr>
        </p:nvSpPr>
        <p:spPr>
          <a:xfrm>
            <a:off x="719730" y="-1847"/>
            <a:ext cx="8424271" cy="5702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r>
              <a:rPr lang="en-US" dirty="0"/>
              <a:t>X-energy Efforts toward Terrestrial and Space Nuclear Solutions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BBB999-25E0-419C-A57B-83DB6E5AF69D}"/>
              </a:ext>
            </a:extLst>
          </p:cNvPr>
          <p:cNvSpPr/>
          <p:nvPr/>
        </p:nvSpPr>
        <p:spPr>
          <a:xfrm>
            <a:off x="4485919" y="2456334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 </a:t>
            </a:r>
            <a:endParaRPr lang="en-US" sz="1350" dirty="0"/>
          </a:p>
        </p:txBody>
      </p:sp>
      <p:sp>
        <p:nvSpPr>
          <p:cNvPr id="10" name="Google Shape;416;p23">
            <a:extLst>
              <a:ext uri="{FF2B5EF4-FFF2-40B4-BE49-F238E27FC236}">
                <a16:creationId xmlns:a16="http://schemas.microsoft.com/office/drawing/2014/main" id="{8FE73BEE-2DDB-42A7-84E7-F9D4764638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9970" y="4702966"/>
            <a:ext cx="8359398" cy="230833"/>
          </a:xfrm>
          <a:prstGeom prst="rect">
            <a:avLst/>
          </a:prstGeom>
          <a:solidFill>
            <a:srgbClr val="00D4D8"/>
          </a:solidFill>
          <a:ln>
            <a:noFill/>
          </a:ln>
        </p:spPr>
        <p:txBody>
          <a:bodyPr spcFirstLastPara="1" vert="horz" wrap="square" lIns="0" tIns="34275" rIns="0" bIns="34275" rtlCol="0" anchor="t" anchorCtr="0">
            <a:noAutofit/>
          </a:bodyPr>
          <a:lstStyle/>
          <a:p>
            <a:pPr marL="0" indent="0" algn="ctr">
              <a:buNone/>
            </a:pPr>
            <a:r>
              <a:rPr lang="en-US" sz="1275" b="1" i="1" dirty="0">
                <a:solidFill>
                  <a:schemeClr val="bg1"/>
                </a:solidFill>
              </a:rPr>
              <a:t>Key Attributes – no exotic materials; straightforward design; ground testable; buildable today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A0E81E-AD61-2B4F-881E-F2075ADCC754}"/>
              </a:ext>
            </a:extLst>
          </p:cNvPr>
          <p:cNvSpPr/>
          <p:nvPr/>
        </p:nvSpPr>
        <p:spPr>
          <a:xfrm>
            <a:off x="7367631" y="995145"/>
            <a:ext cx="383797" cy="105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Google Shape;251;p8">
            <a:extLst>
              <a:ext uri="{FF2B5EF4-FFF2-40B4-BE49-F238E27FC236}">
                <a16:creationId xmlns:a16="http://schemas.microsoft.com/office/drawing/2014/main" id="{7954E2D0-0038-5145-9473-7E2CFA0F040B}"/>
              </a:ext>
            </a:extLst>
          </p:cNvPr>
          <p:cNvSpPr txBox="1">
            <a:spLocks/>
          </p:cNvSpPr>
          <p:nvPr/>
        </p:nvSpPr>
        <p:spPr>
          <a:xfrm>
            <a:off x="2627906" y="582212"/>
            <a:ext cx="2772501" cy="359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80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500" dirty="0"/>
              <a:t>Nuclear Thermal Propulsion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849B20E-CFA7-8F4E-9B74-6E0940A81E4F}"/>
              </a:ext>
            </a:extLst>
          </p:cNvPr>
          <p:cNvSpPr/>
          <p:nvPr/>
        </p:nvSpPr>
        <p:spPr>
          <a:xfrm rot="20079106">
            <a:off x="3517348" y="2400458"/>
            <a:ext cx="473432" cy="215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077AC3C4-7BEF-7A46-ABA1-EE05B5D8C078}"/>
              </a:ext>
            </a:extLst>
          </p:cNvPr>
          <p:cNvSpPr txBox="1">
            <a:spLocks/>
          </p:cNvSpPr>
          <p:nvPr/>
        </p:nvSpPr>
        <p:spPr>
          <a:xfrm>
            <a:off x="4060990" y="1483183"/>
            <a:ext cx="1636949" cy="2479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34275" rIns="0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►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9075" indent="-114300">
              <a:spcAft>
                <a:spcPts val="225"/>
              </a:spcAft>
            </a:pPr>
            <a:r>
              <a:rPr lang="en-US" sz="1200" dirty="0"/>
              <a:t>Design based on High-Temperature Gas Reactor (HTGR) technology utilizing ceramic-coated uranium fuel – enables core to survive very high operating temperatures (&gt;2500C) with multiple short-duration cycles</a:t>
            </a:r>
          </a:p>
        </p:txBody>
      </p:sp>
      <p:sp>
        <p:nvSpPr>
          <p:cNvPr id="39" name="Google Shape;251;p8">
            <a:extLst>
              <a:ext uri="{FF2B5EF4-FFF2-40B4-BE49-F238E27FC236}">
                <a16:creationId xmlns:a16="http://schemas.microsoft.com/office/drawing/2014/main" id="{F7694F0F-65FD-0147-9763-CB85E4109DA2}"/>
              </a:ext>
            </a:extLst>
          </p:cNvPr>
          <p:cNvSpPr txBox="1">
            <a:spLocks/>
          </p:cNvSpPr>
          <p:nvPr/>
        </p:nvSpPr>
        <p:spPr>
          <a:xfrm>
            <a:off x="5630640" y="591313"/>
            <a:ext cx="3355885" cy="359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500" dirty="0"/>
              <a:t>In-Space Fission Generated Power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155E8842-66AD-E24A-AF46-6DC52E7A86B3}"/>
              </a:ext>
            </a:extLst>
          </p:cNvPr>
          <p:cNvSpPr txBox="1">
            <a:spLocks/>
          </p:cNvSpPr>
          <p:nvPr/>
        </p:nvSpPr>
        <p:spPr>
          <a:xfrm>
            <a:off x="5966869" y="950544"/>
            <a:ext cx="2772500" cy="532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34275" rIns="0" bIns="3427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►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9075" indent="-114300"/>
            <a:r>
              <a:rPr lang="en-US" sz="1200" dirty="0"/>
              <a:t>NASA has flown only one fission reactor, the SNAP-10A mission, in 1965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3D7B81E6-74C2-4349-905A-3BE04ED8DA57}"/>
              </a:ext>
            </a:extLst>
          </p:cNvPr>
          <p:cNvSpPr txBox="1">
            <a:spLocks/>
          </p:cNvSpPr>
          <p:nvPr/>
        </p:nvSpPr>
        <p:spPr>
          <a:xfrm>
            <a:off x="6079262" y="3575593"/>
            <a:ext cx="2772500" cy="102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34275" rIns="0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►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9075" indent="-114300"/>
            <a:r>
              <a:rPr lang="en-US" sz="1200" dirty="0"/>
              <a:t>X-energy’s expertise with small, high performance power reactors and high-temperature uranium fuel production promise a new era of available power on space missions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E7021C-55CA-B54C-B006-E8C01E85ECB9}"/>
              </a:ext>
            </a:extLst>
          </p:cNvPr>
          <p:cNvGrpSpPr/>
          <p:nvPr/>
        </p:nvGrpSpPr>
        <p:grpSpPr>
          <a:xfrm>
            <a:off x="2528483" y="1557654"/>
            <a:ext cx="1673609" cy="2313282"/>
            <a:chOff x="2401561" y="1720761"/>
            <a:chExt cx="2231478" cy="30843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ECB8C4-18E9-FD4F-8BF7-228BE60B0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01561" y="1720761"/>
              <a:ext cx="2231478" cy="286416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6F13284-6A8D-441D-A643-39DBA95D0497}"/>
                </a:ext>
              </a:extLst>
            </p:cNvPr>
            <p:cNvSpPr/>
            <p:nvPr/>
          </p:nvSpPr>
          <p:spPr>
            <a:xfrm rot="20094152">
              <a:off x="3877017" y="4449108"/>
              <a:ext cx="658637" cy="3560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F7841B8-C3A7-493E-8320-26ECFEA122F4}"/>
              </a:ext>
            </a:extLst>
          </p:cNvPr>
          <p:cNvSpPr txBox="1">
            <a:spLocks/>
          </p:cNvSpPr>
          <p:nvPr/>
        </p:nvSpPr>
        <p:spPr>
          <a:xfrm>
            <a:off x="7322458" y="1503083"/>
            <a:ext cx="1715124" cy="1939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34275" rIns="0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►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9075" indent="-114300"/>
            <a:r>
              <a:rPr lang="en-US" sz="1200" dirty="0"/>
              <a:t>Design based on advanced materials (beryllium, hydride moderator, ceramic coated fuel, high-temp heat pipes) for a long-life (10+ years) solution that delivers 10 kW of power to lunar habitats</a:t>
            </a:r>
          </a:p>
        </p:txBody>
      </p:sp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8D067D-D73F-BB4E-B9A1-EF89E29F42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1680" y="1447276"/>
            <a:ext cx="1636949" cy="2094139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C9B7D8F-0006-1F41-BD89-461601819B6F}"/>
              </a:ext>
            </a:extLst>
          </p:cNvPr>
          <p:cNvSpPr txBox="1">
            <a:spLocks/>
          </p:cNvSpPr>
          <p:nvPr/>
        </p:nvSpPr>
        <p:spPr>
          <a:xfrm>
            <a:off x="2683936" y="3886697"/>
            <a:ext cx="3005490" cy="86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►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9075" indent="-114300">
              <a:spcAft>
                <a:spcPts val="225"/>
              </a:spcAft>
            </a:pPr>
            <a:r>
              <a:rPr lang="en-US" sz="1200" dirty="0"/>
              <a:t>Super-heated H2 gas is channeled through a nozzle to create thrust</a:t>
            </a:r>
          </a:p>
          <a:p>
            <a:pPr marL="219075" indent="-114300">
              <a:spcAft>
                <a:spcPts val="225"/>
              </a:spcAft>
            </a:pPr>
            <a:r>
              <a:rPr lang="en-US" sz="1200" dirty="0"/>
              <a:t>Few moving parts and straightforward construction</a:t>
            </a:r>
          </a:p>
        </p:txBody>
      </p:sp>
      <p:sp>
        <p:nvSpPr>
          <p:cNvPr id="20" name="Google Shape;251;p8">
            <a:extLst>
              <a:ext uri="{FF2B5EF4-FFF2-40B4-BE49-F238E27FC236}">
                <a16:creationId xmlns:a16="http://schemas.microsoft.com/office/drawing/2014/main" id="{83F7A5B3-790B-0E4E-92E0-3E37179E5883}"/>
              </a:ext>
            </a:extLst>
          </p:cNvPr>
          <p:cNvSpPr txBox="1">
            <a:spLocks/>
          </p:cNvSpPr>
          <p:nvPr/>
        </p:nvSpPr>
        <p:spPr>
          <a:xfrm>
            <a:off x="86718" y="588608"/>
            <a:ext cx="2541188" cy="359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80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500" dirty="0"/>
              <a:t>Commercial Power Gen.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43A52C-E93D-4445-A391-7845A0375EE0}"/>
              </a:ext>
            </a:extLst>
          </p:cNvPr>
          <p:cNvSpPr txBox="1">
            <a:spLocks/>
          </p:cNvSpPr>
          <p:nvPr/>
        </p:nvSpPr>
        <p:spPr>
          <a:xfrm>
            <a:off x="2632854" y="912971"/>
            <a:ext cx="2840311" cy="61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34275" rIns="0" bIns="3427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►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9075" indent="-114300">
              <a:spcAft>
                <a:spcPts val="225"/>
              </a:spcAft>
            </a:pPr>
            <a:r>
              <a:rPr lang="en-US" sz="1200" dirty="0"/>
              <a:t>NTP enables deep space travel with much shorter transit times through high </a:t>
            </a:r>
            <a:r>
              <a:rPr lang="en-US" sz="1200" dirty="0" err="1"/>
              <a:t>Isp</a:t>
            </a:r>
            <a:r>
              <a:rPr lang="en-US" sz="1200" dirty="0"/>
              <a:t> (&gt;900 sec.)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B0585D-E3CF-FC46-A8EE-4E7A1ABFD739}"/>
              </a:ext>
            </a:extLst>
          </p:cNvPr>
          <p:cNvGrpSpPr/>
          <p:nvPr/>
        </p:nvGrpSpPr>
        <p:grpSpPr>
          <a:xfrm>
            <a:off x="229153" y="871660"/>
            <a:ext cx="2007503" cy="3060019"/>
            <a:chOff x="274715" y="1162213"/>
            <a:chExt cx="2676670" cy="40800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BB1D0E-6947-6C42-A738-0C871E4EE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62" y="1176199"/>
              <a:ext cx="2642925" cy="406603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00099-3E12-F042-A2ED-BBC38DD7085F}"/>
                </a:ext>
              </a:extLst>
            </p:cNvPr>
            <p:cNvSpPr/>
            <p:nvPr/>
          </p:nvSpPr>
          <p:spPr>
            <a:xfrm>
              <a:off x="1671416" y="1176199"/>
              <a:ext cx="1279969" cy="405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412DB7-0B39-7E44-91D5-CC8D98D16FB8}"/>
                </a:ext>
              </a:extLst>
            </p:cNvPr>
            <p:cNvSpPr/>
            <p:nvPr/>
          </p:nvSpPr>
          <p:spPr>
            <a:xfrm>
              <a:off x="274715" y="1162213"/>
              <a:ext cx="990725" cy="405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3D227F8-163A-DA43-A6BB-C7E035E1ABC7}"/>
              </a:ext>
            </a:extLst>
          </p:cNvPr>
          <p:cNvSpPr txBox="1">
            <a:spLocks/>
          </p:cNvSpPr>
          <p:nvPr/>
        </p:nvSpPr>
        <p:spPr>
          <a:xfrm>
            <a:off x="5851" y="3211239"/>
            <a:ext cx="1751030" cy="1170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►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Font typeface="Arial"/>
              <a:buChar char="◦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4313" indent="-109538">
              <a:spcAft>
                <a:spcPts val="225"/>
              </a:spcAft>
            </a:pPr>
            <a:r>
              <a:rPr lang="en-US" sz="1200" dirty="0"/>
              <a:t>Design based on High- Temp. Gas Reactor (HTGR) technology utilizing spherical “pebble” fuel</a:t>
            </a:r>
          </a:p>
        </p:txBody>
      </p:sp>
    </p:spTree>
    <p:extLst>
      <p:ext uri="{BB962C8B-B14F-4D97-AF65-F5344CB8AC3E}">
        <p14:creationId xmlns:p14="http://schemas.microsoft.com/office/powerpoint/2010/main" val="135364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E902E7-EC17-0444-8189-4376E4640F7A}"/>
              </a:ext>
            </a:extLst>
          </p:cNvPr>
          <p:cNvSpPr/>
          <p:nvPr/>
        </p:nvSpPr>
        <p:spPr>
          <a:xfrm>
            <a:off x="0" y="0"/>
            <a:ext cx="9144000" cy="785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F56D40-3365-D84D-8DB2-6E4DF4B41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57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6F7207-73CE-0E46-8553-CDAD7C6544E9}"/>
              </a:ext>
            </a:extLst>
          </p:cNvPr>
          <p:cNvSpPr txBox="1"/>
          <p:nvPr/>
        </p:nvSpPr>
        <p:spPr>
          <a:xfrm>
            <a:off x="6518953" y="1830656"/>
            <a:ext cx="4518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650" dirty="0">
                <a:solidFill>
                  <a:srgbClr val="051D49"/>
                </a:solidFill>
                <a:latin typeface="HelveticaNeueLT Pro 45 Lt" panose="020B0403020202020204" pitchFamily="34" charset="77"/>
              </a:rPr>
              <a:t>Diverse Global </a:t>
            </a:r>
            <a:br>
              <a:rPr lang="en-US" sz="1650" dirty="0">
                <a:solidFill>
                  <a:srgbClr val="051D49"/>
                </a:solidFill>
                <a:latin typeface="HelveticaNeueLT Pro 45 Lt" panose="020B0403020202020204" pitchFamily="34" charset="77"/>
              </a:rPr>
            </a:br>
            <a:r>
              <a:rPr lang="en-US" sz="1650" dirty="0">
                <a:solidFill>
                  <a:srgbClr val="051D49"/>
                </a:solidFill>
                <a:latin typeface="HelveticaNeueLT Pro 45 Lt" panose="020B0403020202020204" pitchFamily="34" charset="77"/>
              </a:rPr>
              <a:t>Market Segments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59A9AA-D4CE-624C-BC35-C3C431B8B5A8}"/>
              </a:ext>
            </a:extLst>
          </p:cNvPr>
          <p:cNvSpPr txBox="1"/>
          <p:nvPr/>
        </p:nvSpPr>
        <p:spPr>
          <a:xfrm>
            <a:off x="1097652" y="1588328"/>
            <a:ext cx="1817681" cy="1165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38" dirty="0">
                <a:solidFill>
                  <a:prstClr val="white"/>
                </a:solidFill>
                <a:latin typeface="HelveticaNeueLT Pro 65 Md" panose="020B0604020202020204" pitchFamily="34" charset="77"/>
              </a:rPr>
              <a:t>Access to the ISS for:</a:t>
            </a:r>
            <a:br>
              <a:rPr lang="en-US" sz="938" dirty="0">
                <a:solidFill>
                  <a:prstClr val="white"/>
                </a:solidFill>
                <a:latin typeface="HelveticaNeueLT Pro 65 Md" panose="020B0604020202020204" pitchFamily="34" charset="77"/>
              </a:rPr>
            </a:br>
            <a:endParaRPr lang="en-US" sz="938" dirty="0">
              <a:solidFill>
                <a:prstClr val="white"/>
              </a:solidFill>
              <a:latin typeface="HelveticaNeueLT Pro 45 Lt" panose="020B0403020202020204" pitchFamily="34" charset="77"/>
            </a:endParaRPr>
          </a:p>
          <a:p>
            <a:pPr marL="128588" indent="-128588" defTabSz="6858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Professional astronauts </a:t>
            </a:r>
            <a:b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</a:br>
            <a: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including ISS partner </a:t>
            </a:r>
            <a:b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</a:br>
            <a: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nations</a:t>
            </a:r>
          </a:p>
          <a:p>
            <a:pPr marL="128588" indent="-128588" defTabSz="685800">
              <a:buFont typeface="Arial" panose="020B0604020202020204" pitchFamily="34" charset="0"/>
              <a:buChar char="•"/>
            </a:pPr>
            <a:endParaRPr lang="en-US" sz="600" dirty="0">
              <a:solidFill>
                <a:prstClr val="white"/>
              </a:solidFill>
              <a:latin typeface="HelveticaNeueLT Pro 45 Lt" panose="020B0403020202020204" pitchFamily="34" charset="77"/>
            </a:endParaRPr>
          </a:p>
          <a:p>
            <a:pPr marL="128588" indent="-128588" defTabSz="6858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Private astronauts for </a:t>
            </a:r>
            <a:b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</a:br>
            <a: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7-10 day missions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1D4571-F3EF-3B47-89FC-713936C28107}"/>
              </a:ext>
            </a:extLst>
          </p:cNvPr>
          <p:cNvSpPr txBox="1"/>
          <p:nvPr/>
        </p:nvSpPr>
        <p:spPr>
          <a:xfrm>
            <a:off x="2646895" y="1588329"/>
            <a:ext cx="2221783" cy="121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38" dirty="0">
                <a:solidFill>
                  <a:prstClr val="white"/>
                </a:solidFill>
                <a:latin typeface="HelveticaNeueLT Pro 65 Md" panose="020B0604020202020204" pitchFamily="34" charset="77"/>
              </a:rPr>
              <a:t>Simple, fast, and cost-effective</a:t>
            </a:r>
          </a:p>
          <a:p>
            <a:pPr defTabSz="685800"/>
            <a:r>
              <a:rPr lang="en-US" sz="938" dirty="0">
                <a:solidFill>
                  <a:prstClr val="white"/>
                </a:solidFill>
                <a:latin typeface="HelveticaNeueLT Pro 65 Md" panose="020B0604020202020204" pitchFamily="34" charset="77"/>
              </a:rPr>
              <a:t>access to space for:</a:t>
            </a:r>
          </a:p>
          <a:p>
            <a:pPr defTabSz="685800"/>
            <a:endParaRPr lang="en-US" sz="600" dirty="0">
              <a:solidFill>
                <a:prstClr val="white"/>
              </a:solidFill>
              <a:latin typeface="HelveticaNeueLT Pro 45 Lt" panose="020B0403020202020204" pitchFamily="34" charset="77"/>
            </a:endParaRPr>
          </a:p>
          <a:p>
            <a:pPr marL="128588" indent="-128588" defTabSz="6858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Research</a:t>
            </a:r>
          </a:p>
          <a:p>
            <a:pPr marL="128588" indent="-128588" defTabSz="685800">
              <a:buFont typeface="Arial" panose="020B0604020202020204" pitchFamily="34" charset="0"/>
              <a:buChar char="•"/>
            </a:pPr>
            <a:endParaRPr lang="en-US" sz="600" dirty="0">
              <a:solidFill>
                <a:prstClr val="white"/>
              </a:solidFill>
              <a:latin typeface="HelveticaNeueLT Pro 45 Lt" panose="020B0403020202020204" pitchFamily="34" charset="77"/>
            </a:endParaRPr>
          </a:p>
          <a:p>
            <a:pPr marL="128588" indent="-128588" defTabSz="6858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In-Space Manufacturing</a:t>
            </a:r>
          </a:p>
          <a:p>
            <a:pPr marL="128588" indent="-128588" defTabSz="685800">
              <a:buFont typeface="Arial" panose="020B0604020202020204" pitchFamily="34" charset="0"/>
              <a:buChar char="•"/>
            </a:pPr>
            <a:endParaRPr lang="en-US" sz="600" dirty="0">
              <a:solidFill>
                <a:prstClr val="white"/>
              </a:solidFill>
              <a:latin typeface="HelveticaNeueLT Pro 45 Lt" panose="020B0403020202020204" pitchFamily="34" charset="77"/>
            </a:endParaRPr>
          </a:p>
          <a:p>
            <a:pPr marL="128588" indent="-128588" defTabSz="6858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Brand, Media and </a:t>
            </a:r>
            <a:b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</a:br>
            <a: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Entertainment Partnerships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92E24D-6E07-D64C-AAF1-D10F75AB51C7}"/>
              </a:ext>
            </a:extLst>
          </p:cNvPr>
          <p:cNvSpPr txBox="1"/>
          <p:nvPr/>
        </p:nvSpPr>
        <p:spPr>
          <a:xfrm>
            <a:off x="4557903" y="1588330"/>
            <a:ext cx="2221783" cy="1206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38" dirty="0">
                <a:solidFill>
                  <a:prstClr val="white"/>
                </a:solidFill>
                <a:latin typeface="HelveticaNeueLT Pro 65 Md" panose="020B0604020202020204" pitchFamily="34" charset="77"/>
              </a:rPr>
              <a:t>A near-Earth platform for:</a:t>
            </a:r>
          </a:p>
          <a:p>
            <a:pPr defTabSz="685800"/>
            <a:endParaRPr lang="en-US" sz="600" dirty="0">
              <a:solidFill>
                <a:prstClr val="white"/>
              </a:solidFill>
              <a:latin typeface="HelveticaNeueLT Pro 45 Lt" panose="020B0403020202020204" pitchFamily="34" charset="77"/>
            </a:endParaRPr>
          </a:p>
          <a:p>
            <a:pPr marL="128588" indent="-128588" defTabSz="6858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Integrated systems testing </a:t>
            </a:r>
          </a:p>
          <a:p>
            <a:pPr marL="128588" indent="-128588" defTabSz="685800">
              <a:buFont typeface="Arial" panose="020B0604020202020204" pitchFamily="34" charset="0"/>
              <a:buChar char="•"/>
            </a:pPr>
            <a:endParaRPr lang="en-US" sz="600" dirty="0">
              <a:solidFill>
                <a:prstClr val="white"/>
              </a:solidFill>
              <a:latin typeface="HelveticaNeueLT Pro 45 Lt" panose="020B0403020202020204" pitchFamily="34" charset="77"/>
            </a:endParaRPr>
          </a:p>
          <a:p>
            <a:pPr marL="128588" indent="-128588" defTabSz="6858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Human performance </a:t>
            </a:r>
            <a:b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</a:br>
            <a: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studies</a:t>
            </a:r>
          </a:p>
          <a:p>
            <a:pPr marL="128588" indent="-128588" defTabSz="685800">
              <a:buFont typeface="Arial" panose="020B0604020202020204" pitchFamily="34" charset="0"/>
              <a:buChar char="•"/>
            </a:pPr>
            <a:endParaRPr lang="en-US" sz="600" dirty="0">
              <a:solidFill>
                <a:prstClr val="white"/>
              </a:solidFill>
              <a:latin typeface="HelveticaNeueLT Pro 45 Lt" panose="020B0403020202020204" pitchFamily="34" charset="77"/>
            </a:endParaRPr>
          </a:p>
          <a:p>
            <a:pPr marL="128588" indent="-128588" defTabSz="6858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Sub-system technology </a:t>
            </a:r>
            <a:b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</a:br>
            <a:r>
              <a:rPr lang="en-US" sz="900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demonstration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B04502-EA6F-A341-83B5-7681723EA817}"/>
              </a:ext>
            </a:extLst>
          </p:cNvPr>
          <p:cNvSpPr txBox="1"/>
          <p:nvPr/>
        </p:nvSpPr>
        <p:spPr>
          <a:xfrm>
            <a:off x="917815" y="676757"/>
            <a:ext cx="602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srgbClr val="051D49"/>
                </a:solidFill>
                <a:latin typeface="HelveticaNeueLT Pro 45 Lt" panose="020B0403020202020204" pitchFamily="34" charset="77"/>
              </a:rPr>
              <a:t>The next step off the planet starts with </a:t>
            </a:r>
            <a:r>
              <a:rPr lang="en-US" dirty="0">
                <a:solidFill>
                  <a:srgbClr val="051D49"/>
                </a:solidFill>
                <a:latin typeface="HelveticaNeueLT Pro 65 Md" panose="020B0604020202020204" pitchFamily="34" charset="77"/>
              </a:rPr>
              <a:t>Axiom Space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EA2CEE-77D7-3D4D-9F0D-E7486B374CAB}"/>
              </a:ext>
            </a:extLst>
          </p:cNvPr>
          <p:cNvSpPr txBox="1"/>
          <p:nvPr/>
        </p:nvSpPr>
        <p:spPr>
          <a:xfrm>
            <a:off x="1493517" y="3949130"/>
            <a:ext cx="3155399" cy="1039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38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Starting in 2028, Axiom Station will be a orbital platform that has pressurized and unpressurized payload </a:t>
            </a:r>
            <a:br>
              <a:rPr lang="en-US" sz="938" dirty="0">
                <a:solidFill>
                  <a:prstClr val="white"/>
                </a:solidFill>
                <a:latin typeface="HelveticaNeueLT Pro 45 Lt" panose="020B0403020202020204" pitchFamily="34" charset="77"/>
              </a:rPr>
            </a:br>
            <a:r>
              <a:rPr lang="en-US" sz="938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capacity comparable to the ISS.</a:t>
            </a:r>
          </a:p>
          <a:p>
            <a:pPr defTabSz="685800"/>
            <a:endParaRPr lang="en-US" sz="525" dirty="0">
              <a:solidFill>
                <a:prstClr val="white"/>
              </a:solidFill>
              <a:latin typeface="HelveticaNeueLT Pro 45 Lt" panose="020B0403020202020204" pitchFamily="34" charset="77"/>
            </a:endParaRPr>
          </a:p>
          <a:p>
            <a:pPr defTabSz="685800"/>
            <a:r>
              <a:rPr lang="en-US" sz="938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It is the cornerstone — the origin — of a permanent, prosperous human presence and a thriving network </a:t>
            </a:r>
            <a:br>
              <a:rPr lang="en-US" sz="938" dirty="0">
                <a:solidFill>
                  <a:prstClr val="white"/>
                </a:solidFill>
                <a:latin typeface="HelveticaNeueLT Pro 45 Lt" panose="020B0403020202020204" pitchFamily="34" charset="77"/>
              </a:rPr>
            </a:br>
            <a:r>
              <a:rPr lang="en-US" sz="938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of commercial activity in Low Earth Orbit.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C84664-EDF2-8C46-9DFA-B81D83EDBE92}"/>
              </a:ext>
            </a:extLst>
          </p:cNvPr>
          <p:cNvSpPr txBox="1"/>
          <p:nvPr/>
        </p:nvSpPr>
        <p:spPr>
          <a:xfrm>
            <a:off x="6360586" y="3785714"/>
            <a:ext cx="2221783" cy="381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38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A thriving home in space that benefits every human, everywhere.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F3AA66-7442-FA42-A8EA-7A124BC2CE63}"/>
              </a:ext>
            </a:extLst>
          </p:cNvPr>
          <p:cNvSpPr txBox="1"/>
          <p:nvPr/>
        </p:nvSpPr>
        <p:spPr>
          <a:xfrm>
            <a:off x="6360585" y="4423894"/>
            <a:ext cx="2658154" cy="52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38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Improve life on Earth and foster possibilities beyond it by building and operating the </a:t>
            </a:r>
            <a:br>
              <a:rPr lang="en-US" sz="938" dirty="0">
                <a:solidFill>
                  <a:prstClr val="white"/>
                </a:solidFill>
                <a:latin typeface="HelveticaNeueLT Pro 45 Lt" panose="020B0403020202020204" pitchFamily="34" charset="77"/>
              </a:rPr>
            </a:br>
            <a:r>
              <a:rPr lang="en-US" sz="938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world’s first commercial space station.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A1445C-2A50-9446-904E-2622506BEE27}"/>
              </a:ext>
            </a:extLst>
          </p:cNvPr>
          <p:cNvSpPr txBox="1"/>
          <p:nvPr/>
        </p:nvSpPr>
        <p:spPr>
          <a:xfrm>
            <a:off x="4592548" y="3960689"/>
            <a:ext cx="1494890" cy="75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38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World’s first private crew </a:t>
            </a:r>
            <a:br>
              <a:rPr lang="en-US" sz="938" dirty="0">
                <a:solidFill>
                  <a:prstClr val="white"/>
                </a:solidFill>
                <a:latin typeface="HelveticaNeueLT Pro 45 Lt" panose="020B0403020202020204" pitchFamily="34" charset="77"/>
              </a:rPr>
            </a:br>
            <a:r>
              <a:rPr lang="en-US" sz="938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to the ISS</a:t>
            </a:r>
          </a:p>
          <a:p>
            <a:pPr defTabSz="685800"/>
            <a:endParaRPr lang="en-US" sz="525" dirty="0">
              <a:solidFill>
                <a:prstClr val="white"/>
              </a:solidFill>
              <a:latin typeface="HelveticaNeueLT Pro 45 Lt" panose="020B0403020202020204" pitchFamily="34" charset="77"/>
            </a:endParaRPr>
          </a:p>
          <a:p>
            <a:pPr defTabSz="685800"/>
            <a:r>
              <a:rPr lang="en-US" sz="938" dirty="0">
                <a:solidFill>
                  <a:prstClr val="white"/>
                </a:solidFill>
                <a:latin typeface="HelveticaNeueLT Pro 45 Lt" panose="020B0403020202020204" pitchFamily="34" charset="77"/>
              </a:rPr>
              <a:t>Expected to launch January 2022</a:t>
            </a:r>
          </a:p>
        </p:txBody>
      </p:sp>
    </p:spTree>
    <p:extLst>
      <p:ext uri="{BB962C8B-B14F-4D97-AF65-F5344CB8AC3E}">
        <p14:creationId xmlns:p14="http://schemas.microsoft.com/office/powerpoint/2010/main" val="2160144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How Did I Get Here?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4A8A7B-7014-4A19-BF96-23967A118F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4" y="652248"/>
            <a:ext cx="2141940" cy="1604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FB19D-70DA-478C-9876-79FC93F20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19" y="932210"/>
            <a:ext cx="2472416" cy="3708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F1651-4DFD-46FF-A977-8E2ACE7941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024" y="3017606"/>
            <a:ext cx="2141940" cy="1475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F93738-6347-4DF6-9CC0-05760DAA85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64" y="675965"/>
            <a:ext cx="2409005" cy="1355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2C3DE-E0C1-418C-8C95-546858FA163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0845" y="1632079"/>
            <a:ext cx="1774357" cy="2399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F6ADA9-0164-4B2C-BB3E-B9A7C7551D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07" y="3494189"/>
            <a:ext cx="2399520" cy="13437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2F47BD-9B75-48BA-BD0B-67973D3D5D52}"/>
              </a:ext>
            </a:extLst>
          </p:cNvPr>
          <p:cNvSpPr txBox="1"/>
          <p:nvPr/>
        </p:nvSpPr>
        <p:spPr>
          <a:xfrm>
            <a:off x="184184" y="2247064"/>
            <a:ext cx="2415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Longhorn Offensive Line</a:t>
            </a:r>
          </a:p>
          <a:p>
            <a:pPr algn="ctr"/>
            <a:r>
              <a:rPr lang="en-US" sz="1600" dirty="0"/>
              <a:t>Aerospace BS, MS, PhD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DD760D-F915-404E-8CBA-AEFA2FDE32F2}"/>
              </a:ext>
            </a:extLst>
          </p:cNvPr>
          <p:cNvSpPr txBox="1"/>
          <p:nvPr/>
        </p:nvSpPr>
        <p:spPr>
          <a:xfrm>
            <a:off x="71387" y="4497499"/>
            <a:ext cx="2551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Misspent Time Well Spent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1FED21-386F-4A47-A23C-D96B7A95A6ED}"/>
              </a:ext>
            </a:extLst>
          </p:cNvPr>
          <p:cNvGrpSpPr/>
          <p:nvPr/>
        </p:nvGrpSpPr>
        <p:grpSpPr>
          <a:xfrm>
            <a:off x="193535" y="2950964"/>
            <a:ext cx="2357471" cy="671288"/>
            <a:chOff x="193535" y="2950964"/>
            <a:chExt cx="2357471" cy="67128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58AB33-0FC5-489C-B337-2F572D9A2D28}"/>
                </a:ext>
              </a:extLst>
            </p:cNvPr>
            <p:cNvSpPr txBox="1"/>
            <p:nvPr/>
          </p:nvSpPr>
          <p:spPr>
            <a:xfrm>
              <a:off x="1487894" y="2950965"/>
              <a:ext cx="106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Ron </a:t>
              </a:r>
              <a:r>
                <a:rPr lang="en-US" sz="1200" dirty="0" err="1"/>
                <a:t>Sostaric</a:t>
              </a:r>
              <a:endParaRPr lang="en-US" sz="12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657CCE-2B41-4CB5-A097-D76C1006350C}"/>
                </a:ext>
              </a:extLst>
            </p:cNvPr>
            <p:cNvSpPr txBox="1"/>
            <p:nvPr/>
          </p:nvSpPr>
          <p:spPr>
            <a:xfrm>
              <a:off x="193535" y="2950964"/>
              <a:ext cx="1251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Dr. Jeremy Rea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89BCB0E-99D9-44EC-B164-7AA507137F56}"/>
                </a:ext>
              </a:extLst>
            </p:cNvPr>
            <p:cNvCxnSpPr/>
            <p:nvPr/>
          </p:nvCxnSpPr>
          <p:spPr>
            <a:xfrm>
              <a:off x="846285" y="3227964"/>
              <a:ext cx="0" cy="2418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ECC9D10-6717-44C0-9351-1733B91D18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7216" y="3227964"/>
              <a:ext cx="372403" cy="3942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E1C7BE0-77E7-4C27-9F51-491999D49B0A}"/>
              </a:ext>
            </a:extLst>
          </p:cNvPr>
          <p:cNvSpPr txBox="1"/>
          <p:nvPr/>
        </p:nvSpPr>
        <p:spPr>
          <a:xfrm>
            <a:off x="3086222" y="652248"/>
            <a:ext cx="2252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Entry, Descent, &amp; Landing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1A3D3D-D2C7-4346-A8C9-D71CAF5F08B4}"/>
              </a:ext>
            </a:extLst>
          </p:cNvPr>
          <p:cNvSpPr txBox="1"/>
          <p:nvPr/>
        </p:nvSpPr>
        <p:spPr>
          <a:xfrm>
            <a:off x="3086222" y="1940615"/>
            <a:ext cx="1619354" cy="307777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Automated RPOD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26878-59C3-437F-8082-EAC584C42C4A}"/>
              </a:ext>
            </a:extLst>
          </p:cNvPr>
          <p:cNvSpPr txBox="1"/>
          <p:nvPr/>
        </p:nvSpPr>
        <p:spPr>
          <a:xfrm>
            <a:off x="3086222" y="3469852"/>
            <a:ext cx="1047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Orbit GNC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6A0FEF-E2C7-415F-B4C7-B60F35B511CA}"/>
              </a:ext>
            </a:extLst>
          </p:cNvPr>
          <p:cNvSpPr txBox="1"/>
          <p:nvPr/>
        </p:nvSpPr>
        <p:spPr>
          <a:xfrm>
            <a:off x="6336456" y="652247"/>
            <a:ext cx="247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PLHA, GNC, SE&amp;I</a:t>
            </a:r>
          </a:p>
        </p:txBody>
      </p:sp>
    </p:spTree>
    <p:extLst>
      <p:ext uri="{BB962C8B-B14F-4D97-AF65-F5344CB8AC3E}">
        <p14:creationId xmlns:p14="http://schemas.microsoft.com/office/powerpoint/2010/main" val="316594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NASA Morpheus Project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  <p:pic>
        <p:nvPicPr>
          <p:cNvPr id="1026" name="Picture 2" descr="Image result for nasa morpheus project">
            <a:extLst>
              <a:ext uri="{FF2B5EF4-FFF2-40B4-BE49-F238E27FC236}">
                <a16:creationId xmlns:a16="http://schemas.microsoft.com/office/drawing/2014/main" id="{F220FE1C-9644-42AF-8A01-EF0A52EFB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943" y="653567"/>
            <a:ext cx="402266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02028-93A2-47D1-8231-7915DBEE7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3146799"/>
            <a:ext cx="2214274" cy="1731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EE862E-BC0D-4ABF-94EF-FE449961E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2766714"/>
            <a:ext cx="2987808" cy="1670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30ECC5-ACDD-447E-8F22-17AA9AE780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653567"/>
            <a:ext cx="2987808" cy="1988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4AA8F-603D-4EC5-82FE-31C8FE6784B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60" y="3094647"/>
            <a:ext cx="2471768" cy="18538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051CA0-B87D-426F-955E-BC454BAFD840}"/>
              </a:ext>
            </a:extLst>
          </p:cNvPr>
          <p:cNvSpPr txBox="1"/>
          <p:nvPr/>
        </p:nvSpPr>
        <p:spPr>
          <a:xfrm>
            <a:off x="6067027" y="4562067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 Flight </a:t>
            </a:r>
            <a:r>
              <a:rPr lang="en-US" dirty="0">
                <a:hlinkClick r:id="rId7"/>
              </a:rPr>
              <a:t>14</a:t>
            </a:r>
            <a:r>
              <a:rPr lang="en-US" dirty="0"/>
              <a:t> / </a:t>
            </a:r>
            <a:r>
              <a:rPr lang="en-US" dirty="0">
                <a:hlinkClick r:id="rId8"/>
              </a:rPr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908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F92F4A-1FB6-4F75-A153-86C4C7069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52032"/>
            <a:ext cx="8229600" cy="3839435"/>
          </a:xfrm>
        </p:spPr>
        <p:txBody>
          <a:bodyPr>
            <a:normAutofit/>
          </a:bodyPr>
          <a:lstStyle/>
          <a:p>
            <a:r>
              <a:rPr lang="en-US" sz="2000" dirty="0"/>
              <a:t>Founded by Kam </a:t>
            </a:r>
            <a:r>
              <a:rPr lang="en-US" sz="2000" dirty="0" err="1"/>
              <a:t>Ghaffarian</a:t>
            </a:r>
            <a:r>
              <a:rPr lang="en-US" sz="2000" dirty="0"/>
              <a:t>, Steve Altemus, and Tim Crain in 2013</a:t>
            </a: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44F3B2-BB54-43FD-8BE0-3C5344F815EF}"/>
              </a:ext>
            </a:extLst>
          </p:cNvPr>
          <p:cNvSpPr txBox="1">
            <a:spLocks/>
          </p:cNvSpPr>
          <p:nvPr/>
        </p:nvSpPr>
        <p:spPr>
          <a:xfrm>
            <a:off x="1347216" y="2"/>
            <a:ext cx="6272784" cy="453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Avenir Black"/>
                <a:cs typeface="Avenir Black"/>
              </a:rPr>
              <a:t>IM 2013-2017: Think Tank Years</a:t>
            </a:r>
            <a:endParaRPr lang="en-US" sz="2100" dirty="0">
              <a:solidFill>
                <a:schemeClr val="bg1"/>
              </a:solidFill>
              <a:latin typeface="Avenir Blac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C12F18-E5C2-4948-B229-2080BEA1B4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04" y="1120342"/>
            <a:ext cx="5006849" cy="3755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BBDA07-A6F8-4309-8741-7487F1479F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8" y="1062170"/>
            <a:ext cx="1064461" cy="1079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BB972-D055-4699-A496-8E2E412294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6" y="3464146"/>
            <a:ext cx="1240004" cy="1234368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E973AE5-0A24-4F68-A62B-AB76DB4196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8" y="2211031"/>
            <a:ext cx="1227738" cy="122773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6566FFB2-E08A-489A-9E8A-597985500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261" y="661691"/>
            <a:ext cx="2185500" cy="262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49FE87-5742-470F-AC64-EEE954736D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04" y="620168"/>
            <a:ext cx="3509873" cy="23241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C89AFC-1A63-4112-AD88-BECF772DC5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662" y="1440625"/>
            <a:ext cx="2447338" cy="2262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8E625B-ED3B-42FE-A35D-CF257E121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68" y="1111272"/>
            <a:ext cx="3352894" cy="26066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D8897F-2616-4347-A167-6FFDFC23788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04" y="938599"/>
            <a:ext cx="4305094" cy="10792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B783C0-E97A-494B-B1FA-AF2ECC44CC0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4421" y="2754201"/>
            <a:ext cx="2936120" cy="1978404"/>
          </a:xfrm>
          <a:prstGeom prst="rect">
            <a:avLst/>
          </a:prstGeom>
        </p:spPr>
      </p:pic>
      <p:pic>
        <p:nvPicPr>
          <p:cNvPr id="5122" name="Picture 2" descr="Image result for intuitive machines tiburon">
            <a:extLst>
              <a:ext uri="{FF2B5EF4-FFF2-40B4-BE49-F238E27FC236}">
                <a16:creationId xmlns:a16="http://schemas.microsoft.com/office/drawing/2014/main" id="{6B5192F1-853B-4147-929C-515597E78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46" y="2080958"/>
            <a:ext cx="2751279" cy="206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intuitive machines tiburon">
            <a:extLst>
              <a:ext uri="{FF2B5EF4-FFF2-40B4-BE49-F238E27FC236}">
                <a16:creationId xmlns:a16="http://schemas.microsoft.com/office/drawing/2014/main" id="{E2DBEC72-AA3B-4700-B253-0154964DF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20" y="1088295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E3CAA4-38DE-4674-9B8B-ECF6736DDD6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993" y="852240"/>
            <a:ext cx="4102175" cy="34390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50FE8D-95BA-4288-A7A8-5171BD7CA5F7}"/>
              </a:ext>
            </a:extLst>
          </p:cNvPr>
          <p:cNvGrpSpPr/>
          <p:nvPr/>
        </p:nvGrpSpPr>
        <p:grpSpPr>
          <a:xfrm>
            <a:off x="3361697" y="1099953"/>
            <a:ext cx="5390346" cy="3197239"/>
            <a:chOff x="229211" y="1434479"/>
            <a:chExt cx="4566403" cy="2570232"/>
          </a:xfrm>
        </p:grpSpPr>
        <p:pic>
          <p:nvPicPr>
            <p:cNvPr id="1030" name="Picture 6" descr="Image result for osiris-rex">
              <a:extLst>
                <a:ext uri="{FF2B5EF4-FFF2-40B4-BE49-F238E27FC236}">
                  <a16:creationId xmlns:a16="http://schemas.microsoft.com/office/drawing/2014/main" id="{20126656-352F-4114-8967-4BFEB9EBE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11" y="1434479"/>
              <a:ext cx="4566403" cy="257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71081B4-FAE6-46D6-9674-949113AA8333}"/>
                </a:ext>
              </a:extLst>
            </p:cNvPr>
            <p:cNvSpPr txBox="1"/>
            <p:nvPr/>
          </p:nvSpPr>
          <p:spPr>
            <a:xfrm>
              <a:off x="399129" y="3266360"/>
              <a:ext cx="38426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Shape model method development</a:t>
              </a:r>
            </a:p>
            <a:p>
              <a:r>
                <a:rPr lang="en-US" dirty="0"/>
                <a:t>Vision navigation design validation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240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0879326A-EAEA-4A9F-8984-07C2719937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" y="2284616"/>
            <a:ext cx="9144000" cy="2469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7C976-D02F-4700-8251-FCBD04CA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96" y="2"/>
            <a:ext cx="7685532" cy="453159"/>
          </a:xfrm>
        </p:spPr>
        <p:txBody>
          <a:bodyPr>
            <a:normAutofit fontScale="90000"/>
          </a:bodyPr>
          <a:lstStyle/>
          <a:p>
            <a:pPr algn="l"/>
            <a:r>
              <a:rPr lang="en-US" sz="2100" dirty="0">
                <a:latin typeface="Avenir Black"/>
                <a:cs typeface="Avenir Black"/>
              </a:rPr>
              <a:t>Intuitive Machines | Provides technology solutions and services in . .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9197" y="667006"/>
            <a:ext cx="2904297" cy="13747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Space Products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cap="all" dirty="0">
                <a:solidFill>
                  <a:srgbClr val="92D050"/>
                </a:solidFill>
                <a:latin typeface="Arial"/>
                <a:cs typeface="Arial"/>
                <a:sym typeface="Arial"/>
              </a:rPr>
              <a:t>End-to-end Lunar Missions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Space Communications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cap="all" dirty="0">
                <a:solidFill>
                  <a:srgbClr val="92D050"/>
                </a:solidFill>
                <a:latin typeface="Arial"/>
                <a:cs typeface="Arial"/>
                <a:sym typeface="Arial"/>
              </a:rPr>
              <a:t>Engineering services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cap="all" dirty="0">
                <a:solidFill>
                  <a:srgbClr val="92D050"/>
                </a:solidFill>
                <a:latin typeface="Arial"/>
                <a:cs typeface="Arial"/>
                <a:sym typeface="Arial"/>
              </a:rPr>
              <a:t>Space nuclear (IX JV)</a:t>
            </a:r>
            <a:endParaRPr kumimoji="0" lang="en-US" sz="1400" b="1" i="0" u="none" strike="noStrike" kern="0" cap="all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120506" y="637428"/>
            <a:ext cx="2673094" cy="928080"/>
          </a:xfrm>
          <a:prstGeom prst="rect">
            <a:avLst/>
          </a:prstGeom>
        </p:spPr>
        <p:txBody>
          <a:bodyPr lIns="91436" tIns="45718" rIns="91436" bIns="45718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(body)"/>
                <a:ea typeface="+mn-ea"/>
                <a:cs typeface="Calibri (body)"/>
                <a:sym typeface="Arial"/>
              </a:rPr>
              <a:t>Intuitive Machines develops aerospace systems and services that unlock extraordinary value for NASA’s Exploration goals and Industry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5A96306-9FE4-420E-9BB0-07419B442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3359" y="3516022"/>
            <a:ext cx="2991317" cy="1150251"/>
          </a:xfrm>
          <a:solidFill>
            <a:srgbClr val="0159A3"/>
          </a:solidFill>
        </p:spPr>
        <p:txBody>
          <a:bodyPr wrap="square" tIns="91440" bIns="91440">
            <a:spAutoFit/>
          </a:bodyPr>
          <a:lstStyle/>
          <a:p>
            <a:pPr marL="0" indent="0" algn="r">
              <a:lnSpc>
                <a:spcPct val="50000"/>
              </a:lnSpc>
              <a:spcBef>
                <a:spcPts val="0"/>
              </a:spcBef>
              <a:spcAft>
                <a:spcPts val="540"/>
              </a:spcAft>
              <a:buNone/>
            </a:pPr>
            <a:r>
              <a:rPr lang="en-US" sz="1050" dirty="0">
                <a:ea typeface="Arial" charset="0"/>
                <a:cs typeface="Arial" charset="0"/>
              </a:rPr>
              <a:t>Founded in 2013 by NASA innovators &amp; leaders</a:t>
            </a:r>
          </a:p>
          <a:p>
            <a:pPr marL="0" indent="0" algn="r">
              <a:lnSpc>
                <a:spcPct val="50000"/>
              </a:lnSpc>
              <a:spcBef>
                <a:spcPts val="0"/>
              </a:spcBef>
              <a:spcAft>
                <a:spcPts val="540"/>
              </a:spcAft>
              <a:buNone/>
            </a:pPr>
            <a:endParaRPr lang="en-US" sz="1050" dirty="0">
              <a:ea typeface="Arial" charset="0"/>
              <a:cs typeface="Arial" charset="0"/>
            </a:endParaRPr>
          </a:p>
          <a:p>
            <a:pPr marL="0" indent="0" algn="r">
              <a:lnSpc>
                <a:spcPct val="50000"/>
              </a:lnSpc>
              <a:spcBef>
                <a:spcPts val="0"/>
              </a:spcBef>
              <a:spcAft>
                <a:spcPts val="540"/>
              </a:spcAft>
              <a:buNone/>
            </a:pPr>
            <a:r>
              <a:rPr lang="en-US" sz="1050" dirty="0">
                <a:ea typeface="Arial" charset="0"/>
                <a:cs typeface="Arial" charset="0"/>
              </a:rPr>
              <a:t>110 highly educated &amp; experienced engineers</a:t>
            </a:r>
          </a:p>
          <a:p>
            <a:pPr marL="0" indent="0" algn="r">
              <a:lnSpc>
                <a:spcPct val="50000"/>
              </a:lnSpc>
              <a:spcBef>
                <a:spcPts val="0"/>
              </a:spcBef>
              <a:spcAft>
                <a:spcPts val="540"/>
              </a:spcAft>
              <a:buNone/>
            </a:pPr>
            <a:endParaRPr lang="en-US" sz="1050" dirty="0">
              <a:ea typeface="Arial" charset="0"/>
              <a:cs typeface="Arial" charset="0"/>
            </a:endParaRPr>
          </a:p>
          <a:p>
            <a:pPr marL="0" indent="0" algn="r">
              <a:lnSpc>
                <a:spcPct val="50000"/>
              </a:lnSpc>
              <a:spcBef>
                <a:spcPts val="0"/>
              </a:spcBef>
              <a:spcAft>
                <a:spcPts val="540"/>
              </a:spcAft>
              <a:buNone/>
            </a:pPr>
            <a:r>
              <a:rPr lang="en-US" sz="1050" dirty="0">
                <a:ea typeface="Arial" charset="0"/>
                <a:cs typeface="Arial" charset="0"/>
              </a:rPr>
              <a:t>AS9100D &amp; ISO 9001 2015 Registered</a:t>
            </a:r>
          </a:p>
          <a:p>
            <a:pPr marL="0" indent="0" algn="r">
              <a:lnSpc>
                <a:spcPct val="50000"/>
              </a:lnSpc>
              <a:spcBef>
                <a:spcPts val="0"/>
              </a:spcBef>
              <a:spcAft>
                <a:spcPts val="540"/>
              </a:spcAft>
              <a:buNone/>
            </a:pPr>
            <a:endParaRPr lang="en-US" sz="1050" dirty="0">
              <a:ea typeface="Arial" charset="0"/>
              <a:cs typeface="Arial" charset="0"/>
            </a:endParaRPr>
          </a:p>
          <a:p>
            <a:pPr marL="0" indent="0" algn="r">
              <a:lnSpc>
                <a:spcPct val="50000"/>
              </a:lnSpc>
              <a:spcBef>
                <a:spcPts val="0"/>
              </a:spcBef>
              <a:spcAft>
                <a:spcPts val="540"/>
              </a:spcAft>
              <a:buNone/>
            </a:pPr>
            <a:r>
              <a:rPr lang="en-US" sz="1050" dirty="0">
                <a:ea typeface="Arial" charset="0"/>
                <a:cs typeface="Arial" charset="0"/>
              </a:rPr>
              <a:t>Small Business classification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FA491-8F82-4038-A0AE-02B66836DADE}"/>
              </a:ext>
            </a:extLst>
          </p:cNvPr>
          <p:cNvSpPr txBox="1"/>
          <p:nvPr/>
        </p:nvSpPr>
        <p:spPr>
          <a:xfrm>
            <a:off x="10676" y="4107782"/>
            <a:ext cx="2581233" cy="646331"/>
          </a:xfrm>
          <a:prstGeom prst="rect">
            <a:avLst/>
          </a:prstGeom>
          <a:solidFill>
            <a:srgbClr val="0159A3"/>
          </a:solidFill>
        </p:spPr>
        <p:txBody>
          <a:bodyPr lIns="91436" tIns="45718" rIns="91436" bIns="45718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(body)"/>
                <a:cs typeface="Calibri (body)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/>
              <a:t>Management and Technical team fully staffed and executing with proven performance</a:t>
            </a:r>
          </a:p>
        </p:txBody>
      </p:sp>
      <p:pic>
        <p:nvPicPr>
          <p:cNvPr id="57" name="Picture 56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44D02B5E-56B4-46AE-A58C-8508F80CA8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6967" y="853395"/>
            <a:ext cx="919124" cy="731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D6BCEC9-00EE-45CE-978A-D0AFA25F2E5E}"/>
              </a:ext>
            </a:extLst>
          </p:cNvPr>
          <p:cNvSpPr/>
          <p:nvPr/>
        </p:nvSpPr>
        <p:spPr>
          <a:xfrm>
            <a:off x="5183318" y="1749775"/>
            <a:ext cx="1030282" cy="836214"/>
          </a:xfrm>
          <a:prstGeom prst="roundRect">
            <a:avLst>
              <a:gd name="adj" fmla="val 9082"/>
            </a:avLst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720" b="1" cap="all" dirty="0">
              <a:latin typeface="Montserrat" panose="00000500000000000000" pitchFamily="2" charset="0"/>
            </a:endParaRPr>
          </a:p>
        </p:txBody>
      </p:sp>
      <p:pic>
        <p:nvPicPr>
          <p:cNvPr id="59" name="Picture 58" descr="A picture containing indoor&#10;&#10;Description automatically generated">
            <a:extLst>
              <a:ext uri="{FF2B5EF4-FFF2-40B4-BE49-F238E27FC236}">
                <a16:creationId xmlns:a16="http://schemas.microsoft.com/office/drawing/2014/main" id="{706B84F0-CAB5-49F6-A4B3-D2512F9D97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964">
            <a:off x="1151035" y="1596603"/>
            <a:ext cx="2155473" cy="1212454"/>
          </a:xfrm>
          <a:prstGeom prst="rect">
            <a:avLst/>
          </a:prstGeom>
        </p:spPr>
      </p:pic>
      <p:pic>
        <p:nvPicPr>
          <p:cNvPr id="60" name="Picture 59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427E3EA6-D7AD-471D-BE55-2B0C42CED48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75" y="3668758"/>
            <a:ext cx="467453" cy="43780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EAE32A-CC56-4052-AB03-A8F19A38548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052" y="2161132"/>
            <a:ext cx="2256185" cy="1147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 descr="A large room&#10;&#10;Description automatically generated">
            <a:extLst>
              <a:ext uri="{FF2B5EF4-FFF2-40B4-BE49-F238E27FC236}">
                <a16:creationId xmlns:a16="http://schemas.microsoft.com/office/drawing/2014/main" id="{E98073BB-9F85-4E7D-B852-ED0DF332014D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41" y="748746"/>
            <a:ext cx="1063520" cy="83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B47AA5-0310-4848-9CD9-D701B060E9D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24" y="2867675"/>
            <a:ext cx="2361305" cy="123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00595"/>
      </p:ext>
    </p:extLst>
  </p:cSld>
  <p:clrMapOvr>
    <a:masterClrMapping/>
  </p:clrMapOvr>
</p:sld>
</file>

<file path=ppt/theme/theme1.xml><?xml version="1.0" encoding="utf-8"?>
<a:theme xmlns:a="http://schemas.openxmlformats.org/drawingml/2006/main" name="Anna's Template">
  <a:themeElements>
    <a:clrScheme name="Custom 3">
      <a:dk1>
        <a:srgbClr val="FFFFFF"/>
      </a:dk1>
      <a:lt1>
        <a:srgbClr val="FFFFFF"/>
      </a:lt1>
      <a:dk2>
        <a:srgbClr val="FFFFFF"/>
      </a:dk2>
      <a:lt2>
        <a:srgbClr val="EEECE1"/>
      </a:lt2>
      <a:accent1>
        <a:srgbClr val="58E6FB"/>
      </a:accent1>
      <a:accent2>
        <a:srgbClr val="46E6D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nna's Template">
  <a:themeElements>
    <a:clrScheme name="Custom 3">
      <a:dk1>
        <a:srgbClr val="FFFFFF"/>
      </a:dk1>
      <a:lt1>
        <a:srgbClr val="FFFFFF"/>
      </a:lt1>
      <a:dk2>
        <a:srgbClr val="FFFFFF"/>
      </a:dk2>
      <a:lt2>
        <a:srgbClr val="EEECE1"/>
      </a:lt2>
      <a:accent1>
        <a:srgbClr val="58E6FB"/>
      </a:accent1>
      <a:accent2>
        <a:srgbClr val="46E6D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13016</TotalTime>
  <Words>2028</Words>
  <Application>Microsoft Office PowerPoint</Application>
  <PresentationFormat>On-screen Show (16:9)</PresentationFormat>
  <Paragraphs>382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-apple-system</vt:lpstr>
      <vt:lpstr>Arial</vt:lpstr>
      <vt:lpstr>Avenir Black</vt:lpstr>
      <vt:lpstr>Calibri</vt:lpstr>
      <vt:lpstr>Calibri (body)</vt:lpstr>
      <vt:lpstr>Calibri Light</vt:lpstr>
      <vt:lpstr>Ethnocentric Rg</vt:lpstr>
      <vt:lpstr>HelveticaNeueLT Pro 45 Lt</vt:lpstr>
      <vt:lpstr>HelveticaNeueLT Pro 65 Md</vt:lpstr>
      <vt:lpstr>Montserrat</vt:lpstr>
      <vt:lpstr>Montserrat SemiBold</vt:lpstr>
      <vt:lpstr>Raleway</vt:lpstr>
      <vt:lpstr>Times</vt:lpstr>
      <vt:lpstr>Times New Roman</vt:lpstr>
      <vt:lpstr>Wingdings</vt:lpstr>
      <vt:lpstr>Anna's Template</vt:lpstr>
      <vt:lpstr>Office Theme</vt:lpstr>
      <vt:lpstr>1_Anna's Template</vt:lpstr>
      <vt:lpstr>PowerPoint Presentation</vt:lpstr>
      <vt:lpstr>Discussion Overview</vt:lpstr>
      <vt:lpstr>PowerPoint Presentation</vt:lpstr>
      <vt:lpstr>X-energy Efforts toward Terrestrial and Space Nuclear Solutions</vt:lpstr>
      <vt:lpstr>PowerPoint Presentation</vt:lpstr>
      <vt:lpstr>PowerPoint Presentation</vt:lpstr>
      <vt:lpstr>PowerPoint Presentation</vt:lpstr>
      <vt:lpstr>PowerPoint Presentation</vt:lpstr>
      <vt:lpstr>Intuitive Machines | Provides technology solutions and services in . .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Lunar Landings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Troy Leblanc</dc:creator>
  <cp:lastModifiedBy>Tim Crain</cp:lastModifiedBy>
  <cp:revision>315</cp:revision>
  <cp:lastPrinted>2020-10-29T18:46:41Z</cp:lastPrinted>
  <dcterms:created xsi:type="dcterms:W3CDTF">2020-08-30T19:48:19Z</dcterms:created>
  <dcterms:modified xsi:type="dcterms:W3CDTF">2021-02-09T15:59:48Z</dcterms:modified>
</cp:coreProperties>
</file>