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32"/>
  </p:notesMasterIdLst>
  <p:handoutMasterIdLst>
    <p:handoutMasterId r:id="rId33"/>
  </p:handoutMasterIdLst>
  <p:sldIdLst>
    <p:sldId id="1877" r:id="rId5"/>
    <p:sldId id="1909" r:id="rId6"/>
    <p:sldId id="1910" r:id="rId7"/>
    <p:sldId id="1917" r:id="rId8"/>
    <p:sldId id="1928" r:id="rId9"/>
    <p:sldId id="1914" r:id="rId10"/>
    <p:sldId id="1915" r:id="rId11"/>
    <p:sldId id="1927" r:id="rId12"/>
    <p:sldId id="1918" r:id="rId13"/>
    <p:sldId id="1931" r:id="rId14"/>
    <p:sldId id="1919" r:id="rId15"/>
    <p:sldId id="1922" r:id="rId16"/>
    <p:sldId id="1932" r:id="rId17"/>
    <p:sldId id="1920" r:id="rId18"/>
    <p:sldId id="1933" r:id="rId19"/>
    <p:sldId id="1921" r:id="rId20"/>
    <p:sldId id="1934" r:id="rId21"/>
    <p:sldId id="1935" r:id="rId22"/>
    <p:sldId id="1923" r:id="rId23"/>
    <p:sldId id="1936" r:id="rId24"/>
    <p:sldId id="1930" r:id="rId25"/>
    <p:sldId id="1938" r:id="rId26"/>
    <p:sldId id="1937" r:id="rId27"/>
    <p:sldId id="330" r:id="rId28"/>
    <p:sldId id="275" r:id="rId29"/>
    <p:sldId id="336" r:id="rId30"/>
    <p:sldId id="399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B42B5D-ADE3-9A4B-B825-8D6293951348}">
          <p14:sldIdLst>
            <p14:sldId id="1877"/>
          </p14:sldIdLst>
        </p14:section>
        <p14:section name="Introduction" id="{C061AD25-DE62-8F41-88C4-DCF6C4D8F66B}">
          <p14:sldIdLst>
            <p14:sldId id="1909"/>
            <p14:sldId id="1910"/>
            <p14:sldId id="1917"/>
            <p14:sldId id="1928"/>
            <p14:sldId id="1914"/>
            <p14:sldId id="1915"/>
          </p14:sldIdLst>
        </p14:section>
        <p14:section name="Flight System Infusion" id="{FA6A0C6F-38A6-B84A-9B0D-8D38B1B9BF8C}">
          <p14:sldIdLst>
            <p14:sldId id="1927"/>
            <p14:sldId id="1918"/>
            <p14:sldId id="1931"/>
            <p14:sldId id="1919"/>
            <p14:sldId id="1922"/>
            <p14:sldId id="1932"/>
            <p14:sldId id="1920"/>
            <p14:sldId id="1933"/>
            <p14:sldId id="1921"/>
            <p14:sldId id="1934"/>
            <p14:sldId id="1935"/>
            <p14:sldId id="1923"/>
            <p14:sldId id="1936"/>
            <p14:sldId id="1930"/>
          </p14:sldIdLst>
        </p14:section>
        <p14:section name="Mission System Infusion" id="{190E76D2-1D2B-2E40-BD49-FE5FF7310BAD}">
          <p14:sldIdLst>
            <p14:sldId id="1938"/>
            <p14:sldId id="1937"/>
          </p14:sldIdLst>
        </p14:section>
        <p14:section name="Scorecard" id="{06A78AD3-E100-654D-B784-BF56CCAD7A1C}">
          <p14:sldIdLst>
            <p14:sldId id="330"/>
            <p14:sldId id="275"/>
            <p14:sldId id="336"/>
            <p14:sldId id="399"/>
          </p14:sldIdLst>
        </p14:section>
        <p14:section name="Future Missions/Lessons Learned" id="{9343B5CA-BD04-6241-ADC8-156366D0F662}">
          <p14:sldIdLst/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E6A"/>
    <a:srgbClr val="455A64"/>
    <a:srgbClr val="DEB946"/>
    <a:srgbClr val="438A8D"/>
    <a:srgbClr val="63C8CD"/>
    <a:srgbClr val="985C37"/>
    <a:srgbClr val="FF9859"/>
    <a:srgbClr val="63ABE3"/>
    <a:srgbClr val="87835B"/>
    <a:srgbClr val="A9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6291" autoAdjust="0"/>
  </p:normalViewPr>
  <p:slideViewPr>
    <p:cSldViewPr snapToGrid="0" snapToObjects="1">
      <p:cViewPr varScale="1">
        <p:scale>
          <a:sx n="136" d="100"/>
          <a:sy n="136" d="100"/>
        </p:scale>
        <p:origin x="232" y="28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351353-CD66-1D41-9309-588CFA4BE495}" type="datetimeFigureOut">
              <a:rPr lang="en-US" smtClean="0"/>
              <a:t>7/14/21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E890CA-770E-9E4F-AFA7-BDCBB049E6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42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5B1FE-FBA6-C640-8974-AFA1BBEE4F8A}" type="datetimeFigureOut">
              <a:rPr lang="en-US" smtClean="0"/>
              <a:t>7/14/21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3A6D59-D8EE-4E40-8E2B-A449B57CE7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24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6D59-D8EE-4E40-8E2B-A449B57CE7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0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6D59-D8EE-4E40-8E2B-A449B57CE7A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0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5A12B-F03C-5647-AA56-4A47A231A58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5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6D59-D8EE-4E40-8E2B-A449B57CE7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4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AF034-7D3A-684C-B0F2-37BA6C7ACC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9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AF034-7D3A-684C-B0F2-37BA6C7ACC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2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6D59-D8EE-4E40-8E2B-A449B57CE7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2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6D59-D8EE-4E40-8E2B-A449B57CE7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2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6D59-D8EE-4E40-8E2B-A449B57CE7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1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6D59-D8EE-4E40-8E2B-A449B57CE7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9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20"/>
              </a:lnSpc>
            </a:pPr>
            <a:endParaRPr lang="en-US" sz="12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6D59-D8EE-4E40-8E2B-A449B57CE7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4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Title Slide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6372" y="5991886"/>
            <a:ext cx="1154819" cy="86611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80858" y="879030"/>
            <a:ext cx="10055471" cy="869447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latin typeface="+mj-lt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&lt;Presentation Title&gt;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0857" y="1832232"/>
            <a:ext cx="10058400" cy="394689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latin typeface="Calibri" panose="020F050202020403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&lt;Meeting/Review Title&gt;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25308" y="5164997"/>
            <a:ext cx="3840000" cy="463061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2000">
                <a:latin typeface="+mn-lt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&lt;Your Name&gt;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7298431" y="5805227"/>
            <a:ext cx="4266877" cy="353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+mn-lt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&lt;Date&gt;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556626" y="210176"/>
            <a:ext cx="612775" cy="47981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50680F-14CE-42F8-881F-3F5AEEB3A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43" y="2527863"/>
            <a:ext cx="7530173" cy="40031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181D3E-315E-486D-A8AC-AF62EC3BD2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401" y="193606"/>
            <a:ext cx="2690839" cy="5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1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11766332" y="6627167"/>
            <a:ext cx="314510" cy="2219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B8AB04E-98F4-F34E-B76B-109F22C00B1D}" type="slidenum">
              <a:rPr lang="en-US" sz="842"/>
              <a:pPr/>
              <a:t>‹#›</a:t>
            </a:fld>
            <a:endParaRPr lang="en-US" sz="842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8081" y="287452"/>
            <a:ext cx="7244983" cy="758598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39D3941-58F7-4A54-8CA4-5EF073AD7E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6539" y="99273"/>
            <a:ext cx="32046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National Aeronautics and Space Administration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Jet Propulsion Laboratory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California Institute of Technology</a:t>
            </a:r>
          </a:p>
        </p:txBody>
      </p: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CC888726-266C-409F-ACBB-3350146DCBF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11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DDF7597C-7084-49D4-B96B-1080681F3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68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11766332" y="6627167"/>
            <a:ext cx="314510" cy="2219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B8AB04E-98F4-F34E-B76B-109F22C00B1D}" type="slidenum">
              <a:rPr lang="en-US" sz="842"/>
              <a:pPr/>
              <a:t>‹#›</a:t>
            </a:fld>
            <a:endParaRPr lang="en-US" sz="842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2527" y="1265464"/>
            <a:ext cx="10284772" cy="5043148"/>
          </a:xfrm>
          <a:prstGeom prst="rect">
            <a:avLst/>
          </a:prstGeom>
        </p:spPr>
        <p:txBody>
          <a:bodyPr/>
          <a:lstStyle>
            <a:lvl1pPr marL="340885" indent="-340885">
              <a:buClr>
                <a:srgbClr val="003399"/>
              </a:buClr>
              <a:buFont typeface="Wingdings" panose="05000000000000000000" pitchFamily="2" charset="2"/>
              <a:buChar char="n"/>
              <a:defRPr sz="252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913" indent="-255664">
              <a:buClr>
                <a:srgbClr val="003399"/>
              </a:buClr>
              <a:buSzPct val="95000"/>
              <a:buFont typeface="Wingdings" panose="05000000000000000000" pitchFamily="2" charset="2"/>
              <a:buChar char="o"/>
              <a:defRPr sz="210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399"/>
              </a:buClr>
              <a:defRPr sz="189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98721" y="287452"/>
            <a:ext cx="7204343" cy="758598"/>
          </a:xfrm>
          <a:prstGeom prst="rect">
            <a:avLst/>
          </a:prstGeom>
        </p:spPr>
        <p:txBody>
          <a:bodyPr/>
          <a:lstStyle>
            <a:lvl1pPr algn="ctr">
              <a:defRPr sz="2482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89B97F56-E9A6-4557-B821-0CE7CF6662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6539" y="99273"/>
            <a:ext cx="32046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National Aeronautics and Space Administration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Jet Propulsion Laboratory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California Institute of Technology</a:t>
            </a: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3F688838-D6F9-4632-8133-D05F8351DF3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35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DDF7597C-7084-49D4-B96B-1080681F3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0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67792" y="228567"/>
            <a:ext cx="7224209" cy="650998"/>
          </a:xfrm>
          <a:prstGeom prst="rect">
            <a:avLst/>
          </a:prstGeom>
        </p:spPr>
        <p:txBody>
          <a:bodyPr rIns="73152" anchor="b" anchorCtr="0"/>
          <a:lstStyle>
            <a:lvl1pPr marL="0" indent="0" algn="ctr">
              <a:tabLst/>
              <a:defRPr sz="32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8" y="1191819"/>
            <a:ext cx="10938935" cy="5234382"/>
          </a:xfrm>
          <a:prstGeom prst="rect">
            <a:avLst/>
          </a:prstGeom>
        </p:spPr>
        <p:txBody>
          <a:bodyPr/>
          <a:lstStyle>
            <a:lvl1pPr>
              <a:buClr>
                <a:srgbClr val="13418B"/>
              </a:buClr>
              <a:defRPr sz="2000">
                <a:latin typeface="+mn-lt"/>
              </a:defRPr>
            </a:lvl1pPr>
            <a:lvl2pPr>
              <a:spcBef>
                <a:spcPts val="150"/>
              </a:spcBef>
              <a:buClr>
                <a:srgbClr val="13418B"/>
              </a:buClr>
              <a:defRPr sz="1600">
                <a:latin typeface="+mn-lt"/>
              </a:defRPr>
            </a:lvl2pPr>
            <a:lvl3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3pPr>
            <a:lvl4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4pPr>
            <a:lvl5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BF6D2D-9169-43E0-A946-82A164C33DC5}"/>
              </a:ext>
            </a:extLst>
          </p:cNvPr>
          <p:cNvCxnSpPr/>
          <p:nvPr userDrawn="1"/>
        </p:nvCxnSpPr>
        <p:spPr>
          <a:xfrm>
            <a:off x="225287" y="1062359"/>
            <a:ext cx="11741427" cy="0"/>
          </a:xfrm>
          <a:prstGeom prst="line">
            <a:avLst/>
          </a:prstGeom>
          <a:ln>
            <a:solidFill>
              <a:srgbClr val="EA0A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A2BFAEE8-D059-4D32-8BA2-DA1B523CE85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6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8CD182DC-E4CE-A940-9E37-C8E63B631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>
            <a:extLst>
              <a:ext uri="{FF2B5EF4-FFF2-40B4-BE49-F238E27FC236}">
                <a16:creationId xmlns:a16="http://schemas.microsoft.com/office/drawing/2014/main" id="{F6AF21BC-8A05-46C7-92BE-43508D548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473" y="99273"/>
            <a:ext cx="32961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National Aeronautics and Space Administration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Jet Propulsion Laboratory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California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81290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55958" y="228567"/>
            <a:ext cx="7224209" cy="650998"/>
          </a:xfrm>
          <a:prstGeom prst="rect">
            <a:avLst/>
          </a:prstGeom>
        </p:spPr>
        <p:txBody>
          <a:bodyPr rIns="73152" anchor="b" anchorCtr="0"/>
          <a:lstStyle>
            <a:lvl1pPr marL="0" indent="0" algn="ctr">
              <a:tabLst/>
              <a:defRPr sz="32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538" y="1191819"/>
            <a:ext cx="10938935" cy="5234382"/>
          </a:xfrm>
          <a:prstGeom prst="rect">
            <a:avLst/>
          </a:prstGeom>
        </p:spPr>
        <p:txBody>
          <a:bodyPr/>
          <a:lstStyle>
            <a:lvl1pPr>
              <a:buClr>
                <a:srgbClr val="13418B"/>
              </a:buClr>
              <a:defRPr sz="2000">
                <a:latin typeface="+mn-lt"/>
              </a:defRPr>
            </a:lvl1pPr>
            <a:lvl2pPr>
              <a:spcBef>
                <a:spcPts val="150"/>
              </a:spcBef>
              <a:buClr>
                <a:srgbClr val="13418B"/>
              </a:buClr>
              <a:defRPr sz="1800">
                <a:latin typeface="+mn-lt"/>
              </a:defRPr>
            </a:lvl2pPr>
            <a:lvl3pPr>
              <a:spcBef>
                <a:spcPts val="150"/>
              </a:spcBef>
              <a:buClr>
                <a:srgbClr val="13418B"/>
              </a:buClr>
              <a:defRPr sz="1600">
                <a:latin typeface="+mn-lt"/>
              </a:defRPr>
            </a:lvl3pPr>
            <a:lvl4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4pPr>
            <a:lvl5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74F9097-E92B-1044-A69B-195C2C8B5B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6539" y="99273"/>
            <a:ext cx="32046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National Aeronautics and Space Administration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Jet Propulsion Laboratory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California Institute of Technology</a:t>
            </a:r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DDF7597C-7084-49D4-B96B-1080681F3EA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1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8CD182DC-E4CE-A940-9E37-C8E63B631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09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49952" y="228567"/>
            <a:ext cx="7036131" cy="650998"/>
          </a:xfrm>
          <a:prstGeom prst="rect">
            <a:avLst/>
          </a:prstGeom>
        </p:spPr>
        <p:txBody>
          <a:bodyPr rIns="73152" anchor="b" anchorCtr="0"/>
          <a:lstStyle>
            <a:lvl1pPr marL="0" indent="0" algn="ctr">
              <a:tabLst/>
              <a:defRPr sz="32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8B9157-1DD1-4C6B-B602-50642FD8BA06}"/>
              </a:ext>
            </a:extLst>
          </p:cNvPr>
          <p:cNvCxnSpPr/>
          <p:nvPr userDrawn="1"/>
        </p:nvCxnSpPr>
        <p:spPr>
          <a:xfrm>
            <a:off x="225287" y="1062359"/>
            <a:ext cx="11741427" cy="0"/>
          </a:xfrm>
          <a:prstGeom prst="line">
            <a:avLst/>
          </a:prstGeom>
          <a:ln>
            <a:solidFill>
              <a:srgbClr val="EA0A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2A05E61-9BCE-450F-8505-AEDC0FAB02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6539" y="99273"/>
            <a:ext cx="32046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National Aeronautics and Space Administration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Jet Propulsion Laboratory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California Institute of Technology</a:t>
            </a: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D084C593-CDE2-480B-A71E-57F98A0B125B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6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DDF7597C-7084-49D4-B96B-1080681F3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2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43499" y="228567"/>
            <a:ext cx="6842584" cy="650998"/>
          </a:xfrm>
          <a:prstGeom prst="rect">
            <a:avLst/>
          </a:prstGeom>
        </p:spPr>
        <p:txBody>
          <a:bodyPr rIns="73152" anchor="b" anchorCtr="0"/>
          <a:lstStyle>
            <a:lvl1pPr marL="0" indent="0" algn="ctr">
              <a:tabLst/>
              <a:defRPr sz="32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51CE9537-0C41-4DB1-93A9-F52E0D5083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6539" y="99273"/>
            <a:ext cx="32046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National Aeronautics and Space Administration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Jet Propulsion Laboratory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California Institute of Technology</a:t>
            </a: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B7B2F901-38E9-4798-BE5F-C4AA66F05080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0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DDF7597C-7084-49D4-B96B-1080681F3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38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311" y="1176878"/>
            <a:ext cx="5226756" cy="61063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>
                <a:latin typeface="+mn-lt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799" y="1176878"/>
            <a:ext cx="5130268" cy="61063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>
                <a:latin typeface="+mn-lt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8311" y="1895564"/>
            <a:ext cx="5226756" cy="4420570"/>
          </a:xfrm>
          <a:prstGeom prst="rect">
            <a:avLst/>
          </a:prstGeom>
        </p:spPr>
        <p:txBody>
          <a:bodyPr/>
          <a:lstStyle>
            <a:lvl1pPr>
              <a:buClr>
                <a:srgbClr val="13418B"/>
              </a:buClr>
              <a:defRPr sz="1600">
                <a:latin typeface="+mn-lt"/>
              </a:defRPr>
            </a:lvl1pPr>
            <a:lvl2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2pPr>
            <a:lvl3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3pPr>
            <a:lvl4pPr>
              <a:spcBef>
                <a:spcPts val="150"/>
              </a:spcBef>
              <a:buClr>
                <a:srgbClr val="13418B"/>
              </a:buClr>
              <a:defRPr sz="1100">
                <a:latin typeface="+mn-lt"/>
              </a:defRPr>
            </a:lvl4pPr>
            <a:lvl5pPr>
              <a:spcBef>
                <a:spcPts val="150"/>
              </a:spcBef>
              <a:buClr>
                <a:srgbClr val="13418B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400803" y="1895564"/>
            <a:ext cx="5130268" cy="4420570"/>
          </a:xfrm>
          <a:prstGeom prst="rect">
            <a:avLst/>
          </a:prstGeom>
        </p:spPr>
        <p:txBody>
          <a:bodyPr/>
          <a:lstStyle>
            <a:lvl1pPr>
              <a:buClr>
                <a:srgbClr val="13418B"/>
              </a:buClr>
              <a:defRPr sz="1600">
                <a:latin typeface="+mn-lt"/>
              </a:defRPr>
            </a:lvl1pPr>
            <a:lvl2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2pPr>
            <a:lvl3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3pPr>
            <a:lvl4pPr>
              <a:spcBef>
                <a:spcPts val="150"/>
              </a:spcBef>
              <a:buClr>
                <a:srgbClr val="13418B"/>
              </a:buClr>
              <a:defRPr sz="1100">
                <a:latin typeface="+mn-lt"/>
              </a:defRPr>
            </a:lvl4pPr>
            <a:lvl5pPr>
              <a:spcBef>
                <a:spcPts val="150"/>
              </a:spcBef>
              <a:buClr>
                <a:srgbClr val="13418B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00058" y="228567"/>
            <a:ext cx="7224209" cy="650998"/>
          </a:xfrm>
          <a:prstGeom prst="rect">
            <a:avLst/>
          </a:prstGeom>
        </p:spPr>
        <p:txBody>
          <a:bodyPr rIns="73152" anchor="b" anchorCtr="0"/>
          <a:lstStyle>
            <a:lvl1pPr marL="0" indent="0" algn="ctr">
              <a:tabLst/>
              <a:defRPr sz="32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AA425-1E01-46EA-8642-1C34AA8E5E52}"/>
              </a:ext>
            </a:extLst>
          </p:cNvPr>
          <p:cNvCxnSpPr/>
          <p:nvPr userDrawn="1"/>
        </p:nvCxnSpPr>
        <p:spPr>
          <a:xfrm>
            <a:off x="225287" y="1062359"/>
            <a:ext cx="11741427" cy="0"/>
          </a:xfrm>
          <a:prstGeom prst="line">
            <a:avLst/>
          </a:prstGeom>
          <a:ln>
            <a:solidFill>
              <a:srgbClr val="EA0A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14">
            <a:extLst>
              <a:ext uri="{FF2B5EF4-FFF2-40B4-BE49-F238E27FC236}">
                <a16:creationId xmlns:a16="http://schemas.microsoft.com/office/drawing/2014/main" id="{2438AB83-08F8-41E4-B7E4-7EAAB54C69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6539" y="99273"/>
            <a:ext cx="32046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National Aeronautics and Space Administration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Jet Propulsion Laboratory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California Institute of Technology</a:t>
            </a:r>
          </a:p>
        </p:txBody>
      </p: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B2BA7403-CD84-41A0-8DEF-55AA5220FF8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55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DDF7597C-7084-49D4-B96B-1080681F3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96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311" y="1176878"/>
            <a:ext cx="5226756" cy="61063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>
                <a:latin typeface="+mn-lt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799" y="1176878"/>
            <a:ext cx="5130268" cy="61063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>
                <a:latin typeface="+mn-lt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8311" y="1895564"/>
            <a:ext cx="5226756" cy="4420570"/>
          </a:xfrm>
          <a:prstGeom prst="rect">
            <a:avLst/>
          </a:prstGeom>
        </p:spPr>
        <p:txBody>
          <a:bodyPr/>
          <a:lstStyle>
            <a:lvl1pPr>
              <a:buClr>
                <a:srgbClr val="13418B"/>
              </a:buClr>
              <a:defRPr sz="1600">
                <a:latin typeface="+mn-lt"/>
              </a:defRPr>
            </a:lvl1pPr>
            <a:lvl2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2pPr>
            <a:lvl3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3pPr>
            <a:lvl4pPr>
              <a:spcBef>
                <a:spcPts val="150"/>
              </a:spcBef>
              <a:buClr>
                <a:srgbClr val="13418B"/>
              </a:buClr>
              <a:defRPr sz="1100">
                <a:latin typeface="+mn-lt"/>
              </a:defRPr>
            </a:lvl4pPr>
            <a:lvl5pPr>
              <a:spcBef>
                <a:spcPts val="150"/>
              </a:spcBef>
              <a:buClr>
                <a:srgbClr val="13418B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400803" y="1895564"/>
            <a:ext cx="5130268" cy="4420570"/>
          </a:xfrm>
          <a:prstGeom prst="rect">
            <a:avLst/>
          </a:prstGeom>
        </p:spPr>
        <p:txBody>
          <a:bodyPr/>
          <a:lstStyle>
            <a:lvl1pPr>
              <a:buClr>
                <a:srgbClr val="13418B"/>
              </a:buClr>
              <a:defRPr sz="1600">
                <a:latin typeface="+mn-lt"/>
              </a:defRPr>
            </a:lvl1pPr>
            <a:lvl2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2pPr>
            <a:lvl3pPr>
              <a:spcBef>
                <a:spcPts val="150"/>
              </a:spcBef>
              <a:buClr>
                <a:srgbClr val="13418B"/>
              </a:buClr>
              <a:defRPr sz="1400">
                <a:latin typeface="+mn-lt"/>
              </a:defRPr>
            </a:lvl3pPr>
            <a:lvl4pPr>
              <a:spcBef>
                <a:spcPts val="150"/>
              </a:spcBef>
              <a:buClr>
                <a:srgbClr val="13418B"/>
              </a:buClr>
              <a:defRPr sz="1100">
                <a:latin typeface="+mn-lt"/>
              </a:defRPr>
            </a:lvl4pPr>
            <a:lvl5pPr>
              <a:spcBef>
                <a:spcPts val="150"/>
              </a:spcBef>
              <a:buClr>
                <a:srgbClr val="13418B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17440" y="228567"/>
            <a:ext cx="7274560" cy="650998"/>
          </a:xfrm>
          <a:prstGeom prst="rect">
            <a:avLst/>
          </a:prstGeom>
        </p:spPr>
        <p:txBody>
          <a:bodyPr rIns="73152" anchor="b" anchorCtr="0"/>
          <a:lstStyle>
            <a:lvl1pPr marL="0" indent="0" algn="ctr">
              <a:tabLst/>
              <a:defRPr sz="3200" b="1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E62387-E598-4E01-AA49-13C6FB8481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6539" y="99273"/>
            <a:ext cx="32046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National Aeronautics and Space Administration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Jet Propulsion Laboratory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California Institute of Technology</a:t>
            </a:r>
          </a:p>
        </p:txBody>
      </p:sp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D0F0DF0B-A4EC-475E-B565-9D78D145E88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79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DDF7597C-7084-49D4-B96B-1080681F3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31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54852" y="3448664"/>
            <a:ext cx="8492717" cy="429723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>
                <a:latin typeface="+mj-lt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&lt;Presentation Name&gt;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9644" y="2917226"/>
            <a:ext cx="8492717" cy="517647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latin typeface="+mj-lt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&lt;Section Name&gt;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579E0BB-4E5B-41D9-AAA7-B482E4ED37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6539" y="99273"/>
            <a:ext cx="32046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National Aeronautics and Space Administration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Jet Propulsion Laboratory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California Institute of Technology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0292B24F-E76E-4867-A60E-ADEBBD79084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8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DDF7597C-7084-49D4-B96B-1080681F3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36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11608246" y="6545037"/>
            <a:ext cx="328936" cy="2380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B8AB04E-98F4-F34E-B76B-109F22C00B1D}" type="slidenum">
              <a:rPr lang="en-US" sz="947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pPr/>
              <a:t>‹#›</a:t>
            </a:fld>
            <a:endParaRPr lang="en-US" sz="947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44475"/>
            <a:ext cx="12192000" cy="1324995"/>
          </a:xfrm>
          <a:prstGeom prst="rect">
            <a:avLst/>
          </a:prstGeom>
        </p:spPr>
        <p:txBody>
          <a:bodyPr/>
          <a:lstStyle>
            <a:lvl1pPr algn="ctr" defTabSz="862013">
              <a:defRPr sz="3368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862013"/>
            <a:r>
              <a:rPr lang="en-US" sz="3789" b="1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US" sz="37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292" y="4102554"/>
            <a:ext cx="5901955" cy="2662754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A2D268C1-358A-4439-A93B-1AA70131C8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6539" y="99273"/>
            <a:ext cx="32046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National Aeronautics and Space Administration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Jet Propulsion Laboratory</a:t>
            </a:r>
          </a:p>
          <a:p>
            <a:pPr>
              <a:defRPr/>
            </a:pPr>
            <a:r>
              <a:rPr lang="en-US" sz="1000" b="1" dirty="0">
                <a:solidFill>
                  <a:srgbClr val="13418B"/>
                </a:solidFill>
                <a:latin typeface="Helvetica" pitchFamily="-107" charset="0"/>
                <a:ea typeface="+mn-ea"/>
                <a:cs typeface="+mn-cs"/>
              </a:rPr>
              <a:t>California Institute of Technology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03ABE464-1474-4FA0-A35B-0C0B5A61AEE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3" name="Photo Editor Photo" r:id="rId4" imgW="1523810" imgH="1380952" progId="MSPhotoEd.3">
                  <p:embed/>
                </p:oleObj>
              </mc:Choice>
              <mc:Fallback>
                <p:oleObj name="Photo Editor Photo" r:id="rId4" imgW="1523810" imgH="1380952" progId="MSPhotoEd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DDF7597C-7084-49D4-B96B-1080681F3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42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11594752" y="6515796"/>
            <a:ext cx="597248" cy="2463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F9477F-4620-46AD-9579-F61047DEDA52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0346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4074" r:id="rId3"/>
    <p:sldLayoutId id="2147483679" r:id="rId4"/>
    <p:sldLayoutId id="2147483693" r:id="rId5"/>
    <p:sldLayoutId id="2147484076" r:id="rId6"/>
    <p:sldLayoutId id="2147484075" r:id="rId7"/>
    <p:sldLayoutId id="2147483676" r:id="rId8"/>
    <p:sldLayoutId id="2147484070" r:id="rId9"/>
    <p:sldLayoutId id="2147484072" r:id="rId10"/>
    <p:sldLayoutId id="2147484073" r:id="rId11"/>
  </p:sldLayoutIdLst>
  <p:hf sldNum="0" hdr="0" ftr="0" dt="0"/>
  <p:txStyles>
    <p:titleStyle>
      <a:lvl1pPr algn="ctr" defTabSz="34288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4" rtl="0" eaLnBrk="1" latinLnBrk="0" hangingPunct="1">
        <a:spcBef>
          <a:spcPts val="0"/>
        </a:spcBef>
        <a:spcAft>
          <a:spcPts val="900"/>
        </a:spcAft>
        <a:buClr>
          <a:schemeClr val="tx2">
            <a:lumMod val="75000"/>
          </a:schemeClr>
        </a:buClr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557185" indent="-214303" algn="l" defTabSz="342884" rtl="0" eaLnBrk="1" latinLnBrk="0" hangingPunct="1">
        <a:spcBef>
          <a:spcPts val="0"/>
        </a:spcBef>
        <a:spcAft>
          <a:spcPts val="900"/>
        </a:spcAft>
        <a:buClr>
          <a:schemeClr val="tx2">
            <a:lumMod val="75000"/>
          </a:schemeClr>
        </a:buClr>
        <a:buFont typeface="Wingdings" panose="05000000000000000000" pitchFamily="2" charset="2"/>
        <a:buChar char="o"/>
        <a:defRPr sz="1500" kern="1200">
          <a:solidFill>
            <a:schemeClr val="tx1"/>
          </a:solidFill>
          <a:latin typeface="+mn-lt"/>
          <a:ea typeface="+mn-ea"/>
          <a:cs typeface="Arial"/>
        </a:defRPr>
      </a:lvl2pPr>
      <a:lvl3pPr marL="857207" indent="-171442" algn="l" defTabSz="342884" rtl="0" eaLnBrk="1" latinLnBrk="0" hangingPunct="1">
        <a:spcBef>
          <a:spcPts val="0"/>
        </a:spcBef>
        <a:spcAft>
          <a:spcPts val="900"/>
        </a:spcAft>
        <a:buClr>
          <a:schemeClr val="tx2">
            <a:lumMod val="75000"/>
          </a:schemeClr>
        </a:buClr>
        <a:buFont typeface="Wingdings" panose="05000000000000000000" pitchFamily="2" charset="2"/>
        <a:buChar char="l"/>
        <a:defRPr sz="1350" kern="1200">
          <a:solidFill>
            <a:schemeClr val="tx1"/>
          </a:solidFill>
          <a:latin typeface="+mn-lt"/>
          <a:ea typeface="+mn-ea"/>
          <a:cs typeface="Arial"/>
        </a:defRPr>
      </a:lvl3pPr>
      <a:lvl4pPr marL="1200090" indent="-171442" algn="l" defTabSz="342884" rtl="0" eaLnBrk="1" latinLnBrk="0" hangingPunct="1">
        <a:spcBef>
          <a:spcPts val="0"/>
        </a:spcBef>
        <a:spcAft>
          <a:spcPts val="900"/>
        </a:spcAft>
        <a:buClr>
          <a:schemeClr val="tx2">
            <a:lumMod val="75000"/>
          </a:schemeClr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Arial"/>
        </a:defRPr>
      </a:lvl4pPr>
      <a:lvl5pPr marL="1542974" indent="-171442" algn="l" defTabSz="342884" rtl="0" eaLnBrk="1" latinLnBrk="0" hangingPunct="1">
        <a:spcBef>
          <a:spcPts val="15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Arial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image-feature/jpl/curiosity-s-selfie-at-mont-merco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s.nasa.gov/msl/mission/where-is-the-rover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nasa.gov/feature/jpl/say-cheese-on-mars-perseverance-s-selfie-with-ingenui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910393" y="879031"/>
            <a:ext cx="8371214" cy="1260321"/>
          </a:xfrm>
        </p:spPr>
        <p:txBody>
          <a:bodyPr/>
          <a:lstStyle/>
          <a:p>
            <a:r>
              <a:rPr lang="en-US" sz="4000" dirty="0">
                <a:latin typeface="Helvetica" pitchFamily="2" charset="0"/>
              </a:rPr>
              <a:t>MBSE for Mars2020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138454" y="5515908"/>
            <a:ext cx="5472223" cy="463061"/>
          </a:xfrm>
        </p:spPr>
        <p:txBody>
          <a:bodyPr/>
          <a:lstStyle/>
          <a:p>
            <a:pPr>
              <a:lnSpc>
                <a:spcPts val="2520"/>
              </a:lnSpc>
            </a:pPr>
            <a:r>
              <a:rPr lang="en-US" sz="2400" dirty="0">
                <a:latin typeface="Helvetica Light" panose="020B0403020202020204" pitchFamily="34" charset="0"/>
                <a:cs typeface="Cordia New" panose="020B0304020202020204" pitchFamily="34" charset="-34"/>
              </a:rPr>
              <a:t>Elyse Fosse</a:t>
            </a:r>
          </a:p>
          <a:p>
            <a:pPr>
              <a:lnSpc>
                <a:spcPts val="2520"/>
              </a:lnSpc>
            </a:pPr>
            <a:r>
              <a:rPr lang="en-US" sz="2400" dirty="0">
                <a:latin typeface="Helvetica Light" panose="020B0403020202020204" pitchFamily="34" charset="0"/>
                <a:cs typeface="Cordia New" panose="020B0304020202020204" pitchFamily="34" charset="-34"/>
              </a:rPr>
              <a:t>July 14th, 2021</a:t>
            </a:r>
          </a:p>
          <a:p>
            <a:pPr>
              <a:lnSpc>
                <a:spcPts val="2520"/>
              </a:lnSpc>
            </a:pPr>
            <a:r>
              <a:rPr lang="en-US" sz="2400" dirty="0">
                <a:latin typeface="Helvetica Light" panose="020B0403020202020204" pitchFamily="34" charset="0"/>
                <a:cs typeface="Cordia New" panose="020B0304020202020204" pitchFamily="34" charset="-34"/>
              </a:rPr>
              <a:t>Jet Propulsion Laboratory, California Institute of Technology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834281" y="5486326"/>
            <a:ext cx="3200158" cy="35365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C8F58-93AE-4044-B48A-1D2F4E1E4B63}"/>
              </a:ext>
            </a:extLst>
          </p:cNvPr>
          <p:cNvSpPr/>
          <p:nvPr/>
        </p:nvSpPr>
        <p:spPr>
          <a:xfrm>
            <a:off x="2661683" y="6550223"/>
            <a:ext cx="8839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2373B"/>
                </a:solidFill>
                <a:latin typeface="Helvetica Light" panose="020B0403020202020204" pitchFamily="34" charset="0"/>
                <a:cs typeface="Cordia New" panose="020B0304020202020204" pitchFamily="34" charset="-34"/>
              </a:rPr>
              <a:t>© 2021 California Institute of Technology. Government sponsorship acknowledged.</a:t>
            </a:r>
            <a:endParaRPr lang="en-US" sz="1400" dirty="0">
              <a:latin typeface="Helvetica Light" panose="020B0403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836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C483521-E0A4-2C4E-8176-84265C3A9A94}"/>
              </a:ext>
            </a:extLst>
          </p:cNvPr>
          <p:cNvSpPr txBox="1"/>
          <p:nvPr/>
        </p:nvSpPr>
        <p:spPr>
          <a:xfrm>
            <a:off x="1705897" y="1559983"/>
            <a:ext cx="8780206" cy="214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A</a:t>
            </a:r>
            <a:endParaRPr lang="en-US" sz="2400" b="1" dirty="0">
              <a:solidFill>
                <a:srgbClr val="0070C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Fall of 2013 effort was downsized to be 1 FTE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Demonstrated document generation directly from Flight System </a:t>
            </a:r>
            <a:r>
              <a:rPr lang="en-US" sz="2400" b="1" dirty="0" err="1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SysML</a:t>
            </a: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 model and began training FSSEs</a:t>
            </a:r>
          </a:p>
          <a:p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1C723-A652-3F47-B4D7-2E96AC8F1EED}"/>
              </a:ext>
            </a:extLst>
          </p:cNvPr>
          <p:cNvGrpSpPr/>
          <p:nvPr/>
        </p:nvGrpSpPr>
        <p:grpSpPr>
          <a:xfrm>
            <a:off x="1705897" y="3709289"/>
            <a:ext cx="2880651" cy="1516193"/>
            <a:chOff x="4970664" y="3453007"/>
            <a:chExt cx="2880651" cy="151619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5CF5327-F2DC-1D42-B32F-5DEF584FF5BA}"/>
                </a:ext>
              </a:extLst>
            </p:cNvPr>
            <p:cNvGrpSpPr/>
            <p:nvPr/>
          </p:nvGrpSpPr>
          <p:grpSpPr>
            <a:xfrm>
              <a:off x="4970666" y="3453007"/>
              <a:ext cx="2880647" cy="384048"/>
              <a:chOff x="3059340" y="3453007"/>
              <a:chExt cx="2880647" cy="38404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8D5E9E-633E-F94C-AA8A-D3500C5FFA5F}"/>
                  </a:ext>
                </a:extLst>
              </p:cNvPr>
              <p:cNvSpPr txBox="1"/>
              <p:nvPr/>
            </p:nvSpPr>
            <p:spPr>
              <a:xfrm>
                <a:off x="3342803" y="3458426"/>
                <a:ext cx="2597184" cy="369332"/>
              </a:xfrm>
              <a:prstGeom prst="rect">
                <a:avLst/>
              </a:prstGeom>
              <a:solidFill>
                <a:srgbClr val="A951C2"/>
              </a:solidFill>
              <a:ln>
                <a:solidFill>
                  <a:srgbClr val="465A6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Reduced Information Silos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D1401CF-DB17-8640-9E10-354D69F7477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59340" y="3453007"/>
                <a:ext cx="283464" cy="38404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F3C938-32F9-FF48-A789-1FE7EA5BF30D}"/>
                </a:ext>
              </a:extLst>
            </p:cNvPr>
            <p:cNvSpPr txBox="1"/>
            <p:nvPr/>
          </p:nvSpPr>
          <p:spPr>
            <a:xfrm>
              <a:off x="5254131" y="3839330"/>
              <a:ext cx="2597184" cy="384048"/>
            </a:xfrm>
            <a:prstGeom prst="rect">
              <a:avLst/>
            </a:prstGeom>
            <a:solidFill>
              <a:srgbClr val="FA5E6A"/>
            </a:solidFill>
            <a:ln>
              <a:solidFill>
                <a:srgbClr val="465A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Reduced “Boxology” Baseline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60BDED-88CE-BB4C-97C5-EC9EDBDBC28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0666" y="3837055"/>
              <a:ext cx="283464" cy="38404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E7050D-4FDD-1C40-A30D-A805756BDE22}"/>
                </a:ext>
              </a:extLst>
            </p:cNvPr>
            <p:cNvSpPr txBox="1"/>
            <p:nvPr/>
          </p:nvSpPr>
          <p:spPr>
            <a:xfrm>
              <a:off x="5254129" y="4221103"/>
              <a:ext cx="2597186" cy="369332"/>
            </a:xfrm>
            <a:prstGeom prst="rect">
              <a:avLst/>
            </a:prstGeom>
            <a:solidFill>
              <a:srgbClr val="DEB946"/>
            </a:solidFill>
            <a:ln>
              <a:solidFill>
                <a:srgbClr val="465A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Ensured product relevance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AB1DEA-DE48-3E48-8FFF-CDC476DDF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6478" y="4211471"/>
              <a:ext cx="284249" cy="38404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E63F3B-1A1F-C640-927C-AA9DFA2B25FD}"/>
                </a:ext>
              </a:extLst>
            </p:cNvPr>
            <p:cNvSpPr txBox="1"/>
            <p:nvPr/>
          </p:nvSpPr>
          <p:spPr>
            <a:xfrm>
              <a:off x="5254129" y="4593961"/>
              <a:ext cx="2597186" cy="369332"/>
            </a:xfrm>
            <a:prstGeom prst="rect">
              <a:avLst/>
            </a:prstGeom>
            <a:solidFill>
              <a:srgbClr val="63ABE3"/>
            </a:solidFill>
            <a:ln>
              <a:solidFill>
                <a:srgbClr val="465A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Aligned SE work with gate products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FDA80F-0AC8-9E4D-985B-BF218CDD8DB7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0664" y="4585152"/>
              <a:ext cx="283464" cy="384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39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A506-F490-434D-B6A9-AB8DD368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Model Generated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F112-68B5-5740-99B7-4BBDC389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76" y="1182434"/>
            <a:ext cx="6313956" cy="5234382"/>
          </a:xfrm>
        </p:spPr>
        <p:txBody>
          <a:bodyPr/>
          <a:lstStyle/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 Flight System model development was scoped to create content needed for upcoming design reviews and decision gates</a:t>
            </a:r>
          </a:p>
          <a:p>
            <a:pPr marL="42859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Decision gate deliverables generated from the model: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Reference Designator List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Electrical Function List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Electrical Switch List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Electrical Resource Metrics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strike="sngStrike" dirty="0">
                <a:latin typeface="Cordia New" panose="020B0304020202020204" pitchFamily="34" charset="-34"/>
                <a:cs typeface="Cordia New" panose="020B0304020202020204" pitchFamily="34" charset="-34"/>
              </a:rPr>
              <a:t>Mass Equipment List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(descoped)</a:t>
            </a:r>
            <a:endParaRPr lang="en-US" sz="2400" b="1" strike="sngStrike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strike="sngStrike" dirty="0">
                <a:latin typeface="Cordia New" panose="020B0304020202020204" pitchFamily="34" charset="-34"/>
                <a:cs typeface="Cordia New" panose="020B0304020202020204" pitchFamily="34" charset="-34"/>
              </a:rPr>
              <a:t>Mass Trending Report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(descoped)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Model generated documents: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Relied on the patterns to generate queries of </a:t>
            </a:r>
            <a:r>
              <a:rPr lang="en-US" sz="24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SysML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model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Transformed the queries into read only tables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Were web deployed thanks to institutional collaboration</a:t>
            </a:r>
          </a:p>
          <a:p>
            <a:pPr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FF5D18-E194-7346-90FD-B3DDD74FE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710"/>
          <a:stretch/>
        </p:blipFill>
        <p:spPr>
          <a:xfrm>
            <a:off x="8363657" y="4088023"/>
            <a:ext cx="2074899" cy="231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5523C0-24B0-3041-8D93-9D1004B17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841"/>
          <a:stretch/>
        </p:blipFill>
        <p:spPr>
          <a:xfrm>
            <a:off x="6610213" y="2165012"/>
            <a:ext cx="5581788" cy="1793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BF20D9-C1B1-D741-B7F0-5036BB4E8C7C}"/>
              </a:ext>
            </a:extLst>
          </p:cNvPr>
          <p:cNvSpPr txBox="1"/>
          <p:nvPr/>
        </p:nvSpPr>
        <p:spPr>
          <a:xfrm>
            <a:off x="6610213" y="1117335"/>
            <a:ext cx="3839513" cy="965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Mars2020 document examples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1. Electrical Function List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2. Web deployed model generated document list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2E2DA50-40C2-4D41-B3A1-92169CE599C7}"/>
              </a:ext>
            </a:extLst>
          </p:cNvPr>
          <p:cNvSpPr/>
          <p:nvPr/>
        </p:nvSpPr>
        <p:spPr>
          <a:xfrm>
            <a:off x="6538451" y="3799625"/>
            <a:ext cx="314632" cy="288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D9373EC-D788-784F-9AEC-CA3758B66035}"/>
              </a:ext>
            </a:extLst>
          </p:cNvPr>
          <p:cNvSpPr/>
          <p:nvPr/>
        </p:nvSpPr>
        <p:spPr>
          <a:xfrm>
            <a:off x="8265264" y="6240904"/>
            <a:ext cx="314632" cy="288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86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DD01-1A45-2744-A1BA-DBD45FDE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Information Silo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0642B-8837-7842-9A79-086ACB36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81" y="1191819"/>
            <a:ext cx="6442856" cy="5234382"/>
          </a:xfrm>
        </p:spPr>
        <p:txBody>
          <a:bodyPr/>
          <a:lstStyle/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 electrical team wanted to understand which cabling diagrams had a high likelihood of remaining unchanged from MSL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FSSE was concerned about the time it would take to complete the task: combing through 1000s of electrical functions to determine heritage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Instead, we took less than a day to generate a new model-based document: “Electrical Functions Heritage Document”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Leveraged information that was already populated in the model and the patterns to provide a first order answer to the electrical team’s request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B28715-A944-934A-AF16-AF838B29303F}"/>
              </a:ext>
            </a:extLst>
          </p:cNvPr>
          <p:cNvGrpSpPr/>
          <p:nvPr/>
        </p:nvGrpSpPr>
        <p:grpSpPr>
          <a:xfrm>
            <a:off x="1511940" y="4625447"/>
            <a:ext cx="9689726" cy="2003986"/>
            <a:chOff x="-10275" y="3048000"/>
            <a:chExt cx="10126523" cy="18239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9A0F5B-A298-FF48-8659-FC1E8B41F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48000"/>
              <a:ext cx="10058400" cy="6091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E3BC27-4629-9B4C-BDBE-3A32774EA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455"/>
            <a:stretch/>
          </p:blipFill>
          <p:spPr>
            <a:xfrm>
              <a:off x="-10275" y="3517395"/>
              <a:ext cx="10126523" cy="13545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104FFA7-684E-804C-8E4D-87B119504B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2" t="8282"/>
          <a:stretch/>
        </p:blipFill>
        <p:spPr>
          <a:xfrm>
            <a:off x="6612267" y="1105786"/>
            <a:ext cx="5413859" cy="3428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F9E094-C987-1445-9BE0-5CE8DADF7F6D}"/>
              </a:ext>
            </a:extLst>
          </p:cNvPr>
          <p:cNvSpPr/>
          <p:nvPr/>
        </p:nvSpPr>
        <p:spPr>
          <a:xfrm>
            <a:off x="10297098" y="4625447"/>
            <a:ext cx="764192" cy="2003985"/>
          </a:xfrm>
          <a:prstGeom prst="rect">
            <a:avLst/>
          </a:prstGeom>
          <a:solidFill>
            <a:schemeClr val="accent6">
              <a:lumMod val="75000"/>
              <a:alpha val="24566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91495D-3F3F-3144-B25A-0A6E5DFFAB8C}"/>
              </a:ext>
            </a:extLst>
          </p:cNvPr>
          <p:cNvSpPr txBox="1"/>
          <p:nvPr/>
        </p:nvSpPr>
        <p:spPr>
          <a:xfrm>
            <a:off x="1453427" y="4349125"/>
            <a:ext cx="4250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Electrical Functions Heritage Document</a:t>
            </a:r>
          </a:p>
        </p:txBody>
      </p:sp>
    </p:spTree>
    <p:extLst>
      <p:ext uri="{BB962C8B-B14F-4D97-AF65-F5344CB8AC3E}">
        <p14:creationId xmlns:p14="http://schemas.microsoft.com/office/powerpoint/2010/main" val="429065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C483521-E0A4-2C4E-8176-84265C3A9A94}"/>
              </a:ext>
            </a:extLst>
          </p:cNvPr>
          <p:cNvSpPr txBox="1"/>
          <p:nvPr/>
        </p:nvSpPr>
        <p:spPr>
          <a:xfrm>
            <a:off x="1705897" y="1559983"/>
            <a:ext cx="8780206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B</a:t>
            </a:r>
            <a:endParaRPr lang="en-US" sz="2400" b="1" dirty="0">
              <a:solidFill>
                <a:srgbClr val="0070C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B effort was reduced to .5 FTE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	focused on routine document generation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Created model validation framework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FSSEs maintained the information they owned in the model</a:t>
            </a:r>
          </a:p>
          <a:p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1C723-A652-3F47-B4D7-2E96AC8F1EED}"/>
              </a:ext>
            </a:extLst>
          </p:cNvPr>
          <p:cNvGrpSpPr/>
          <p:nvPr/>
        </p:nvGrpSpPr>
        <p:grpSpPr>
          <a:xfrm>
            <a:off x="1705897" y="3709289"/>
            <a:ext cx="2880651" cy="1516193"/>
            <a:chOff x="4970664" y="3453007"/>
            <a:chExt cx="2880651" cy="151619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5CF5327-F2DC-1D42-B32F-5DEF584FF5BA}"/>
                </a:ext>
              </a:extLst>
            </p:cNvPr>
            <p:cNvGrpSpPr/>
            <p:nvPr/>
          </p:nvGrpSpPr>
          <p:grpSpPr>
            <a:xfrm>
              <a:off x="4970666" y="3453007"/>
              <a:ext cx="2880647" cy="384048"/>
              <a:chOff x="3059340" y="3453007"/>
              <a:chExt cx="2880647" cy="38404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8D5E9E-633E-F94C-AA8A-D3500C5FFA5F}"/>
                  </a:ext>
                </a:extLst>
              </p:cNvPr>
              <p:cNvSpPr txBox="1"/>
              <p:nvPr/>
            </p:nvSpPr>
            <p:spPr>
              <a:xfrm>
                <a:off x="3342803" y="3458426"/>
                <a:ext cx="2597184" cy="369332"/>
              </a:xfrm>
              <a:prstGeom prst="rect">
                <a:avLst/>
              </a:prstGeom>
              <a:solidFill>
                <a:srgbClr val="A951C2"/>
              </a:solidFill>
              <a:ln>
                <a:solidFill>
                  <a:srgbClr val="465A6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Reduced Information Silos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D1401CF-DB17-8640-9E10-354D69F74778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9340" y="3453007"/>
                <a:ext cx="283464" cy="38404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F3C938-32F9-FF48-A789-1FE7EA5BF30D}"/>
                </a:ext>
              </a:extLst>
            </p:cNvPr>
            <p:cNvSpPr txBox="1"/>
            <p:nvPr/>
          </p:nvSpPr>
          <p:spPr>
            <a:xfrm>
              <a:off x="5254131" y="3839330"/>
              <a:ext cx="2597184" cy="384048"/>
            </a:xfrm>
            <a:prstGeom prst="rect">
              <a:avLst/>
            </a:prstGeom>
            <a:solidFill>
              <a:srgbClr val="FA5E6A"/>
            </a:solidFill>
            <a:ln>
              <a:solidFill>
                <a:srgbClr val="465A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Reduced “Boxology” Baseline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60BDED-88CE-BB4C-97C5-EC9EDBDBC287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0666" y="3837055"/>
              <a:ext cx="283464" cy="38404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E7050D-4FDD-1C40-A30D-A805756BDE22}"/>
                </a:ext>
              </a:extLst>
            </p:cNvPr>
            <p:cNvSpPr txBox="1"/>
            <p:nvPr/>
          </p:nvSpPr>
          <p:spPr>
            <a:xfrm>
              <a:off x="5254129" y="4221103"/>
              <a:ext cx="2597186" cy="369332"/>
            </a:xfrm>
            <a:prstGeom prst="rect">
              <a:avLst/>
            </a:prstGeom>
            <a:solidFill>
              <a:srgbClr val="DEB946"/>
            </a:solidFill>
            <a:ln>
              <a:solidFill>
                <a:srgbClr val="465A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Ensured product relevance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AB1DEA-DE48-3E48-8FFF-CDC476DDF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6478" y="4211471"/>
              <a:ext cx="284249" cy="38404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E63F3B-1A1F-C640-927C-AA9DFA2B25FD}"/>
                </a:ext>
              </a:extLst>
            </p:cNvPr>
            <p:cNvSpPr txBox="1"/>
            <p:nvPr/>
          </p:nvSpPr>
          <p:spPr>
            <a:xfrm>
              <a:off x="5254129" y="4593961"/>
              <a:ext cx="2597186" cy="369332"/>
            </a:xfrm>
            <a:prstGeom prst="rect">
              <a:avLst/>
            </a:prstGeom>
            <a:solidFill>
              <a:srgbClr val="63ABE3"/>
            </a:solidFill>
            <a:ln>
              <a:solidFill>
                <a:srgbClr val="465A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Aligned SE work with gate products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FDA80F-0AC8-9E4D-985B-BF218CDD8DB7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0664" y="4585152"/>
              <a:ext cx="283464" cy="3840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8D4560-2261-3B4B-84C6-D5394BEBD832}"/>
              </a:ext>
            </a:extLst>
          </p:cNvPr>
          <p:cNvGrpSpPr/>
          <p:nvPr/>
        </p:nvGrpSpPr>
        <p:grpSpPr>
          <a:xfrm>
            <a:off x="1705897" y="5204078"/>
            <a:ext cx="2880649" cy="390331"/>
            <a:chOff x="5846849" y="1566013"/>
            <a:chExt cx="2768441" cy="390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BB0293-0F5E-BD49-874E-B8FD02DF7381}"/>
                </a:ext>
              </a:extLst>
            </p:cNvPr>
            <p:cNvSpPr txBox="1"/>
            <p:nvPr/>
          </p:nvSpPr>
          <p:spPr>
            <a:xfrm>
              <a:off x="6130314" y="1566013"/>
              <a:ext cx="2484976" cy="384048"/>
            </a:xfrm>
            <a:prstGeom prst="rect">
              <a:avLst/>
            </a:prstGeom>
            <a:solidFill>
              <a:srgbClr val="FF9859"/>
            </a:solidFill>
            <a:ln>
              <a:solidFill>
                <a:srgbClr val="465A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Reduced Knowledge Discontinuity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4904C1-F85A-5545-81AE-E9E78754F861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6849" y="1572296"/>
              <a:ext cx="283464" cy="384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39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7328-F5F0-1C45-A869-1ED7BD32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Model Validation Framework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0C5A73-CEB2-2140-9028-A6F47804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44" y="1435484"/>
            <a:ext cx="5292481" cy="5193949"/>
          </a:xfrm>
        </p:spPr>
        <p:txBody>
          <a:bodyPr/>
          <a:lstStyle/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Standardized language coupled with domain specific patterns gives greater situational awareness about the design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Re-usable validation rules can be written against the model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Can ask questions about completeness and work left to go in a quantifiable manner.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Validation can be displayed as a report or within the modeling environment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Accessible to anyone on the team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Validation rules and infrastructure based off of institutional patterns &amp; was adapted from another project (Europa Clipper) </a:t>
            </a:r>
            <a:endParaRPr lang="en-US" sz="2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9074079-5FB1-9049-B956-C0A49E923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62" y="1435484"/>
            <a:ext cx="6363365" cy="362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9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C483521-E0A4-2C4E-8176-84265C3A9A94}"/>
              </a:ext>
            </a:extLst>
          </p:cNvPr>
          <p:cNvSpPr txBox="1"/>
          <p:nvPr/>
        </p:nvSpPr>
        <p:spPr>
          <a:xfrm>
            <a:off x="1705897" y="1559983"/>
            <a:ext cx="87802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C</a:t>
            </a:r>
            <a:endParaRPr lang="en-US" sz="2400" b="1" dirty="0">
              <a:solidFill>
                <a:srgbClr val="0070C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6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Flight System modeling effort stayed at .5 FTE</a:t>
            </a:r>
          </a:p>
          <a:p>
            <a:pPr>
              <a:lnSpc>
                <a:spcPts val="16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Demonstrated web-based interactive diagram auto generation directly from Flight System </a:t>
            </a:r>
            <a:r>
              <a:rPr lang="en-US" sz="2400" b="1" dirty="0" err="1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SysML</a:t>
            </a: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 model</a:t>
            </a:r>
          </a:p>
          <a:p>
            <a:pPr>
              <a:lnSpc>
                <a:spcPts val="16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6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Mission System began model-based effort at .5 FTE</a:t>
            </a:r>
          </a:p>
          <a:p>
            <a:pPr>
              <a:lnSpc>
                <a:spcPts val="16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Started Mission System process model and demonstrated automated MMR reporting</a:t>
            </a:r>
          </a:p>
          <a:p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1C723-A652-3F47-B4D7-2E96AC8F1EED}"/>
              </a:ext>
            </a:extLst>
          </p:cNvPr>
          <p:cNvGrpSpPr/>
          <p:nvPr/>
        </p:nvGrpSpPr>
        <p:grpSpPr>
          <a:xfrm>
            <a:off x="1705897" y="3709289"/>
            <a:ext cx="2880651" cy="1516193"/>
            <a:chOff x="4970664" y="3453007"/>
            <a:chExt cx="2880651" cy="151619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5CF5327-F2DC-1D42-B32F-5DEF584FF5BA}"/>
                </a:ext>
              </a:extLst>
            </p:cNvPr>
            <p:cNvGrpSpPr/>
            <p:nvPr/>
          </p:nvGrpSpPr>
          <p:grpSpPr>
            <a:xfrm>
              <a:off x="4970666" y="3453007"/>
              <a:ext cx="2880647" cy="384048"/>
              <a:chOff x="3059340" y="3453007"/>
              <a:chExt cx="2880647" cy="38404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8D5E9E-633E-F94C-AA8A-D3500C5FFA5F}"/>
                  </a:ext>
                </a:extLst>
              </p:cNvPr>
              <p:cNvSpPr txBox="1"/>
              <p:nvPr/>
            </p:nvSpPr>
            <p:spPr>
              <a:xfrm>
                <a:off x="3342803" y="3458426"/>
                <a:ext cx="2597184" cy="369332"/>
              </a:xfrm>
              <a:prstGeom prst="rect">
                <a:avLst/>
              </a:prstGeom>
              <a:solidFill>
                <a:srgbClr val="A951C2"/>
              </a:solidFill>
              <a:ln>
                <a:solidFill>
                  <a:srgbClr val="465A6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Reduced Information Silos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D1401CF-DB17-8640-9E10-354D69F7477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59340" y="3453007"/>
                <a:ext cx="283464" cy="38404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F3C938-32F9-FF48-A789-1FE7EA5BF30D}"/>
                </a:ext>
              </a:extLst>
            </p:cNvPr>
            <p:cNvSpPr txBox="1"/>
            <p:nvPr/>
          </p:nvSpPr>
          <p:spPr>
            <a:xfrm>
              <a:off x="5254131" y="3839330"/>
              <a:ext cx="2597184" cy="384048"/>
            </a:xfrm>
            <a:prstGeom prst="rect">
              <a:avLst/>
            </a:prstGeom>
            <a:solidFill>
              <a:srgbClr val="FA5E6A"/>
            </a:solidFill>
            <a:ln>
              <a:solidFill>
                <a:srgbClr val="465A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Reduced “Boxology” Baseline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60BDED-88CE-BB4C-97C5-EC9EDBDBC28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0666" y="3837055"/>
              <a:ext cx="283464" cy="38404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E7050D-4FDD-1C40-A30D-A805756BDE22}"/>
                </a:ext>
              </a:extLst>
            </p:cNvPr>
            <p:cNvSpPr txBox="1"/>
            <p:nvPr/>
          </p:nvSpPr>
          <p:spPr>
            <a:xfrm>
              <a:off x="5254129" y="4221103"/>
              <a:ext cx="2597186" cy="369332"/>
            </a:xfrm>
            <a:prstGeom prst="rect">
              <a:avLst/>
            </a:prstGeom>
            <a:solidFill>
              <a:srgbClr val="DEB946"/>
            </a:solidFill>
            <a:ln>
              <a:solidFill>
                <a:srgbClr val="465A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Ensured product relevance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AB1DEA-DE48-3E48-8FFF-CDC476DDF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6478" y="4211471"/>
              <a:ext cx="284249" cy="38404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E63F3B-1A1F-C640-927C-AA9DFA2B25FD}"/>
                </a:ext>
              </a:extLst>
            </p:cNvPr>
            <p:cNvSpPr txBox="1"/>
            <p:nvPr/>
          </p:nvSpPr>
          <p:spPr>
            <a:xfrm>
              <a:off x="5254129" y="4593961"/>
              <a:ext cx="2597186" cy="369332"/>
            </a:xfrm>
            <a:prstGeom prst="rect">
              <a:avLst/>
            </a:prstGeom>
            <a:solidFill>
              <a:srgbClr val="63ABE3"/>
            </a:solidFill>
            <a:ln>
              <a:solidFill>
                <a:srgbClr val="465A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Aligned SE work with gate products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FDA80F-0AC8-9E4D-985B-BF218CDD8DB7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0664" y="4585152"/>
              <a:ext cx="283464" cy="3840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8D4560-2261-3B4B-84C6-D5394BEBD832}"/>
              </a:ext>
            </a:extLst>
          </p:cNvPr>
          <p:cNvGrpSpPr/>
          <p:nvPr/>
        </p:nvGrpSpPr>
        <p:grpSpPr>
          <a:xfrm>
            <a:off x="1705897" y="5204078"/>
            <a:ext cx="2880649" cy="390331"/>
            <a:chOff x="5846849" y="1566013"/>
            <a:chExt cx="2768441" cy="390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BB0293-0F5E-BD49-874E-B8FD02DF7381}"/>
                </a:ext>
              </a:extLst>
            </p:cNvPr>
            <p:cNvSpPr txBox="1"/>
            <p:nvPr/>
          </p:nvSpPr>
          <p:spPr>
            <a:xfrm>
              <a:off x="6130314" y="1566013"/>
              <a:ext cx="2484976" cy="384048"/>
            </a:xfrm>
            <a:prstGeom prst="rect">
              <a:avLst/>
            </a:prstGeom>
            <a:solidFill>
              <a:srgbClr val="FF9859"/>
            </a:solidFill>
            <a:ln>
              <a:solidFill>
                <a:srgbClr val="465A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Reduced Knowledge Discontinuity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4904C1-F85A-5545-81AE-E9E78754F861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6849" y="1572296"/>
              <a:ext cx="283464" cy="38404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B7A161C-1D10-6D43-8046-A8C90C7928FC}"/>
              </a:ext>
            </a:extLst>
          </p:cNvPr>
          <p:cNvGrpSpPr/>
          <p:nvPr/>
        </p:nvGrpSpPr>
        <p:grpSpPr>
          <a:xfrm>
            <a:off x="1705897" y="5579317"/>
            <a:ext cx="2880649" cy="375210"/>
            <a:chOff x="7227997" y="1077780"/>
            <a:chExt cx="2491121" cy="3752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EAE969-895E-A648-A535-7F5B693CF306}"/>
                </a:ext>
              </a:extLst>
            </p:cNvPr>
            <p:cNvSpPr txBox="1"/>
            <p:nvPr/>
          </p:nvSpPr>
          <p:spPr>
            <a:xfrm>
              <a:off x="7478837" y="1077780"/>
              <a:ext cx="2240281" cy="369332"/>
            </a:xfrm>
            <a:prstGeom prst="rect">
              <a:avLst/>
            </a:prstGeom>
            <a:solidFill>
              <a:srgbClr val="63C8CD"/>
            </a:solidFill>
            <a:ln>
              <a:solidFill>
                <a:srgbClr val="465A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Enabled trades/concurrent SE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5CEFA7-91CE-C44D-B2A0-DCD3C9EA73B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27997" y="1092872"/>
              <a:ext cx="265004" cy="360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72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FCCB-8769-2040-AAA9-89C92630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Model-Based Diagram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59DD8-7E7C-E645-99CC-638CE7AC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84" y="1181987"/>
            <a:ext cx="5538288" cy="5234382"/>
          </a:xfrm>
        </p:spPr>
        <p:txBody>
          <a:bodyPr/>
          <a:lstStyle/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Visual representation of model info (IBDs, BDDs) were typically created by hand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Decays as information evolves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Technical information representations often communicate poorly to stakeholders/reviewers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No way to validate that what is being shown is completed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Wanted to create rules that dictate the layout of elements on a diagram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”</a:t>
            </a:r>
            <a:r>
              <a:rPr lang="en-US" sz="24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All rover avionics boxes should be inside the rover structure”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Wanted to create presentation rules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“All 1553 data connections are shown as dashed lines”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Wanted the visual representation as either static diagrams or interactive applications</a:t>
            </a:r>
          </a:p>
          <a:p>
            <a:pPr marL="0" indent="0">
              <a:lnSpc>
                <a:spcPts val="1920"/>
              </a:lnSpc>
              <a:buNone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0BFCC-560F-ED4E-AAE3-AB3820EE2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"/>
          <a:stretch/>
        </p:blipFill>
        <p:spPr>
          <a:xfrm>
            <a:off x="5837872" y="1181987"/>
            <a:ext cx="6187767" cy="4506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A4C809-4DDE-4348-B53C-2002BC2AC9D7}"/>
              </a:ext>
            </a:extLst>
          </p:cNvPr>
          <p:cNvSpPr txBox="1"/>
          <p:nvPr/>
        </p:nvSpPr>
        <p:spPr>
          <a:xfrm>
            <a:off x="5853405" y="5688939"/>
            <a:ext cx="6338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These features have since been incorporated into </a:t>
            </a:r>
            <a:r>
              <a:rPr lang="en-US" sz="2400" b="1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SysML</a:t>
            </a:r>
            <a:r>
              <a:rPr lang="en-US" sz="24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 v2 scope </a:t>
            </a:r>
          </a:p>
        </p:txBody>
      </p:sp>
    </p:spTree>
    <p:extLst>
      <p:ext uri="{BB962C8B-B14F-4D97-AF65-F5344CB8AC3E}">
        <p14:creationId xmlns:p14="http://schemas.microsoft.com/office/powerpoint/2010/main" val="420642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FCCB-8769-2040-AAA9-89C92630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Mission System Trades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59DD8-7E7C-E645-99CC-638CE7AC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27" y="1140254"/>
            <a:ext cx="6118391" cy="5234382"/>
          </a:xfrm>
        </p:spPr>
        <p:txBody>
          <a:bodyPr/>
          <a:lstStyle/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Goal was to understand what was needed to transition to the 5 hour timeline and what was 5 hour timeline enabling</a:t>
            </a:r>
          </a:p>
          <a:p>
            <a:pPr marL="0" indent="0">
              <a:lnSpc>
                <a:spcPts val="1920"/>
              </a:lnSpc>
              <a:buNone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Required inputs from various teams to identify key decision points, operational roles, and required information among all of the processes</a:t>
            </a:r>
          </a:p>
          <a:p>
            <a:pPr marL="42859" indent="0">
              <a:lnSpc>
                <a:spcPts val="1920"/>
              </a:lnSpc>
              <a:buNone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2859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Model creation was facilitated via a series of working groups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These working groups would have needed to occur regardless of an model-based approach 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 integrated model replaced meeting notes</a:t>
            </a:r>
          </a:p>
          <a:p>
            <a:pPr marL="0" indent="0">
              <a:lnSpc>
                <a:spcPts val="1920"/>
              </a:lnSpc>
              <a:buNone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Design progress was reported at MMRs with supporting model-generated reports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0FD9D-E940-6C4E-B8C2-577F406B9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-1"/>
          <a:stretch/>
        </p:blipFill>
        <p:spPr>
          <a:xfrm>
            <a:off x="6381884" y="4634512"/>
            <a:ext cx="5379703" cy="2178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2A05B18-C27B-E64E-A253-FF9BDC79A150}"/>
              </a:ext>
            </a:extLst>
          </p:cNvPr>
          <p:cNvGrpSpPr/>
          <p:nvPr/>
        </p:nvGrpSpPr>
        <p:grpSpPr>
          <a:xfrm>
            <a:off x="6381884" y="1140254"/>
            <a:ext cx="5602688" cy="3355673"/>
            <a:chOff x="179912" y="961825"/>
            <a:chExt cx="8778474" cy="555788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24EAC68-D807-D942-A591-ADB2072BA9A4}"/>
                </a:ext>
              </a:extLst>
            </p:cNvPr>
            <p:cNvSpPr/>
            <p:nvPr/>
          </p:nvSpPr>
          <p:spPr>
            <a:xfrm>
              <a:off x="186310" y="1004008"/>
              <a:ext cx="4114800" cy="2562719"/>
            </a:xfrm>
            <a:prstGeom prst="roundRect">
              <a:avLst/>
            </a:prstGeom>
            <a:grpFill/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9A22AE7-A6F0-B14F-A808-538FA3B66B1B}"/>
                </a:ext>
              </a:extLst>
            </p:cNvPr>
            <p:cNvSpPr/>
            <p:nvPr/>
          </p:nvSpPr>
          <p:spPr>
            <a:xfrm>
              <a:off x="4829929" y="1013687"/>
              <a:ext cx="4114800" cy="2553040"/>
            </a:xfrm>
            <a:prstGeom prst="roundRect">
              <a:avLst/>
            </a:prstGeom>
            <a:grpFill/>
            <a:ln w="28575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90A3F1F-A16E-4A46-9ED5-05309DDC70BF}"/>
                </a:ext>
              </a:extLst>
            </p:cNvPr>
            <p:cNvSpPr/>
            <p:nvPr/>
          </p:nvSpPr>
          <p:spPr>
            <a:xfrm>
              <a:off x="179912" y="3837588"/>
              <a:ext cx="4114800" cy="2682117"/>
            </a:xfrm>
            <a:prstGeom prst="roundRect">
              <a:avLst/>
            </a:prstGeom>
            <a:grpFill/>
            <a:ln w="28575" cmpd="sng">
              <a:solidFill>
                <a:srgbClr val="FF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FEDB320-4546-8B4F-84E5-AEB18905C64F}"/>
                </a:ext>
              </a:extLst>
            </p:cNvPr>
            <p:cNvSpPr/>
            <p:nvPr/>
          </p:nvSpPr>
          <p:spPr>
            <a:xfrm>
              <a:off x="4843584" y="3868190"/>
              <a:ext cx="4114802" cy="2651515"/>
            </a:xfrm>
            <a:prstGeom prst="roundRect">
              <a:avLst/>
            </a:prstGeom>
            <a:grp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2C2E725-3830-8347-A382-8FBBD1F17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5" r="823" b="1105"/>
            <a:stretch/>
          </p:blipFill>
          <p:spPr>
            <a:xfrm>
              <a:off x="5072574" y="4396466"/>
              <a:ext cx="3764387" cy="2028918"/>
            </a:xfrm>
            <a:prstGeom prst="rect">
              <a:avLst/>
            </a:prstGeom>
            <a:grpFill/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819E081-9FC4-9A47-9CBA-77FDC1AFB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0"/>
            <a:stretch/>
          </p:blipFill>
          <p:spPr>
            <a:xfrm>
              <a:off x="388120" y="1326161"/>
              <a:ext cx="3786244" cy="2132312"/>
            </a:xfrm>
            <a:prstGeom prst="rect">
              <a:avLst/>
            </a:prstGeom>
            <a:grpFill/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58FD546-BD64-E742-9216-CB6F3E2C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575" y="1353174"/>
              <a:ext cx="3759300" cy="2072047"/>
            </a:xfrm>
            <a:prstGeom prst="rect">
              <a:avLst/>
            </a:prstGeom>
            <a:grpFill/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4E2C15A-F049-8B43-8F6B-E8B972B38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0"/>
            <a:stretch/>
          </p:blipFill>
          <p:spPr>
            <a:xfrm>
              <a:off x="364882" y="4202430"/>
              <a:ext cx="3776870" cy="2063339"/>
            </a:xfrm>
            <a:prstGeom prst="rect">
              <a:avLst/>
            </a:prstGeom>
            <a:grpFill/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61C852-C26D-5249-8171-BC3CC4152545}"/>
                </a:ext>
              </a:extLst>
            </p:cNvPr>
            <p:cNvSpPr/>
            <p:nvPr/>
          </p:nvSpPr>
          <p:spPr>
            <a:xfrm>
              <a:off x="5301585" y="961825"/>
              <a:ext cx="3301278" cy="1503051"/>
            </a:xfrm>
            <a:prstGeom prst="rect">
              <a:avLst/>
            </a:prstGeom>
            <a:grp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ts val="1920"/>
                </a:lnSpc>
              </a:pPr>
              <a:endParaRPr lang="en-US" sz="2400" b="1" dirty="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lnSpc>
                  <a:spcPts val="1920"/>
                </a:lnSpc>
              </a:pPr>
              <a:r>
                <a:rPr lang="en-US" sz="2400" b="1" dirty="0">
                  <a:solidFill>
                    <a:srgbClr val="FF66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Campaign Planning</a:t>
              </a:r>
            </a:p>
            <a:p>
              <a:pPr algn="ctr">
                <a:lnSpc>
                  <a:spcPts val="1920"/>
                </a:lnSpc>
              </a:pPr>
              <a:r>
                <a:rPr lang="en-US" sz="2000" b="1" dirty="0">
                  <a:solidFill>
                    <a:srgbClr val="FF66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13 sub processes</a:t>
              </a:r>
            </a:p>
            <a:p>
              <a:pPr algn="ctr">
                <a:lnSpc>
                  <a:spcPts val="1920"/>
                </a:lnSpc>
              </a:pPr>
              <a:endParaRPr lang="en-US" sz="2000" b="1" dirty="0">
                <a:solidFill>
                  <a:srgbClr val="FF66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524FEA-072F-3D4B-90A8-CBC440617FF1}"/>
                </a:ext>
              </a:extLst>
            </p:cNvPr>
            <p:cNvSpPr/>
            <p:nvPr/>
          </p:nvSpPr>
          <p:spPr>
            <a:xfrm>
              <a:off x="770458" y="961825"/>
              <a:ext cx="2906822" cy="150305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ts val="1920"/>
                </a:lnSpc>
              </a:pPr>
              <a:endParaRPr lang="en-US" sz="2400" b="1" dirty="0">
                <a:solidFill>
                  <a:srgbClr val="3366FF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lnSpc>
                  <a:spcPts val="1920"/>
                </a:lnSpc>
              </a:pPr>
              <a:r>
                <a:rPr lang="en-US" sz="2400" b="1" dirty="0">
                  <a:solidFill>
                    <a:srgbClr val="3366FF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Strategic</a:t>
              </a:r>
            </a:p>
            <a:p>
              <a:pPr algn="ctr">
                <a:lnSpc>
                  <a:spcPts val="1920"/>
                </a:lnSpc>
              </a:pPr>
              <a:r>
                <a:rPr lang="en-US" sz="2000" b="1" dirty="0">
                  <a:solidFill>
                    <a:srgbClr val="3366FF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34 sub processes</a:t>
              </a:r>
            </a:p>
            <a:p>
              <a:pPr algn="ctr">
                <a:lnSpc>
                  <a:spcPts val="1920"/>
                </a:lnSpc>
              </a:pPr>
              <a:endParaRPr lang="en-US" sz="2000" b="1" dirty="0">
                <a:solidFill>
                  <a:srgbClr val="3366FF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115545-052F-F048-8713-AFB6D2224307}"/>
                </a:ext>
              </a:extLst>
            </p:cNvPr>
            <p:cNvSpPr/>
            <p:nvPr/>
          </p:nvSpPr>
          <p:spPr>
            <a:xfrm>
              <a:off x="5592647" y="3790701"/>
              <a:ext cx="2756031" cy="1503051"/>
            </a:xfrm>
            <a:prstGeom prst="rect">
              <a:avLst/>
            </a:prstGeom>
            <a:grp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  <a:softEdge rad="1270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ts val="1920"/>
                </a:lnSpc>
              </a:pPr>
              <a:endParaRPr lang="en-US" sz="2400" b="1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lnSpc>
                  <a:spcPts val="1920"/>
                </a:lnSpc>
              </a:pPr>
              <a:r>
                <a:rPr lang="en-US" sz="2400" b="1" dirty="0">
                  <a:solidFill>
                    <a:srgbClr val="008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Tactical</a:t>
              </a:r>
            </a:p>
            <a:p>
              <a:pPr algn="ctr">
                <a:lnSpc>
                  <a:spcPts val="1920"/>
                </a:lnSpc>
              </a:pPr>
              <a:r>
                <a:rPr lang="en-US" sz="2000" b="1" dirty="0">
                  <a:solidFill>
                    <a:srgbClr val="008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60 sub processes</a:t>
              </a:r>
            </a:p>
            <a:p>
              <a:pPr algn="ctr">
                <a:lnSpc>
                  <a:spcPts val="1920"/>
                </a:lnSpc>
              </a:pPr>
              <a:endParaRPr lang="en-US" sz="2000" b="1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1FD6CA-2968-6045-A89B-BB0A632C2F49}"/>
                </a:ext>
              </a:extLst>
            </p:cNvPr>
            <p:cNvSpPr/>
            <p:nvPr/>
          </p:nvSpPr>
          <p:spPr>
            <a:xfrm>
              <a:off x="388121" y="3790701"/>
              <a:ext cx="3535463" cy="1503051"/>
            </a:xfrm>
            <a:prstGeom prst="rect">
              <a:avLst/>
            </a:prstGeom>
            <a:grp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  <a:softEdge rad="1270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ts val="1920"/>
                </a:lnSpc>
              </a:pPr>
              <a:endParaRPr lang="en-US" sz="2400" b="1" dirty="0">
                <a:solidFill>
                  <a:srgbClr val="FF0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ctr">
                <a:lnSpc>
                  <a:spcPts val="1920"/>
                </a:lnSpc>
              </a:pPr>
              <a:r>
                <a:rPr lang="en-US" sz="2400" b="1" dirty="0" err="1">
                  <a:solidFill>
                    <a:srgbClr val="FF0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Cpgn</a:t>
              </a:r>
              <a:r>
                <a:rPr lang="en-US" sz="2400" b="1" dirty="0">
                  <a:solidFill>
                    <a:srgbClr val="FF0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Implementation</a:t>
              </a:r>
            </a:p>
            <a:p>
              <a:pPr algn="ctr">
                <a:lnSpc>
                  <a:spcPts val="1920"/>
                </a:lnSpc>
              </a:pPr>
              <a:r>
                <a:rPr lang="en-US" sz="2000" b="1" dirty="0">
                  <a:solidFill>
                    <a:srgbClr val="FF0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31 sub processes</a:t>
              </a:r>
            </a:p>
            <a:p>
              <a:pPr algn="ctr">
                <a:lnSpc>
                  <a:spcPts val="1920"/>
                </a:lnSpc>
              </a:pPr>
              <a:endParaRPr lang="en-US" sz="2000" b="1" dirty="0">
                <a:solidFill>
                  <a:srgbClr val="FF008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6AF782-D574-EA4A-8B2A-F302BF14036F}"/>
                </a:ext>
              </a:extLst>
            </p:cNvPr>
            <p:cNvSpPr txBox="1"/>
            <p:nvPr/>
          </p:nvSpPr>
          <p:spPr>
            <a:xfrm>
              <a:off x="2671738" y="2893128"/>
              <a:ext cx="4172754" cy="98659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20"/>
                </a:lnSpc>
              </a:pPr>
              <a:r>
                <a:rPr lang="en-US" sz="2000" b="1" i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Identifying processes, roles, </a:t>
              </a:r>
            </a:p>
            <a:p>
              <a:pPr algn="ctr">
                <a:lnSpc>
                  <a:spcPts val="1920"/>
                </a:lnSpc>
              </a:pPr>
              <a:r>
                <a:rPr lang="en-US" sz="2000" b="1" i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I/O, information, decision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72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C483521-E0A4-2C4E-8176-84265C3A9A94}"/>
              </a:ext>
            </a:extLst>
          </p:cNvPr>
          <p:cNvSpPr txBox="1"/>
          <p:nvPr/>
        </p:nvSpPr>
        <p:spPr>
          <a:xfrm>
            <a:off x="1705897" y="1559983"/>
            <a:ext cx="8780206" cy="292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D</a:t>
            </a:r>
            <a:endParaRPr lang="en-US" sz="2400" b="1" dirty="0">
              <a:solidFill>
                <a:srgbClr val="0070C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Flight System Model enters maintenance mode. Focus is on testing and integration.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Maintenance is handed over to institutional support team</a:t>
            </a:r>
          </a:p>
          <a:p>
            <a:pPr>
              <a:lnSpc>
                <a:spcPts val="19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Mission System modeling effort continues at .25 FTE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Mission System expands to link to Ground Software Capability schedule</a:t>
            </a:r>
          </a:p>
          <a:p>
            <a:pPr>
              <a:lnSpc>
                <a:spcPts val="16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6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1C723-A652-3F47-B4D7-2E96AC8F1EED}"/>
              </a:ext>
            </a:extLst>
          </p:cNvPr>
          <p:cNvGrpSpPr/>
          <p:nvPr/>
        </p:nvGrpSpPr>
        <p:grpSpPr>
          <a:xfrm>
            <a:off x="1705897" y="4464323"/>
            <a:ext cx="2880649" cy="758464"/>
            <a:chOff x="4970666" y="3837055"/>
            <a:chExt cx="2880649" cy="7584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F3C938-32F9-FF48-A789-1FE7EA5BF30D}"/>
                </a:ext>
              </a:extLst>
            </p:cNvPr>
            <p:cNvSpPr txBox="1"/>
            <p:nvPr/>
          </p:nvSpPr>
          <p:spPr>
            <a:xfrm>
              <a:off x="5254131" y="3839330"/>
              <a:ext cx="2597184" cy="384048"/>
            </a:xfrm>
            <a:prstGeom prst="rect">
              <a:avLst/>
            </a:prstGeom>
            <a:solidFill>
              <a:srgbClr val="FA5E6A"/>
            </a:solidFill>
            <a:ln>
              <a:solidFill>
                <a:srgbClr val="465A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Reduced “Boxology” Baseline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60BDED-88CE-BB4C-97C5-EC9EDBDBC287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0666" y="3837055"/>
              <a:ext cx="283464" cy="38404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E7050D-4FDD-1C40-A30D-A805756BDE22}"/>
                </a:ext>
              </a:extLst>
            </p:cNvPr>
            <p:cNvSpPr txBox="1"/>
            <p:nvPr/>
          </p:nvSpPr>
          <p:spPr>
            <a:xfrm>
              <a:off x="5254129" y="4221103"/>
              <a:ext cx="2597186" cy="369332"/>
            </a:xfrm>
            <a:prstGeom prst="rect">
              <a:avLst/>
            </a:prstGeom>
            <a:solidFill>
              <a:srgbClr val="DEB946"/>
            </a:solidFill>
            <a:ln>
              <a:solidFill>
                <a:srgbClr val="465A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Ensured product relevance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AB1DEA-DE48-3E48-8FFF-CDC476DDF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6478" y="4211471"/>
              <a:ext cx="284249" cy="3840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8D4560-2261-3B4B-84C6-D5394BEBD832}"/>
              </a:ext>
            </a:extLst>
          </p:cNvPr>
          <p:cNvGrpSpPr/>
          <p:nvPr/>
        </p:nvGrpSpPr>
        <p:grpSpPr>
          <a:xfrm>
            <a:off x="1705897" y="5204078"/>
            <a:ext cx="2880649" cy="390331"/>
            <a:chOff x="5846849" y="1566013"/>
            <a:chExt cx="2768441" cy="390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BB0293-0F5E-BD49-874E-B8FD02DF7381}"/>
                </a:ext>
              </a:extLst>
            </p:cNvPr>
            <p:cNvSpPr txBox="1"/>
            <p:nvPr/>
          </p:nvSpPr>
          <p:spPr>
            <a:xfrm>
              <a:off x="6130314" y="1566013"/>
              <a:ext cx="2484976" cy="384048"/>
            </a:xfrm>
            <a:prstGeom prst="rect">
              <a:avLst/>
            </a:prstGeom>
            <a:solidFill>
              <a:srgbClr val="FF9859"/>
            </a:solidFill>
            <a:ln>
              <a:solidFill>
                <a:srgbClr val="465A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Reduced Knowledge Discontinuity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4904C1-F85A-5545-81AE-E9E78754F861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6849" y="1572296"/>
              <a:ext cx="283464" cy="38404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B7A161C-1D10-6D43-8046-A8C90C7928FC}"/>
              </a:ext>
            </a:extLst>
          </p:cNvPr>
          <p:cNvGrpSpPr/>
          <p:nvPr/>
        </p:nvGrpSpPr>
        <p:grpSpPr>
          <a:xfrm>
            <a:off x="1705897" y="5579317"/>
            <a:ext cx="2880649" cy="375210"/>
            <a:chOff x="7227997" y="1077780"/>
            <a:chExt cx="2491121" cy="3752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EAE969-895E-A648-A535-7F5B693CF306}"/>
                </a:ext>
              </a:extLst>
            </p:cNvPr>
            <p:cNvSpPr txBox="1"/>
            <p:nvPr/>
          </p:nvSpPr>
          <p:spPr>
            <a:xfrm>
              <a:off x="7478837" y="1077780"/>
              <a:ext cx="2240281" cy="369332"/>
            </a:xfrm>
            <a:prstGeom prst="rect">
              <a:avLst/>
            </a:prstGeom>
            <a:solidFill>
              <a:srgbClr val="63C8CD"/>
            </a:solidFill>
            <a:ln>
              <a:solidFill>
                <a:srgbClr val="465A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Enabled trades/concurrent SE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5CEFA7-91CE-C44D-B2A0-DCD3C9EA73B5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7997" y="1092872"/>
              <a:ext cx="265004" cy="360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74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9A75-83C2-9F4D-B1C5-E641B717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Helvetica" pitchFamily="2" charset="0"/>
              </a:rPr>
              <a:t>Mission System Capabilities Testing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97746-9540-5E4B-8143-306205DCC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08" y="1162322"/>
            <a:ext cx="7241755" cy="5234382"/>
          </a:xfrm>
        </p:spPr>
        <p:txBody>
          <a:bodyPr/>
          <a:lstStyle/>
          <a:p>
            <a:pPr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 team wanted a way to understand when an operations process was ready for test</a:t>
            </a:r>
          </a:p>
          <a:p>
            <a:pPr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Most processes were reliant on GDS Software capabilities</a:t>
            </a:r>
          </a:p>
          <a:p>
            <a:pPr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 team was able to link GDS Software capability information to the process model and derive the fidelity of the process for upcoming test scenarios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A666A-1B07-EF47-8DF2-241AC8BAAF2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37398"/>
          <a:stretch/>
        </p:blipFill>
        <p:spPr>
          <a:xfrm>
            <a:off x="7450663" y="3881362"/>
            <a:ext cx="4620919" cy="2515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3D20CD-5FAD-504C-BDB1-B6190844C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19"/>
          <a:stretch/>
        </p:blipFill>
        <p:spPr>
          <a:xfrm>
            <a:off x="120418" y="3677264"/>
            <a:ext cx="7241755" cy="27194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A46AC-1F03-7641-BDB0-447029E407F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4978" r="7674"/>
          <a:stretch/>
        </p:blipFill>
        <p:spPr>
          <a:xfrm>
            <a:off x="8386917" y="1083663"/>
            <a:ext cx="3596176" cy="25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5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2FCB-06B4-2047-AE62-A162490B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Helvetica" pitchFamily="2" charset="0"/>
              </a:rPr>
              <a:t>Mars Science Laboratory (MSL) Overview</a:t>
            </a:r>
          </a:p>
        </p:txBody>
      </p:sp>
      <p:pic>
        <p:nvPicPr>
          <p:cNvPr id="128002" name="Picture 2" descr="NASA’s Curiosity Mars rover used two cameras to create this selfie in front of Mont Mercou">
            <a:extLst>
              <a:ext uri="{FF2B5EF4-FFF2-40B4-BE49-F238E27FC236}">
                <a16:creationId xmlns:a16="http://schemas.microsoft.com/office/drawing/2014/main" id="{430B25AA-E1ED-CD4F-846C-5ABAEC78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" y="1681880"/>
            <a:ext cx="9194803" cy="51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7A2406-886B-9844-A0D1-B8B72ED56AA4}"/>
              </a:ext>
            </a:extLst>
          </p:cNvPr>
          <p:cNvSpPr/>
          <p:nvPr/>
        </p:nvSpPr>
        <p:spPr>
          <a:xfrm>
            <a:off x="146961" y="1681880"/>
            <a:ext cx="3350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Credit: NASA/JPL-Caltech/MSSS  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C8AF9-80BB-3641-B09D-13D6A9041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945" y="1681880"/>
            <a:ext cx="2908300" cy="424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3FAFA-E7EB-7D42-A308-DB461676B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453" y="5534982"/>
            <a:ext cx="900792" cy="388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7E43F1-C053-6840-B379-91A5E414104B}"/>
              </a:ext>
            </a:extLst>
          </p:cNvPr>
          <p:cNvSpPr/>
          <p:nvPr/>
        </p:nvSpPr>
        <p:spPr>
          <a:xfrm>
            <a:off x="9851326" y="5923680"/>
            <a:ext cx="1816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where is the rover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08D1A-700A-9344-8D51-8933CAE53103}"/>
              </a:ext>
            </a:extLst>
          </p:cNvPr>
          <p:cNvSpPr txBox="1"/>
          <p:nvPr/>
        </p:nvSpPr>
        <p:spPr>
          <a:xfrm>
            <a:off x="164332" y="1187496"/>
            <a:ext cx="11953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operations since 2012    Pursues evidence of a past environment well-suited for microbial life   Sol 3170 was recent Drill activity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60552A-A7E3-EC45-982A-DDADA30EC3E1}"/>
              </a:ext>
            </a:extLst>
          </p:cNvPr>
          <p:cNvSpPr/>
          <p:nvPr/>
        </p:nvSpPr>
        <p:spPr>
          <a:xfrm>
            <a:off x="2564283" y="1308967"/>
            <a:ext cx="60290" cy="107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65A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CC22B8-6636-464B-99D6-90F9D4582523}"/>
              </a:ext>
            </a:extLst>
          </p:cNvPr>
          <p:cNvSpPr/>
          <p:nvPr/>
        </p:nvSpPr>
        <p:spPr>
          <a:xfrm>
            <a:off x="8866304" y="1320695"/>
            <a:ext cx="60290" cy="107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65A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0BCB99-CE9B-C844-8FD8-8EEF24110DDC}"/>
              </a:ext>
            </a:extLst>
          </p:cNvPr>
          <p:cNvSpPr txBox="1"/>
          <p:nvPr/>
        </p:nvSpPr>
        <p:spPr>
          <a:xfrm>
            <a:off x="9209945" y="6519446"/>
            <a:ext cx="2731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Mont </a:t>
            </a:r>
            <a:r>
              <a:rPr lang="en-US" sz="1600" dirty="0" err="1"/>
              <a:t>Mercou</a:t>
            </a:r>
            <a:r>
              <a:rPr lang="en-US" sz="1600" dirty="0"/>
              <a:t> (Mar 30 2021)</a:t>
            </a:r>
          </a:p>
        </p:txBody>
      </p:sp>
    </p:spTree>
    <p:extLst>
      <p:ext uri="{BB962C8B-B14F-4D97-AF65-F5344CB8AC3E}">
        <p14:creationId xmlns:p14="http://schemas.microsoft.com/office/powerpoint/2010/main" val="1262093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C483521-E0A4-2C4E-8176-84265C3A9A94}"/>
              </a:ext>
            </a:extLst>
          </p:cNvPr>
          <p:cNvSpPr txBox="1"/>
          <p:nvPr/>
        </p:nvSpPr>
        <p:spPr>
          <a:xfrm>
            <a:off x="1705897" y="1559983"/>
            <a:ext cx="87802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E</a:t>
            </a:r>
            <a:endParaRPr lang="en-US" sz="2400" b="1" dirty="0">
              <a:solidFill>
                <a:srgbClr val="0070C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Flight System Model is retired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All references are static model-generated documents/diagrams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Model, model-generated documents, and scripts are still hosted by the institution</a:t>
            </a:r>
          </a:p>
          <a:p>
            <a:pPr>
              <a:lnSpc>
                <a:spcPts val="19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Mission System model is retired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All references are static model-generated documents/diagrams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Model, model-generated documents, and scripts are still hosted by the institution</a:t>
            </a:r>
          </a:p>
          <a:p>
            <a:pPr>
              <a:lnSpc>
                <a:spcPts val="19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6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6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6504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E057-EC1C-9A4B-AF6E-E79F123D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Helvetica" pitchFamily="2" charset="0"/>
              </a:rPr>
              <a:t>Infusion Through the Mars2020 Lifecycle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7D5D35-FE35-3844-B57D-40556B7CEE3C}"/>
              </a:ext>
            </a:extLst>
          </p:cNvPr>
          <p:cNvCxnSpPr/>
          <p:nvPr/>
        </p:nvCxnSpPr>
        <p:spPr>
          <a:xfrm>
            <a:off x="417878" y="3954607"/>
            <a:ext cx="1145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325F26-9FBB-9B49-96EA-4D072D25C2E3}"/>
              </a:ext>
            </a:extLst>
          </p:cNvPr>
          <p:cNvSpPr txBox="1"/>
          <p:nvPr/>
        </p:nvSpPr>
        <p:spPr>
          <a:xfrm>
            <a:off x="417878" y="4089581"/>
            <a:ext cx="1965960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Pre-Phase A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Created scripts to seed </a:t>
            </a:r>
            <a:r>
              <a:rPr lang="en-US" sz="1600" b="1" dirty="0" err="1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SysML</a:t>
            </a: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 Flight System model from disparate heritage documents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2E313-D70D-2F40-A94E-4201E484611A}"/>
              </a:ext>
            </a:extLst>
          </p:cNvPr>
          <p:cNvSpPr txBox="1"/>
          <p:nvPr/>
        </p:nvSpPr>
        <p:spPr>
          <a:xfrm>
            <a:off x="2360446" y="4089581"/>
            <a:ext cx="1965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A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Demonstrated document generation directly from Flight System </a:t>
            </a:r>
            <a:r>
              <a:rPr lang="en-US" sz="1600" b="1" dirty="0" err="1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SysML</a:t>
            </a: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 model and began training FSSEs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49220-5186-D445-96C8-FD3D1A7036B5}"/>
              </a:ext>
            </a:extLst>
          </p:cNvPr>
          <p:cNvSpPr txBox="1"/>
          <p:nvPr/>
        </p:nvSpPr>
        <p:spPr>
          <a:xfrm>
            <a:off x="4303014" y="4089581"/>
            <a:ext cx="1965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B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Created model validation framework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FSSEs maintained their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6A3DB1-0A41-5F47-A782-46E33451AA8E}"/>
              </a:ext>
            </a:extLst>
          </p:cNvPr>
          <p:cNvSpPr txBox="1"/>
          <p:nvPr/>
        </p:nvSpPr>
        <p:spPr>
          <a:xfrm>
            <a:off x="6245582" y="4089581"/>
            <a:ext cx="19659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C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Demonstrated web-based interactive diagram auto generation directly from Flight System </a:t>
            </a:r>
            <a:r>
              <a:rPr lang="en-US" sz="1600" b="1" dirty="0" err="1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SysML</a:t>
            </a: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 model</a:t>
            </a:r>
          </a:p>
          <a:p>
            <a:pPr>
              <a:lnSpc>
                <a:spcPts val="1620"/>
              </a:lnSpc>
            </a:pPr>
            <a:endParaRPr lang="en-US" sz="16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620"/>
              </a:lnSpc>
            </a:pP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Started Mission System process model and demonstrated automated  MMR reporting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6147A-3BA6-4E4D-925B-C236C22E91DA}"/>
              </a:ext>
            </a:extLst>
          </p:cNvPr>
          <p:cNvSpPr txBox="1"/>
          <p:nvPr/>
        </p:nvSpPr>
        <p:spPr>
          <a:xfrm>
            <a:off x="8188150" y="4089581"/>
            <a:ext cx="1965960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D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Flight System Model enters maintenance mode. Focus is on testing and integration.</a:t>
            </a:r>
          </a:p>
          <a:p>
            <a:pPr>
              <a:lnSpc>
                <a:spcPts val="1620"/>
              </a:lnSpc>
            </a:pPr>
            <a:endParaRPr lang="en-US" sz="16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620"/>
              </a:lnSpc>
            </a:pPr>
            <a:endParaRPr lang="en-US" sz="16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620"/>
              </a:lnSpc>
            </a:pP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Mission System expands to link to Ground Software Capability schedule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D5F409-619E-FE42-9ADD-0AC273D5B00E}"/>
              </a:ext>
            </a:extLst>
          </p:cNvPr>
          <p:cNvSpPr txBox="1"/>
          <p:nvPr/>
        </p:nvSpPr>
        <p:spPr>
          <a:xfrm>
            <a:off x="10130720" y="4089581"/>
            <a:ext cx="1965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E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Flight System Model is retired. All references are static model-generated documents/diagrams</a:t>
            </a:r>
          </a:p>
          <a:p>
            <a:pPr>
              <a:lnSpc>
                <a:spcPts val="1620"/>
              </a:lnSpc>
            </a:pPr>
            <a:endParaRPr lang="en-US" sz="16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620"/>
              </a:lnSpc>
            </a:pPr>
            <a:r>
              <a:rPr lang="en-US" sz="16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Mission System model is retried. All references are static model-generated documents/diagrams</a:t>
            </a:r>
          </a:p>
          <a:p>
            <a:endParaRPr lang="en-US" sz="2000" b="1" dirty="0">
              <a:solidFill>
                <a:srgbClr val="0070C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9E04040-C938-1E41-9CA4-721125353102}"/>
              </a:ext>
            </a:extLst>
          </p:cNvPr>
          <p:cNvGrpSpPr/>
          <p:nvPr/>
        </p:nvGrpSpPr>
        <p:grpSpPr>
          <a:xfrm>
            <a:off x="423786" y="3458426"/>
            <a:ext cx="7805238" cy="392558"/>
            <a:chOff x="423786" y="3458426"/>
            <a:chExt cx="7805238" cy="3925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E88AAE-9617-1248-96E5-8CF4EEB557A7}"/>
                </a:ext>
              </a:extLst>
            </p:cNvPr>
            <p:cNvSpPr txBox="1"/>
            <p:nvPr/>
          </p:nvSpPr>
          <p:spPr>
            <a:xfrm>
              <a:off x="3342803" y="3458426"/>
              <a:ext cx="1967205" cy="369332"/>
            </a:xfrm>
            <a:prstGeom prst="rect">
              <a:avLst/>
            </a:prstGeom>
            <a:solidFill>
              <a:srgbClr val="A951C2"/>
            </a:solidFill>
            <a:ln>
              <a:solidFill>
                <a:srgbClr val="465A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Reduced Information Silos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5FCE184-1AA7-D244-8FE5-2B33B1EE84AA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5310008" y="3643092"/>
              <a:ext cx="2919016" cy="0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B06C58B-68A7-8642-87BA-8FEB3CED1AC4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423786" y="3643092"/>
              <a:ext cx="2919017" cy="0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5735740-FB4C-124B-AD7A-DBB4E45E893D}"/>
                </a:ext>
              </a:extLst>
            </p:cNvPr>
            <p:cNvCxnSpPr>
              <a:cxnSpLocks/>
            </p:cNvCxnSpPr>
            <p:nvPr/>
          </p:nvCxnSpPr>
          <p:spPr>
            <a:xfrm>
              <a:off x="423786" y="3481652"/>
              <a:ext cx="0" cy="369332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402F03B-73BC-4F4E-8ECF-4F67F1B8900D}"/>
                </a:ext>
              </a:extLst>
            </p:cNvPr>
            <p:cNvCxnSpPr>
              <a:cxnSpLocks/>
            </p:cNvCxnSpPr>
            <p:nvPr/>
          </p:nvCxnSpPr>
          <p:spPr>
            <a:xfrm>
              <a:off x="8229024" y="3481652"/>
              <a:ext cx="0" cy="369332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F35DA07-6374-064E-9723-9C2469760084}"/>
              </a:ext>
            </a:extLst>
          </p:cNvPr>
          <p:cNvSpPr txBox="1"/>
          <p:nvPr/>
        </p:nvSpPr>
        <p:spPr>
          <a:xfrm>
            <a:off x="5153776" y="2978876"/>
            <a:ext cx="2183611" cy="384048"/>
          </a:xfrm>
          <a:prstGeom prst="rect">
            <a:avLst/>
          </a:prstGeom>
          <a:solidFill>
            <a:srgbClr val="FA5E6A"/>
          </a:solidFill>
          <a:ln>
            <a:solidFill>
              <a:srgbClr val="465A64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Reduced “Boxology” Baseline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DC216E9-875C-7344-85E9-5F3AC5767E99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7337387" y="3163542"/>
            <a:ext cx="2810814" cy="7358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690E56F-0904-0946-BEAC-E5AABF011E06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2342963" y="3163542"/>
            <a:ext cx="2810813" cy="7358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1EEBACE-D5D6-D041-9CF3-5C9B12B22614}"/>
              </a:ext>
            </a:extLst>
          </p:cNvPr>
          <p:cNvCxnSpPr>
            <a:cxnSpLocks/>
          </p:cNvCxnSpPr>
          <p:nvPr/>
        </p:nvCxnSpPr>
        <p:spPr>
          <a:xfrm>
            <a:off x="2342963" y="3002102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A40C703-4E39-7642-9C4B-371FC38A2A92}"/>
              </a:ext>
            </a:extLst>
          </p:cNvPr>
          <p:cNvCxnSpPr>
            <a:cxnSpLocks/>
          </p:cNvCxnSpPr>
          <p:nvPr/>
        </p:nvCxnSpPr>
        <p:spPr>
          <a:xfrm>
            <a:off x="10148201" y="3002102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6E784D3-61E7-7F4B-95D5-59F13F18ED18}"/>
              </a:ext>
            </a:extLst>
          </p:cNvPr>
          <p:cNvSpPr txBox="1"/>
          <p:nvPr/>
        </p:nvSpPr>
        <p:spPr>
          <a:xfrm>
            <a:off x="6130314" y="1566013"/>
            <a:ext cx="2484976" cy="384048"/>
          </a:xfrm>
          <a:prstGeom prst="rect">
            <a:avLst/>
          </a:prstGeom>
          <a:solidFill>
            <a:srgbClr val="FF9859"/>
          </a:solidFill>
          <a:ln>
            <a:solidFill>
              <a:srgbClr val="465A64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Reduced Knowledge Discontinuity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5F6A8E5-FA14-DF42-8000-8DFB68497B4E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8615290" y="1750679"/>
            <a:ext cx="1532911" cy="7358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DD0C0A-FE9D-AB4D-867F-F694112142CE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4407443" y="1750679"/>
            <a:ext cx="1722871" cy="7358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97FA72C-4880-0942-A58E-65AD8E98458D}"/>
              </a:ext>
            </a:extLst>
          </p:cNvPr>
          <p:cNvCxnSpPr>
            <a:cxnSpLocks/>
          </p:cNvCxnSpPr>
          <p:nvPr/>
        </p:nvCxnSpPr>
        <p:spPr>
          <a:xfrm>
            <a:off x="4407443" y="1562720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FF6C5A5-7B88-4844-AD0A-3F4196DF0E8A}"/>
              </a:ext>
            </a:extLst>
          </p:cNvPr>
          <p:cNvCxnSpPr>
            <a:cxnSpLocks/>
          </p:cNvCxnSpPr>
          <p:nvPr/>
        </p:nvCxnSpPr>
        <p:spPr>
          <a:xfrm>
            <a:off x="10148201" y="1589239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3889D4B-BF83-F94E-99A9-285D46A8DD53}"/>
              </a:ext>
            </a:extLst>
          </p:cNvPr>
          <p:cNvGrpSpPr/>
          <p:nvPr/>
        </p:nvGrpSpPr>
        <p:grpSpPr>
          <a:xfrm>
            <a:off x="3400432" y="2045563"/>
            <a:ext cx="4930223" cy="389997"/>
            <a:chOff x="3400432" y="1812316"/>
            <a:chExt cx="4930223" cy="38999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D990C51-022F-E54F-B6C0-50AB6B677579}"/>
                </a:ext>
              </a:extLst>
            </p:cNvPr>
            <p:cNvSpPr txBox="1"/>
            <p:nvPr/>
          </p:nvSpPr>
          <p:spPr>
            <a:xfrm>
              <a:off x="4122919" y="1812316"/>
              <a:ext cx="3485249" cy="369332"/>
            </a:xfrm>
            <a:prstGeom prst="rect">
              <a:avLst/>
            </a:prstGeom>
            <a:solidFill>
              <a:srgbClr val="63ABE3"/>
            </a:solidFill>
            <a:ln>
              <a:solidFill>
                <a:srgbClr val="465A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Aligned SE work with gate product development 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A91FFC3-EE78-6346-8D76-31C4DFF9B1A7}"/>
                </a:ext>
              </a:extLst>
            </p:cNvPr>
            <p:cNvCxnSpPr>
              <a:cxnSpLocks/>
              <a:stCxn id="78" idx="3"/>
            </p:cNvCxnSpPr>
            <p:nvPr/>
          </p:nvCxnSpPr>
          <p:spPr>
            <a:xfrm>
              <a:off x="7608168" y="1996982"/>
              <a:ext cx="702733" cy="0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685EC7E-B31A-8943-A16D-9C25311B6A75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>
              <a:off x="3400432" y="1996982"/>
              <a:ext cx="722487" cy="0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00B6ECB-DFB2-C541-B7A5-282A6235BB6C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32" y="1832981"/>
              <a:ext cx="0" cy="369332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3ACEB89-ADCE-5C49-BDE5-C384B0338E40}"/>
                </a:ext>
              </a:extLst>
            </p:cNvPr>
            <p:cNvCxnSpPr>
              <a:cxnSpLocks/>
            </p:cNvCxnSpPr>
            <p:nvPr/>
          </p:nvCxnSpPr>
          <p:spPr>
            <a:xfrm>
              <a:off x="8330655" y="1812316"/>
              <a:ext cx="0" cy="369332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914CFC1-7199-7440-8414-9268E6D7B63D}"/>
              </a:ext>
            </a:extLst>
          </p:cNvPr>
          <p:cNvSpPr txBox="1"/>
          <p:nvPr/>
        </p:nvSpPr>
        <p:spPr>
          <a:xfrm>
            <a:off x="5255492" y="2522552"/>
            <a:ext cx="1997663" cy="369332"/>
          </a:xfrm>
          <a:prstGeom prst="rect">
            <a:avLst/>
          </a:prstGeom>
          <a:solidFill>
            <a:srgbClr val="DEB946"/>
          </a:solidFill>
          <a:ln>
            <a:solidFill>
              <a:srgbClr val="465A64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Ensured product relevance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AF1DA84-D7B5-AA49-AFF5-BAAB40D243CF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7253155" y="2707218"/>
            <a:ext cx="2895046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8D54AC9-664D-2C4C-8583-92EAA6FC2864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2360446" y="2707218"/>
            <a:ext cx="2895046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371F16C-4CEB-3C43-BE75-9C0E196CFB3D}"/>
              </a:ext>
            </a:extLst>
          </p:cNvPr>
          <p:cNvCxnSpPr>
            <a:cxnSpLocks/>
          </p:cNvCxnSpPr>
          <p:nvPr/>
        </p:nvCxnSpPr>
        <p:spPr>
          <a:xfrm>
            <a:off x="2360446" y="2522552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A7753B8-B214-2E48-856F-F4481EA18DD6}"/>
              </a:ext>
            </a:extLst>
          </p:cNvPr>
          <p:cNvCxnSpPr>
            <a:cxnSpLocks/>
          </p:cNvCxnSpPr>
          <p:nvPr/>
        </p:nvCxnSpPr>
        <p:spPr>
          <a:xfrm>
            <a:off x="10148201" y="2522552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DC2068F-0929-8044-83FC-CF6843AFE2C5}"/>
              </a:ext>
            </a:extLst>
          </p:cNvPr>
          <p:cNvSpPr txBox="1"/>
          <p:nvPr/>
        </p:nvSpPr>
        <p:spPr>
          <a:xfrm>
            <a:off x="7511462" y="1077780"/>
            <a:ext cx="2207656" cy="369332"/>
          </a:xfrm>
          <a:prstGeom prst="rect">
            <a:avLst/>
          </a:prstGeom>
          <a:solidFill>
            <a:srgbClr val="63C8CD"/>
          </a:solidFill>
          <a:ln>
            <a:solidFill>
              <a:srgbClr val="465A64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Enabled trades/concurrent SE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627043A-6105-F947-8F03-9F11A6B6C0B0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9719118" y="1262446"/>
            <a:ext cx="429083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B4B9401-A908-D24E-88E8-092D1F81B70E}"/>
              </a:ext>
            </a:extLst>
          </p:cNvPr>
          <p:cNvCxnSpPr>
            <a:cxnSpLocks/>
          </p:cNvCxnSpPr>
          <p:nvPr/>
        </p:nvCxnSpPr>
        <p:spPr>
          <a:xfrm>
            <a:off x="6150178" y="1253850"/>
            <a:ext cx="1361284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0F96CB9-A98A-F64F-A9C0-FD156FE2A0FB}"/>
              </a:ext>
            </a:extLst>
          </p:cNvPr>
          <p:cNvCxnSpPr>
            <a:cxnSpLocks/>
          </p:cNvCxnSpPr>
          <p:nvPr/>
        </p:nvCxnSpPr>
        <p:spPr>
          <a:xfrm>
            <a:off x="6150178" y="1106396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9E2AE61-1954-E644-B03E-A26BEC464CB3}"/>
              </a:ext>
            </a:extLst>
          </p:cNvPr>
          <p:cNvCxnSpPr>
            <a:cxnSpLocks/>
          </p:cNvCxnSpPr>
          <p:nvPr/>
        </p:nvCxnSpPr>
        <p:spPr>
          <a:xfrm>
            <a:off x="10148201" y="1077780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BAE00D4B-93EE-264E-894C-B5BE7329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841" y="2512920"/>
            <a:ext cx="284249" cy="38404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F993792-C50C-9C45-A678-2A03D27F23C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39454" y="2036754"/>
            <a:ext cx="283464" cy="384048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A9BA0CB7-6B69-984A-9516-C956AF40C88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59340" y="3453007"/>
            <a:ext cx="283464" cy="384048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ECC7B85-43D5-C240-A75D-9E267F1851A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0311" y="2976601"/>
            <a:ext cx="283464" cy="38404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0C5755E-F2C4-1F43-92CD-42B8FC85336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846849" y="1572296"/>
            <a:ext cx="283464" cy="38404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AF772C4-0184-6649-8236-40C46787544C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227997" y="1083043"/>
            <a:ext cx="283464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10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C483521-E0A4-2C4E-8176-84265C3A9A94}"/>
              </a:ext>
            </a:extLst>
          </p:cNvPr>
          <p:cNvSpPr txBox="1"/>
          <p:nvPr/>
        </p:nvSpPr>
        <p:spPr>
          <a:xfrm>
            <a:off x="938981" y="1645178"/>
            <a:ext cx="10466438" cy="266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How Well Did We Do?</a:t>
            </a:r>
            <a:endParaRPr lang="en-US" sz="2400" b="1" dirty="0">
              <a:solidFill>
                <a:srgbClr val="0070C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What follows is a score card, evaluating Mars2020’s MBSE solution against the 6 primary challenges defined:</a:t>
            </a:r>
          </a:p>
          <a:p>
            <a:pPr>
              <a:lnSpc>
                <a:spcPts val="19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endParaRPr lang="en-US" sz="2400" b="1" dirty="0"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F30D63-EC46-674D-BDE5-DD46E0AED9C9}"/>
              </a:ext>
            </a:extLst>
          </p:cNvPr>
          <p:cNvGrpSpPr/>
          <p:nvPr/>
        </p:nvGrpSpPr>
        <p:grpSpPr>
          <a:xfrm>
            <a:off x="1031897" y="3193810"/>
            <a:ext cx="481780" cy="471948"/>
            <a:chOff x="9547123" y="3264311"/>
            <a:chExt cx="481780" cy="47194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8891DDA-F8C0-1342-ACCF-F4DED87D1D1F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DE1D5B-A607-6A40-BD78-5DA803F01C06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455A64"/>
            </a:solidFill>
            <a:ln>
              <a:solidFill>
                <a:srgbClr val="455A6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281C8C-5F5E-4542-9522-6713D1A8548D}"/>
              </a:ext>
            </a:extLst>
          </p:cNvPr>
          <p:cNvGrpSpPr/>
          <p:nvPr/>
        </p:nvGrpSpPr>
        <p:grpSpPr>
          <a:xfrm>
            <a:off x="1031897" y="3802522"/>
            <a:ext cx="481780" cy="471948"/>
            <a:chOff x="9547123" y="3264311"/>
            <a:chExt cx="481780" cy="4719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21EB01-1A8A-8E4A-81CD-6104F9154F9F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916032D-331F-3C4A-A2E4-65E769B8694C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FA5E6A"/>
            </a:solidFill>
            <a:ln>
              <a:solidFill>
                <a:srgbClr val="FA5E6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6EA1D8-9FB8-0B4B-BC97-C17D92E0712C}"/>
              </a:ext>
            </a:extLst>
          </p:cNvPr>
          <p:cNvGrpSpPr/>
          <p:nvPr/>
        </p:nvGrpSpPr>
        <p:grpSpPr>
          <a:xfrm>
            <a:off x="1031897" y="4381527"/>
            <a:ext cx="481780" cy="471948"/>
            <a:chOff x="9547123" y="3264311"/>
            <a:chExt cx="481780" cy="47194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AC0C91-E9C0-8647-BBE2-88F2EFC01FF3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20C9CC-4DE1-0D48-8274-1E9125FEFB5F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FF9859"/>
            </a:solidFill>
            <a:ln>
              <a:solidFill>
                <a:srgbClr val="FF98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0E34D-7E5E-334D-B36E-9CC2752F631E}"/>
              </a:ext>
            </a:extLst>
          </p:cNvPr>
          <p:cNvGrpSpPr/>
          <p:nvPr/>
        </p:nvGrpSpPr>
        <p:grpSpPr>
          <a:xfrm>
            <a:off x="1031897" y="5001663"/>
            <a:ext cx="481780" cy="471948"/>
            <a:chOff x="9547123" y="3264311"/>
            <a:chExt cx="481780" cy="4719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A0AC73-1498-CF41-B94D-C4B4C9FD24D4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D70C59-4E5A-664A-8FEF-C832E01D1117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448E42-7A11-874F-9055-42DEFFCAB5AB}"/>
              </a:ext>
            </a:extLst>
          </p:cNvPr>
          <p:cNvGrpSpPr/>
          <p:nvPr/>
        </p:nvGrpSpPr>
        <p:grpSpPr>
          <a:xfrm>
            <a:off x="1031897" y="5637321"/>
            <a:ext cx="481780" cy="471948"/>
            <a:chOff x="9547123" y="3264311"/>
            <a:chExt cx="481780" cy="47194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3494E33-EED4-E04D-85E0-F4F20CA2CD1F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9CDF2CA-1F3E-624A-9972-D370DB982D10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5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1F802CE-0496-7540-8965-CFF6C4D7D087}"/>
              </a:ext>
            </a:extLst>
          </p:cNvPr>
          <p:cNvSpPr txBox="1"/>
          <p:nvPr/>
        </p:nvSpPr>
        <p:spPr>
          <a:xfrm>
            <a:off x="1527538" y="3198951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Good ideas and concepts but no deliverables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8FFF7-A45A-C945-9ED9-0DB339897A84}"/>
              </a:ext>
            </a:extLst>
          </p:cNvPr>
          <p:cNvSpPr txBox="1"/>
          <p:nvPr/>
        </p:nvSpPr>
        <p:spPr>
          <a:xfrm>
            <a:off x="1527538" y="3820517"/>
            <a:ext cx="475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Initial demonstration of feasibility, not maintainable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62AD39-AD23-5B45-8C65-AFAABD3B020E}"/>
              </a:ext>
            </a:extLst>
          </p:cNvPr>
          <p:cNvSpPr txBox="1"/>
          <p:nvPr/>
        </p:nvSpPr>
        <p:spPr>
          <a:xfrm>
            <a:off x="1498437" y="4407234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Solution is maintainable, not in use by other missions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6841A1-0E8D-9649-AAEF-9DC22048DD4B}"/>
              </a:ext>
            </a:extLst>
          </p:cNvPr>
          <p:cNvSpPr txBox="1"/>
          <p:nvPr/>
        </p:nvSpPr>
        <p:spPr>
          <a:xfrm>
            <a:off x="1556639" y="5001663"/>
            <a:ext cx="460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Solution in use by other missions infusing MBSE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E140EC-153E-A042-96AD-FF110BDA476F}"/>
              </a:ext>
            </a:extLst>
          </p:cNvPr>
          <p:cNvSpPr txBox="1"/>
          <p:nvPr/>
        </p:nvSpPr>
        <p:spPr>
          <a:xfrm>
            <a:off x="1527538" y="5636145"/>
            <a:ext cx="577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Infused in JPL’s technical baseline, repeated use by missions</a:t>
            </a:r>
          </a:p>
        </p:txBody>
      </p:sp>
    </p:spTree>
    <p:extLst>
      <p:ext uri="{BB962C8B-B14F-4D97-AF65-F5344CB8AC3E}">
        <p14:creationId xmlns:p14="http://schemas.microsoft.com/office/powerpoint/2010/main" val="28660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5F5C-4C37-BC4D-B3C4-6C72E26B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MBSE Infusion Scorecard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222DB6-7E8D-D849-977A-8268F4242BD8}"/>
              </a:ext>
            </a:extLst>
          </p:cNvPr>
          <p:cNvSpPr/>
          <p:nvPr/>
        </p:nvSpPr>
        <p:spPr>
          <a:xfrm>
            <a:off x="255639" y="1120877"/>
            <a:ext cx="3886200" cy="2694039"/>
          </a:xfrm>
          <a:prstGeom prst="rect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FB58C3-9700-BD4C-B4B0-E538D48766A0}"/>
              </a:ext>
            </a:extLst>
          </p:cNvPr>
          <p:cNvSpPr/>
          <p:nvPr/>
        </p:nvSpPr>
        <p:spPr>
          <a:xfrm>
            <a:off x="255639" y="3814916"/>
            <a:ext cx="3886200" cy="2694039"/>
          </a:xfrm>
          <a:prstGeom prst="rect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82FFC-6371-BA41-A184-706A429B5588}"/>
              </a:ext>
            </a:extLst>
          </p:cNvPr>
          <p:cNvSpPr/>
          <p:nvPr/>
        </p:nvSpPr>
        <p:spPr>
          <a:xfrm>
            <a:off x="4152900" y="3814915"/>
            <a:ext cx="3886200" cy="2694039"/>
          </a:xfrm>
          <a:prstGeom prst="rect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60E5AB-7235-0642-ABDF-D2B33D379B48}"/>
              </a:ext>
            </a:extLst>
          </p:cNvPr>
          <p:cNvSpPr/>
          <p:nvPr/>
        </p:nvSpPr>
        <p:spPr>
          <a:xfrm>
            <a:off x="4147370" y="1120872"/>
            <a:ext cx="3886200" cy="2694039"/>
          </a:xfrm>
          <a:prstGeom prst="rect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D11463-F75A-6847-A174-6A89ECEB0757}"/>
              </a:ext>
            </a:extLst>
          </p:cNvPr>
          <p:cNvSpPr/>
          <p:nvPr/>
        </p:nvSpPr>
        <p:spPr>
          <a:xfrm>
            <a:off x="8039100" y="1120874"/>
            <a:ext cx="3886200" cy="2694039"/>
          </a:xfrm>
          <a:prstGeom prst="rect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81571D-579E-CD4C-8970-1B871300126D}"/>
              </a:ext>
            </a:extLst>
          </p:cNvPr>
          <p:cNvSpPr/>
          <p:nvPr/>
        </p:nvSpPr>
        <p:spPr>
          <a:xfrm>
            <a:off x="8050161" y="3814915"/>
            <a:ext cx="3886200" cy="2694039"/>
          </a:xfrm>
          <a:prstGeom prst="rect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2EAB1-FFFA-AD49-93BA-AB66A7443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5" t="25816" r="74719" b="66876"/>
          <a:stretch/>
        </p:blipFill>
        <p:spPr>
          <a:xfrm>
            <a:off x="266700" y="1120872"/>
            <a:ext cx="2036508" cy="3637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2B3D7-82DB-CE49-B007-5B6D25240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80" t="28738" r="40284" b="63954"/>
          <a:stretch/>
        </p:blipFill>
        <p:spPr>
          <a:xfrm>
            <a:off x="4152900" y="1120872"/>
            <a:ext cx="2036508" cy="3637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42C4CC-E560-F942-891C-CF1D6A0FB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18" t="27143" r="6946" b="65549"/>
          <a:stretch/>
        </p:blipFill>
        <p:spPr>
          <a:xfrm>
            <a:off x="8050161" y="1120871"/>
            <a:ext cx="2036508" cy="363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8F6681-A8A5-7D44-9588-5A90BDDC5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12" t="61386" r="2917" b="31306"/>
          <a:stretch/>
        </p:blipFill>
        <p:spPr>
          <a:xfrm>
            <a:off x="8039099" y="3814911"/>
            <a:ext cx="2884539" cy="363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A1828E-C135-7D42-9703-ABC50796B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5" t="65505" r="33336" b="27187"/>
          <a:stretch/>
        </p:blipFill>
        <p:spPr>
          <a:xfrm>
            <a:off x="4130780" y="3814911"/>
            <a:ext cx="2682976" cy="3637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F8F53A-A88A-5748-80F7-31C4AA401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2" t="61335" r="67309" b="32739"/>
          <a:stretch/>
        </p:blipFill>
        <p:spPr>
          <a:xfrm>
            <a:off x="266700" y="3883750"/>
            <a:ext cx="2682976" cy="29495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B61744A-1109-E547-BD54-A1936BEE170C}"/>
              </a:ext>
            </a:extLst>
          </p:cNvPr>
          <p:cNvGrpSpPr/>
          <p:nvPr/>
        </p:nvGrpSpPr>
        <p:grpSpPr>
          <a:xfrm>
            <a:off x="2892102" y="1157518"/>
            <a:ext cx="481780" cy="471948"/>
            <a:chOff x="9547123" y="3264311"/>
            <a:chExt cx="481780" cy="47194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91A5A3-E617-AA4F-BBB7-A494A2B1AF27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E0EDC7-1779-5A40-83BA-EA0B394F6576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FA5E6A"/>
            </a:solidFill>
            <a:ln>
              <a:solidFill>
                <a:srgbClr val="FA5E6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311000-C74B-A74C-96AD-367E6905A731}"/>
              </a:ext>
            </a:extLst>
          </p:cNvPr>
          <p:cNvGrpSpPr/>
          <p:nvPr/>
        </p:nvGrpSpPr>
        <p:grpSpPr>
          <a:xfrm>
            <a:off x="7407812" y="1157518"/>
            <a:ext cx="481780" cy="471948"/>
            <a:chOff x="9547123" y="3264311"/>
            <a:chExt cx="481780" cy="4719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7372CC-FE31-014B-9EE6-48E42F7C6617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B4BD738-F6D7-EF42-BAB7-E03B63378CE0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FF9859"/>
            </a:solidFill>
            <a:ln>
              <a:solidFill>
                <a:srgbClr val="FF98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CEADEB9-DC8B-AD4F-9A88-1C03DD804964}"/>
              </a:ext>
            </a:extLst>
          </p:cNvPr>
          <p:cNvSpPr txBox="1"/>
          <p:nvPr/>
        </p:nvSpPr>
        <p:spPr>
          <a:xfrm>
            <a:off x="261169" y="1834126"/>
            <a:ext cx="3891731" cy="181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Mass-related gate products chain of intellectual custody hindered development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No formalization of Mission System reporting efforts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Scripts and patterns fed into institutional effort for formalizing Electrical Systems Modeling</a:t>
            </a:r>
          </a:p>
          <a:p>
            <a:pPr>
              <a:lnSpc>
                <a:spcPts val="1920"/>
              </a:lnSpc>
            </a:pPr>
            <a:endParaRPr lang="en-US" sz="20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E3D9C8-101E-BF47-AB3F-77D34827D176}"/>
              </a:ext>
            </a:extLst>
          </p:cNvPr>
          <p:cNvGrpSpPr/>
          <p:nvPr/>
        </p:nvGrpSpPr>
        <p:grpSpPr>
          <a:xfrm>
            <a:off x="3541426" y="1157518"/>
            <a:ext cx="481780" cy="471948"/>
            <a:chOff x="9547123" y="3264311"/>
            <a:chExt cx="481780" cy="47194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E498E18-199E-784D-B7E6-7B7D5189C431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00EB35-1CC8-B042-A4F8-BB9E83506CDB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2446C49-0AF9-544A-B50A-1661FD5FA565}"/>
              </a:ext>
            </a:extLst>
          </p:cNvPr>
          <p:cNvGrpSpPr/>
          <p:nvPr/>
        </p:nvGrpSpPr>
        <p:grpSpPr>
          <a:xfrm>
            <a:off x="11395368" y="1157518"/>
            <a:ext cx="481780" cy="471948"/>
            <a:chOff x="9547123" y="3264311"/>
            <a:chExt cx="481780" cy="47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9A6DF72-64D1-B043-A266-479B4A064FDC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568732A-4951-E147-B3AA-4F76E46CC5FF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4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576CC0E-3FAE-DA45-91F0-EE1CE2971AEC}"/>
              </a:ext>
            </a:extLst>
          </p:cNvPr>
          <p:cNvGrpSpPr/>
          <p:nvPr/>
        </p:nvGrpSpPr>
        <p:grpSpPr>
          <a:xfrm>
            <a:off x="3460171" y="3871163"/>
            <a:ext cx="481780" cy="471948"/>
            <a:chOff x="9547123" y="3264311"/>
            <a:chExt cx="481780" cy="47194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C8AB043-3F59-B548-8408-BCB16C6077DC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364C202-45E5-9F41-8EAC-0512F36F107C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4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D214C9B-7F5E-794C-890D-D97B6E37F849}"/>
              </a:ext>
            </a:extLst>
          </p:cNvPr>
          <p:cNvGrpSpPr/>
          <p:nvPr/>
        </p:nvGrpSpPr>
        <p:grpSpPr>
          <a:xfrm>
            <a:off x="7362546" y="3871163"/>
            <a:ext cx="481780" cy="471948"/>
            <a:chOff x="9547123" y="3264311"/>
            <a:chExt cx="481780" cy="47194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D429255-B602-AD42-A684-E441526EC5BB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6731D0A-575F-3D4E-B4E8-A03EBA300675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4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4D7DEF7-E013-A641-8D6D-CB4180A37910}"/>
              </a:ext>
            </a:extLst>
          </p:cNvPr>
          <p:cNvSpPr txBox="1"/>
          <p:nvPr/>
        </p:nvSpPr>
        <p:spPr>
          <a:xfrm>
            <a:off x="4158430" y="1810047"/>
            <a:ext cx="3891731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Mission System reverted back to power point/wikis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Scripts and patterns fed into institutional effort for formalizing Electrical Systems Modeling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0B1B1D7-71AD-9E47-9BAB-A9509E83BD79}"/>
              </a:ext>
            </a:extLst>
          </p:cNvPr>
          <p:cNvSpPr txBox="1"/>
          <p:nvPr/>
        </p:nvSpPr>
        <p:spPr>
          <a:xfrm>
            <a:off x="8025274" y="1840029"/>
            <a:ext cx="3891731" cy="35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Models and products are hosted by the institution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793971-DF09-1245-88A2-D26F6BD052DB}"/>
              </a:ext>
            </a:extLst>
          </p:cNvPr>
          <p:cNvSpPr txBox="1"/>
          <p:nvPr/>
        </p:nvSpPr>
        <p:spPr>
          <a:xfrm>
            <a:off x="261168" y="4569383"/>
            <a:ext cx="3891731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Model-based document generation architecture is mature and available for other missions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Mars2020-specific viewpoints and codebase have been shared with the institution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490A40-39DA-2E49-996A-D8C3229FB75F}"/>
              </a:ext>
            </a:extLst>
          </p:cNvPr>
          <p:cNvSpPr txBox="1"/>
          <p:nvPr/>
        </p:nvSpPr>
        <p:spPr>
          <a:xfrm>
            <a:off x="4158428" y="4554491"/>
            <a:ext cx="3891731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Model-based document generation architecture is mature and available for other missions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Mars2020-specific viewpoints and codebase have been shared with the institution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181CF9-DC14-4E48-8BDC-21BEA0C8C270}"/>
              </a:ext>
            </a:extLst>
          </p:cNvPr>
          <p:cNvGrpSpPr/>
          <p:nvPr/>
        </p:nvGrpSpPr>
        <p:grpSpPr>
          <a:xfrm>
            <a:off x="11366267" y="3871163"/>
            <a:ext cx="481780" cy="471948"/>
            <a:chOff x="9547123" y="3264311"/>
            <a:chExt cx="481780" cy="47194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7978554-5C39-8C4C-9DCD-D56D51643057}"/>
                </a:ext>
              </a:extLst>
            </p:cNvPr>
            <p:cNvSpPr/>
            <p:nvPr/>
          </p:nvSpPr>
          <p:spPr>
            <a:xfrm>
              <a:off x="9547123" y="3264311"/>
              <a:ext cx="481780" cy="471948"/>
            </a:xfrm>
            <a:prstGeom prst="ellipse">
              <a:avLst/>
            </a:prstGeom>
            <a:solidFill>
              <a:srgbClr val="985C37"/>
            </a:solidFill>
            <a:ln>
              <a:solidFill>
                <a:srgbClr val="985C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93DC522-FB40-0B4F-AAA7-8C4864D66582}"/>
                </a:ext>
              </a:extLst>
            </p:cNvPr>
            <p:cNvSpPr/>
            <p:nvPr/>
          </p:nvSpPr>
          <p:spPr>
            <a:xfrm>
              <a:off x="9576224" y="3288266"/>
              <a:ext cx="423578" cy="424038"/>
            </a:xfrm>
            <a:prstGeom prst="ellipse">
              <a:avLst/>
            </a:prstGeom>
            <a:solidFill>
              <a:srgbClr val="FA5E6A"/>
            </a:solidFill>
            <a:ln>
              <a:solidFill>
                <a:srgbClr val="FA5E6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2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E8D7CBC-59A3-8D4A-B618-87C5EA3BB4E9}"/>
              </a:ext>
            </a:extLst>
          </p:cNvPr>
          <p:cNvSpPr txBox="1"/>
          <p:nvPr/>
        </p:nvSpPr>
        <p:spPr>
          <a:xfrm>
            <a:off x="8025274" y="4490700"/>
            <a:ext cx="3891731" cy="59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Mars2020 effort did not formalize any methodology</a:t>
            </a:r>
          </a:p>
        </p:txBody>
      </p:sp>
    </p:spTree>
    <p:extLst>
      <p:ext uri="{BB962C8B-B14F-4D97-AF65-F5344CB8AC3E}">
        <p14:creationId xmlns:p14="http://schemas.microsoft.com/office/powerpoint/2010/main" val="2996956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248" y="1074479"/>
            <a:ext cx="11771939" cy="5234382"/>
          </a:xfrm>
        </p:spPr>
        <p:txBody>
          <a:bodyPr>
            <a:noAutofit/>
          </a:bodyPr>
          <a:lstStyle/>
          <a:p>
            <a:pPr marL="0" indent="0">
              <a:lnSpc>
                <a:spcPts val="1928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Crucial to understand document dependencies/impact</a:t>
            </a:r>
          </a:p>
          <a:p>
            <a:pPr lvl="1">
              <a:lnSpc>
                <a:spcPts val="1928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Integrated source of information coupled with model-generated documents means there needs to be a greater understanding of how model changes impact documents</a:t>
            </a:r>
          </a:p>
          <a:p>
            <a:pPr lvl="1">
              <a:lnSpc>
                <a:spcPts val="1928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Not every document that sources the same information has the same update cycle</a:t>
            </a:r>
          </a:p>
          <a:p>
            <a:pPr lvl="2">
              <a:lnSpc>
                <a:spcPts val="1928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Electrical functions might be updated to complete an ECR update but Motor Controller folks have a meeting in twenty minutes and the information changes</a:t>
            </a:r>
          </a:p>
          <a:p>
            <a:pPr marL="0" indent="0">
              <a:lnSpc>
                <a:spcPts val="1928"/>
              </a:lnSpc>
              <a:buNone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ts val="1928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Crucial to communicate what filters are applied during generation of model documents</a:t>
            </a:r>
          </a:p>
          <a:p>
            <a:pPr lvl="1">
              <a:lnSpc>
                <a:spcPts val="1928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There were late breaking realizations that rows were missing in model-generated documents due to them being filtered out automatically</a:t>
            </a:r>
          </a:p>
          <a:p>
            <a:pPr lvl="1">
              <a:lnSpc>
                <a:spcPts val="1928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Disconnect between viewpoint author and document owner</a:t>
            </a:r>
          </a:p>
          <a:p>
            <a:pPr marL="0" indent="0">
              <a:lnSpc>
                <a:spcPts val="1928"/>
              </a:lnSpc>
              <a:buNone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ts val="1928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Need to revisit the right level of CM for the information</a:t>
            </a:r>
          </a:p>
          <a:p>
            <a:pPr lvl="1">
              <a:lnSpc>
                <a:spcPts val="1928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Project CM is done at the document level (e.g. ”columns A-H are under CM”)</a:t>
            </a:r>
          </a:p>
          <a:p>
            <a:pPr lvl="1">
              <a:lnSpc>
                <a:spcPts val="1928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As non traditional design documents are generated from the model, the Abstracted Flight System Block Diagram, there will be changes requested that might affect documents under CM </a:t>
            </a:r>
          </a:p>
          <a:p>
            <a:pPr marL="342882" lvl="1" indent="0">
              <a:lnSpc>
                <a:spcPts val="1928"/>
              </a:lnSpc>
              <a:buNone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Flight System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15956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766" y="1191819"/>
            <a:ext cx="10938935" cy="5234382"/>
          </a:xfrm>
        </p:spPr>
        <p:txBody>
          <a:bodyPr>
            <a:noAutofit/>
          </a:bodyPr>
          <a:lstStyle/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Difficult to support “sandbox” type work/analysis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 reason why Mass Equipment List (MEL) is not maintained in the model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Not conducive to “what-if” analysis during meetings</a:t>
            </a:r>
          </a:p>
          <a:p>
            <a:pPr lvl="2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Opening up the </a:t>
            </a:r>
            <a:r>
              <a:rPr lang="en-US" sz="24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SysML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model, navigating to the mass information, re-calculating the MEL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Instead the MEL owner duplicates information and performs such work outside of the model</a:t>
            </a:r>
          </a:p>
          <a:p>
            <a:pPr marL="0" indent="0">
              <a:lnSpc>
                <a:spcPts val="1920"/>
              </a:lnSpc>
              <a:buNone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Attention must be paid to communicating usefulness of new tools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Training for Tom Sawyer, how to interpret the deployed visualization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Training for M2020-specific framework</a:t>
            </a:r>
          </a:p>
          <a:p>
            <a:pPr marL="0" indent="0">
              <a:lnSpc>
                <a:spcPts val="1920"/>
              </a:lnSpc>
              <a:buNone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Transition to a model-based approach has growing pains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Requires SE, management, planning, and discipline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There is upfront work that needs to be recognized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MBSE</a:t>
            </a:r>
            <a:r>
              <a:rPr lang="en-US" sz="4000" dirty="0">
                <a:latin typeface="Helvetica" pitchFamily="2" charset="0"/>
              </a:rPr>
              <a:t> </a:t>
            </a:r>
            <a:r>
              <a:rPr lang="en-US" dirty="0">
                <a:latin typeface="Helvetica" pitchFamily="2" charset="0"/>
              </a:rPr>
              <a:t>Infusion</a:t>
            </a:r>
            <a:r>
              <a:rPr lang="en-US" sz="4000" dirty="0">
                <a:latin typeface="Helvetica" pitchFamily="2" charset="0"/>
              </a:rPr>
              <a:t> </a:t>
            </a:r>
            <a:r>
              <a:rPr lang="en-US" dirty="0">
                <a:latin typeface="Helvetica" pitchFamily="2" charset="0"/>
              </a:rPr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71604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Takeaways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646" y="1191819"/>
            <a:ext cx="11368828" cy="5234382"/>
          </a:xfrm>
        </p:spPr>
        <p:txBody>
          <a:bodyPr/>
          <a:lstStyle/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An MBSE environment is showing it’s utility but is balanced by it’s ease of implementation and work force knowledge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It is crucial to have management support and to lay out a path to show incremental value added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Can not forget that Systems Engineering is the focus – not the model</a:t>
            </a:r>
          </a:p>
          <a:p>
            <a:pPr marL="0" indent="0">
              <a:lnSpc>
                <a:spcPts val="1920"/>
              </a:lnSpc>
              <a:buNone/>
            </a:pPr>
            <a:endParaRPr lang="en-US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As the pace of the project quickens the patience for de-bugging on tooling issues dwindles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Any perceived issue re-introduces the thought that the model is incorrect/can’t be trusted</a:t>
            </a:r>
          </a:p>
          <a:p>
            <a:pPr marL="0" indent="0">
              <a:lnSpc>
                <a:spcPts val="1920"/>
              </a:lnSpc>
              <a:buNone/>
            </a:pPr>
            <a:endParaRPr lang="en-US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 lot of pathfinding work done for the Flight System </a:t>
            </a:r>
            <a:r>
              <a:rPr lang="en-US" sz="24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SysML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model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Drove out inconsistencies/assumptions early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Visualizations, resource lists, etc. are applicable to the Mission System and other domain models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 risks to Mission System would not be addressed by these artifacts – less valuable</a:t>
            </a:r>
          </a:p>
          <a:p>
            <a:pPr marL="0" indent="0">
              <a:lnSpc>
                <a:spcPts val="1920"/>
              </a:lnSpc>
              <a:buNone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Cross-training experience for earlier-career engineers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5223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8FBA0C6-7AE0-8548-BDF6-C70F0518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6890"/>
            <a:ext cx="10871200" cy="1341120"/>
          </a:xfrm>
        </p:spPr>
        <p:txBody>
          <a:bodyPr anchor="t"/>
          <a:lstStyle/>
          <a:p>
            <a:r>
              <a:rPr lang="en-US" sz="4000" dirty="0">
                <a:latin typeface="Helvetica" pitchFamily="2" charset="0"/>
                <a:ea typeface="Arial" charset="0"/>
                <a:cs typeface="Arial" charset="0"/>
              </a:rPr>
              <a:t>Thanks!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3E0551-26A8-8B46-9C4C-C156A3797A8A}"/>
              </a:ext>
            </a:extLst>
          </p:cNvPr>
          <p:cNvGrpSpPr/>
          <p:nvPr/>
        </p:nvGrpSpPr>
        <p:grpSpPr>
          <a:xfrm>
            <a:off x="2340077" y="952242"/>
            <a:ext cx="7511845" cy="5739297"/>
            <a:chOff x="4128048" y="297142"/>
            <a:chExt cx="8063952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A695DC-59D4-184B-BEF5-161BEAC4B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9073"/>
            <a:stretch/>
          </p:blipFill>
          <p:spPr>
            <a:xfrm>
              <a:off x="4128048" y="297142"/>
              <a:ext cx="8063952" cy="685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CDC4CF-104C-DB44-BE52-36FE682522FE}"/>
                </a:ext>
              </a:extLst>
            </p:cNvPr>
            <p:cNvSpPr txBox="1"/>
            <p:nvPr/>
          </p:nvSpPr>
          <p:spPr>
            <a:xfrm>
              <a:off x="5943600" y="297142"/>
              <a:ext cx="4908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Randall Munroe, Thing Explainer: Complicated Stuff in Simple Words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062001-570B-2D4F-AE31-704ED83F2D55}"/>
              </a:ext>
            </a:extLst>
          </p:cNvPr>
          <p:cNvSpPr/>
          <p:nvPr/>
        </p:nvSpPr>
        <p:spPr>
          <a:xfrm>
            <a:off x="10591800" y="5943600"/>
            <a:ext cx="1524000" cy="92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80D35C2-BAEF-634C-B82C-CD1274F6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498010"/>
            <a:ext cx="7112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2ACDC4AF-EEA6-964D-AF5B-FF03C87C141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9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47C72-119A-014F-BD8E-DF361F8D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Mars 2020 Flight System Overview</a:t>
            </a:r>
          </a:p>
        </p:txBody>
      </p:sp>
      <p:pic>
        <p:nvPicPr>
          <p:cNvPr id="129026" name="Picture 2">
            <a:extLst>
              <a:ext uri="{FF2B5EF4-FFF2-40B4-BE49-F238E27FC236}">
                <a16:creationId xmlns:a16="http://schemas.microsoft.com/office/drawing/2014/main" id="{435FCC1A-83F3-714E-B0FB-46E639BD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08" y="1024997"/>
            <a:ext cx="7899989" cy="58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6DEB56-3C83-AF4B-BC16-69F9F0A5A74F}"/>
              </a:ext>
            </a:extLst>
          </p:cNvPr>
          <p:cNvSpPr/>
          <p:nvPr/>
        </p:nvSpPr>
        <p:spPr>
          <a:xfrm>
            <a:off x="10664651" y="1045029"/>
            <a:ext cx="1664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April 6, 2021</a:t>
            </a:r>
            <a:endParaRPr lang="en-US" sz="2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FF1B7-D027-BD43-A4C3-6CC9E6F9F9D6}"/>
              </a:ext>
            </a:extLst>
          </p:cNvPr>
          <p:cNvSpPr txBox="1"/>
          <p:nvPr/>
        </p:nvSpPr>
        <p:spPr>
          <a:xfrm>
            <a:off x="9851601" y="2131032"/>
            <a:ext cx="232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ea typeface="Roboto" charset="0"/>
                <a:cs typeface="Cordia New" panose="020B0304020202020204" pitchFamily="34" charset="-34"/>
              </a:rPr>
              <a:t>Modified/New Rover</a:t>
            </a:r>
          </a:p>
        </p:txBody>
      </p:sp>
      <p:pic>
        <p:nvPicPr>
          <p:cNvPr id="129028" name="Picture 4" descr="an image of NASA’s Perseverance rover as it touched down on Mars">
            <a:extLst>
              <a:ext uri="{FF2B5EF4-FFF2-40B4-BE49-F238E27FC236}">
                <a16:creationId xmlns:a16="http://schemas.microsoft.com/office/drawing/2014/main" id="{B82B4D75-F412-7340-A160-26B978A7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3" y="3993058"/>
            <a:ext cx="3957206" cy="28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DARE MIGHTY THINGS was encoded in Perseverance's parachute">
            <a:extLst>
              <a:ext uri="{FF2B5EF4-FFF2-40B4-BE49-F238E27FC236}">
                <a16:creationId xmlns:a16="http://schemas.microsoft.com/office/drawing/2014/main" id="{960E6967-8793-9F44-AAC6-A3BA256DE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3" y="1025743"/>
            <a:ext cx="3957205" cy="30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3E74B9-D431-FC4F-9449-FAE44539E63C}"/>
              </a:ext>
            </a:extLst>
          </p:cNvPr>
          <p:cNvSpPr txBox="1"/>
          <p:nvPr/>
        </p:nvSpPr>
        <p:spPr>
          <a:xfrm>
            <a:off x="167402" y="983194"/>
            <a:ext cx="395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ea typeface="Roboto" charset="0"/>
                <a:cs typeface="Cordia New" panose="020B0304020202020204" pitchFamily="34" charset="-34"/>
              </a:rPr>
              <a:t>High Heritage Cruise Stage &amp; Parachute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03669-8CEE-F64A-9216-D3C90E3BA6E3}"/>
              </a:ext>
            </a:extLst>
          </p:cNvPr>
          <p:cNvSpPr txBox="1"/>
          <p:nvPr/>
        </p:nvSpPr>
        <p:spPr>
          <a:xfrm>
            <a:off x="167401" y="4060314"/>
            <a:ext cx="395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ea typeface="Roboto" charset="0"/>
                <a:cs typeface="Cordia New" panose="020B0304020202020204" pitchFamily="34" charset="-34"/>
              </a:rPr>
              <a:t>High Heritage Descent Stage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1C9B67-0435-FE4D-A9AC-2655122042B2}"/>
              </a:ext>
            </a:extLst>
          </p:cNvPr>
          <p:cNvSpPr txBox="1"/>
          <p:nvPr/>
        </p:nvSpPr>
        <p:spPr>
          <a:xfrm>
            <a:off x="6911921" y="2685236"/>
            <a:ext cx="232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ea typeface="Roboto" charset="0"/>
                <a:cs typeface="Cordia New" panose="020B0304020202020204" pitchFamily="34" charset="-34"/>
              </a:rPr>
              <a:t>New Helicopter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E5000-D503-6F4D-B9E5-4A3C6C3C62B7}"/>
              </a:ext>
            </a:extLst>
          </p:cNvPr>
          <p:cNvSpPr txBox="1"/>
          <p:nvPr/>
        </p:nvSpPr>
        <p:spPr>
          <a:xfrm>
            <a:off x="4124606" y="971641"/>
            <a:ext cx="5880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Landed February 18th 2021</a:t>
            </a:r>
          </a:p>
          <a:p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Seeks signs of past life via geological characterizations</a:t>
            </a:r>
          </a:p>
          <a:p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Payload includes human exploration tech demo… and helicopter!</a:t>
            </a:r>
          </a:p>
          <a:p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Sample Caching System collects, caches, &amp; deposits soil and rock samples</a:t>
            </a:r>
          </a:p>
        </p:txBody>
      </p:sp>
    </p:spTree>
    <p:extLst>
      <p:ext uri="{BB962C8B-B14F-4D97-AF65-F5344CB8AC3E}">
        <p14:creationId xmlns:p14="http://schemas.microsoft.com/office/powerpoint/2010/main" val="327811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F67FE3-D8A6-4C43-B4B6-30AE2B8623D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15449"/>
          <a:stretch/>
        </p:blipFill>
        <p:spPr>
          <a:xfrm>
            <a:off x="5437324" y="1347125"/>
            <a:ext cx="2286000" cy="2286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66F5DA-09D2-E244-8CB7-3129531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Mars2020 Operations Overview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5DB885-C135-A543-80A3-D545768359F8}"/>
              </a:ext>
            </a:extLst>
          </p:cNvPr>
          <p:cNvCxnSpPr>
            <a:cxnSpLocks/>
          </p:cNvCxnSpPr>
          <p:nvPr/>
        </p:nvCxnSpPr>
        <p:spPr>
          <a:xfrm flipH="1">
            <a:off x="7723325" y="1303988"/>
            <a:ext cx="1999636" cy="11077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518DDB-9CD7-6D41-B545-9C4CAEEAD4BB}"/>
              </a:ext>
            </a:extLst>
          </p:cNvPr>
          <p:cNvSpPr txBox="1"/>
          <p:nvPr/>
        </p:nvSpPr>
        <p:spPr>
          <a:xfrm>
            <a:off x="2011680" y="4121510"/>
            <a:ext cx="81686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rdia New" panose="020B0304020202020204" pitchFamily="34" charset="-34"/>
                <a:ea typeface="Roboto" charset="0"/>
                <a:cs typeface="Cordia New" panose="020B0304020202020204" pitchFamily="34" charset="-34"/>
              </a:rPr>
              <a:t>Primary Mission Objective: Collect and deposit 20 Martian samples in 1.25 Mars Years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633FE4-C3F8-CD4C-B542-E09B4D58D80C}"/>
              </a:ext>
            </a:extLst>
          </p:cNvPr>
          <p:cNvSpPr txBox="1"/>
          <p:nvPr/>
        </p:nvSpPr>
        <p:spPr>
          <a:xfrm>
            <a:off x="5295592" y="1337077"/>
            <a:ext cx="2569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ea typeface="Roboto" panose="02000000000000000000" pitchFamily="2" charset="0"/>
                <a:cs typeface="Cordia New" panose="020B0304020202020204" pitchFamily="34" charset="-34"/>
              </a:rPr>
              <a:t>Orbiters relay Rover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68EB5-9172-1C43-A848-0E9AEB8C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9" y="1478737"/>
            <a:ext cx="2286000" cy="22860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71F0D90-0A24-8D41-A763-7F70CAC61293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0" t="17595" r="3634" b="24980"/>
          <a:stretch/>
        </p:blipFill>
        <p:spPr bwMode="auto">
          <a:xfrm>
            <a:off x="9722961" y="126876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A17098-B416-C049-889D-786A4F958FB7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232963" y="2490125"/>
            <a:ext cx="2204361" cy="1262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9ABDDB-2550-CE43-94D7-33100C2E25AF}"/>
              </a:ext>
            </a:extLst>
          </p:cNvPr>
          <p:cNvCxnSpPr>
            <a:cxnSpLocks/>
            <a:stCxn id="4" idx="0"/>
            <a:endCxn id="17" idx="0"/>
          </p:cNvCxnSpPr>
          <p:nvPr/>
        </p:nvCxnSpPr>
        <p:spPr>
          <a:xfrm rot="5400000" flipH="1" flipV="1">
            <a:off x="6276980" y="-3110244"/>
            <a:ext cx="209971" cy="8967992"/>
          </a:xfrm>
          <a:prstGeom prst="curvedConnector3">
            <a:avLst>
              <a:gd name="adj1" fmla="val 20887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3C71E494-7CEA-3D41-BE99-F2DEF4486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8" b="69670"/>
          <a:stretch/>
        </p:blipFill>
        <p:spPr bwMode="auto">
          <a:xfrm>
            <a:off x="1" y="4531536"/>
            <a:ext cx="12191999" cy="17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B3A62D-A9AC-E940-9AAE-6A6BF072AA38}"/>
              </a:ext>
            </a:extLst>
          </p:cNvPr>
          <p:cNvSpPr txBox="1"/>
          <p:nvPr/>
        </p:nvSpPr>
        <p:spPr>
          <a:xfrm>
            <a:off x="754968" y="4548625"/>
            <a:ext cx="11437031" cy="205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 Martian day (Sol) is ~24 </a:t>
            </a:r>
            <a:r>
              <a:rPr lang="en-U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hrs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and 40 min in Earth time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Ops Team plans the rover’s activities during the Martian night</a:t>
            </a:r>
          </a:p>
          <a:p>
            <a:pPr lvl="1"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Reliant on orbiter relay times to assess </a:t>
            </a:r>
            <a:r>
              <a:rPr lang="en-U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YesterSol’s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activities and to plan </a:t>
            </a:r>
            <a:r>
              <a:rPr lang="en-U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ToSol</a:t>
            </a:r>
            <a:endParaRPr lang="en-US" sz="2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First ~70 Sols are operated on Mars time</a:t>
            </a:r>
          </a:p>
          <a:p>
            <a:pPr lvl="1"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Earth shift start time moved everyday to accommodate the Martian night shifting as well as orbiter relay return times</a:t>
            </a:r>
            <a:endParaRPr lang="en-US" sz="20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endParaRPr lang="en-US" sz="20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endParaRPr lang="en-US" sz="20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endParaRPr lang="en-US" sz="20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AE4AFF-57AE-7E40-8CFA-DE6ACEC77451}"/>
              </a:ext>
            </a:extLst>
          </p:cNvPr>
          <p:cNvCxnSpPr>
            <a:cxnSpLocks/>
          </p:cNvCxnSpPr>
          <p:nvPr/>
        </p:nvCxnSpPr>
        <p:spPr>
          <a:xfrm>
            <a:off x="3031825" y="3755593"/>
            <a:ext cx="36059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1E5FDC7-596F-854D-9D1B-5C148D3CBE42}"/>
              </a:ext>
            </a:extLst>
          </p:cNvPr>
          <p:cNvSpPr txBox="1"/>
          <p:nvPr/>
        </p:nvSpPr>
        <p:spPr>
          <a:xfrm>
            <a:off x="3317922" y="357738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Martian Night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82C26E7-8B87-054A-A315-06670291ED56}"/>
              </a:ext>
            </a:extLst>
          </p:cNvPr>
          <p:cNvCxnSpPr>
            <a:cxnSpLocks/>
          </p:cNvCxnSpPr>
          <p:nvPr/>
        </p:nvCxnSpPr>
        <p:spPr>
          <a:xfrm>
            <a:off x="3031825" y="1482201"/>
            <a:ext cx="36059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8DA091D-6F85-C746-90F3-19852650B2CE}"/>
              </a:ext>
            </a:extLst>
          </p:cNvPr>
          <p:cNvSpPr txBox="1"/>
          <p:nvPr/>
        </p:nvSpPr>
        <p:spPr>
          <a:xfrm>
            <a:off x="3317922" y="13039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Martian Day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4BCAB-BF10-8F40-A9A0-C2F82CFBF0DC}"/>
              </a:ext>
            </a:extLst>
          </p:cNvPr>
          <p:cNvSpPr txBox="1"/>
          <p:nvPr/>
        </p:nvSpPr>
        <p:spPr>
          <a:xfrm>
            <a:off x="2941240" y="366747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start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EFF72D-CC12-ED4D-B646-B39DC418D7BF}"/>
              </a:ext>
            </a:extLst>
          </p:cNvPr>
          <p:cNvSpPr txBox="1"/>
          <p:nvPr/>
        </p:nvSpPr>
        <p:spPr>
          <a:xfrm>
            <a:off x="3015596" y="120672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end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8EF9171-35D5-B343-8D98-7E358582FC93}"/>
              </a:ext>
            </a:extLst>
          </p:cNvPr>
          <p:cNvCxnSpPr>
            <a:cxnSpLocks/>
          </p:cNvCxnSpPr>
          <p:nvPr/>
        </p:nvCxnSpPr>
        <p:spPr>
          <a:xfrm>
            <a:off x="3237565" y="1478737"/>
            <a:ext cx="0" cy="2273392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4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66F5DA-09D2-E244-8CB7-3129531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Mars2020 Operations Overview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5DB885-C135-A543-80A3-D545768359F8}"/>
              </a:ext>
            </a:extLst>
          </p:cNvPr>
          <p:cNvCxnSpPr>
            <a:cxnSpLocks/>
          </p:cNvCxnSpPr>
          <p:nvPr/>
        </p:nvCxnSpPr>
        <p:spPr>
          <a:xfrm flipH="1">
            <a:off x="7723325" y="1303988"/>
            <a:ext cx="1999636" cy="11077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633FE4-C3F8-CD4C-B542-E09B4D58D80C}"/>
              </a:ext>
            </a:extLst>
          </p:cNvPr>
          <p:cNvSpPr txBox="1"/>
          <p:nvPr/>
        </p:nvSpPr>
        <p:spPr>
          <a:xfrm>
            <a:off x="5295592" y="1337077"/>
            <a:ext cx="2569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rdia New" panose="020B0304020202020204" pitchFamily="34" charset="-34"/>
                <a:ea typeface="Roboto" panose="02000000000000000000" pitchFamily="2" charset="0"/>
                <a:cs typeface="Cordia New" panose="020B0304020202020204" pitchFamily="34" charset="-34"/>
              </a:rPr>
              <a:t>Orbiters relay Rover data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CAE4AFF-57AE-7E40-8CFA-DE6ACEC77451}"/>
              </a:ext>
            </a:extLst>
          </p:cNvPr>
          <p:cNvCxnSpPr>
            <a:cxnSpLocks/>
          </p:cNvCxnSpPr>
          <p:nvPr/>
        </p:nvCxnSpPr>
        <p:spPr>
          <a:xfrm>
            <a:off x="3031825" y="3755593"/>
            <a:ext cx="36059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1E5FDC7-596F-854D-9D1B-5C148D3CBE42}"/>
              </a:ext>
            </a:extLst>
          </p:cNvPr>
          <p:cNvSpPr txBox="1"/>
          <p:nvPr/>
        </p:nvSpPr>
        <p:spPr>
          <a:xfrm>
            <a:off x="3317922" y="357738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6:00 - 12:00 PDT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82C26E7-8B87-054A-A315-06670291ED56}"/>
              </a:ext>
            </a:extLst>
          </p:cNvPr>
          <p:cNvCxnSpPr>
            <a:cxnSpLocks/>
          </p:cNvCxnSpPr>
          <p:nvPr/>
        </p:nvCxnSpPr>
        <p:spPr>
          <a:xfrm>
            <a:off x="3031825" y="1482201"/>
            <a:ext cx="36059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8DA091D-6F85-C746-90F3-19852650B2CE}"/>
              </a:ext>
            </a:extLst>
          </p:cNvPr>
          <p:cNvSpPr txBox="1"/>
          <p:nvPr/>
        </p:nvSpPr>
        <p:spPr>
          <a:xfrm>
            <a:off x="3317922" y="130398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16:00 – 22:00 PDT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4BCAB-BF10-8F40-A9A0-C2F82CFBF0DC}"/>
              </a:ext>
            </a:extLst>
          </p:cNvPr>
          <p:cNvSpPr txBox="1"/>
          <p:nvPr/>
        </p:nvSpPr>
        <p:spPr>
          <a:xfrm>
            <a:off x="2941240" y="366747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start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EFF72D-CC12-ED4D-B646-B39DC418D7BF}"/>
              </a:ext>
            </a:extLst>
          </p:cNvPr>
          <p:cNvSpPr txBox="1"/>
          <p:nvPr/>
        </p:nvSpPr>
        <p:spPr>
          <a:xfrm>
            <a:off x="3015596" y="120672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end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E57F92F-3A10-B14C-8780-2022F1056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8" b="69670"/>
          <a:stretch/>
        </p:blipFill>
        <p:spPr bwMode="auto">
          <a:xfrm>
            <a:off x="1" y="1197529"/>
            <a:ext cx="12191999" cy="17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CCCC61-A0F2-7540-AAC8-F361A4336EAA}"/>
              </a:ext>
            </a:extLst>
          </p:cNvPr>
          <p:cNvSpPr txBox="1"/>
          <p:nvPr/>
        </p:nvSpPr>
        <p:spPr>
          <a:xfrm>
            <a:off x="861808" y="1150338"/>
            <a:ext cx="11437031" cy="230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Post first ~70 Sols, the Earth shift start times are arbitrarily restricted to start between 6:00 and 12:00 PDT</a:t>
            </a:r>
          </a:p>
          <a:p>
            <a:pPr lvl="1"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Currently takes ~10 hours to from receipt of downlink to build and validate next Sol’s activities</a:t>
            </a:r>
          </a:p>
          <a:p>
            <a:pPr lvl="1"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Can know strategically when data will be received later than 12:00 PDT</a:t>
            </a:r>
          </a:p>
          <a:p>
            <a:pPr lvl="1"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In these cases the planning team reacts to stale downlink data to plan </a:t>
            </a:r>
            <a:r>
              <a:rPr lang="en-U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ToSol’s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activities (called Restricted Sols)</a:t>
            </a:r>
          </a:p>
          <a:p>
            <a:pPr lvl="1"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	Introduces operations inefficiencies due to restrictions put on mechanism usage (Driving, Robotic Arm motion, etc.)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Challenge is to reduce the 10 hour timeline to 5 hours: this will reduce the number of Restricted Sols</a:t>
            </a:r>
          </a:p>
          <a:p>
            <a:pPr>
              <a:lnSpc>
                <a:spcPts val="1920"/>
              </a:lnSpc>
            </a:pPr>
            <a:endParaRPr lang="en-US" sz="20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endParaRPr lang="en-US" sz="20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endParaRPr lang="en-US" sz="20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DE4142B-70E0-1049-A8F3-4B49702EA1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85"/>
          <a:stretch/>
        </p:blipFill>
        <p:spPr>
          <a:xfrm>
            <a:off x="2541181" y="3057899"/>
            <a:ext cx="7445296" cy="3691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674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8621DFC-CC2E-854D-B52D-2FA02F1C26DA}"/>
              </a:ext>
            </a:extLst>
          </p:cNvPr>
          <p:cNvSpPr/>
          <p:nvPr/>
        </p:nvSpPr>
        <p:spPr>
          <a:xfrm>
            <a:off x="-10048" y="1379365"/>
            <a:ext cx="12202048" cy="4978279"/>
          </a:xfrm>
          <a:prstGeom prst="rect">
            <a:avLst/>
          </a:prstGeom>
          <a:solidFill>
            <a:srgbClr val="455A64"/>
          </a:solidFill>
          <a:ln>
            <a:solidFill>
              <a:srgbClr val="455A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C94BD-5E01-8D41-9C6C-8B52E9F7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How Does This Relate to MBSE?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DB5361-1370-DC4E-9342-569AA678666B}"/>
              </a:ext>
            </a:extLst>
          </p:cNvPr>
          <p:cNvSpPr txBox="1"/>
          <p:nvPr/>
        </p:nvSpPr>
        <p:spPr>
          <a:xfrm>
            <a:off x="210377" y="1040811"/>
            <a:ext cx="117712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When Mars2020 was funded, the core Systems Engineering team identified 6 key Systems Engineering Challenges from MSL: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EC0499-4157-1A49-B795-505C2C847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930" y="1379365"/>
            <a:ext cx="9821226" cy="49782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E08E2B-8E32-B540-8229-4B2B9A23B27D}"/>
              </a:ext>
            </a:extLst>
          </p:cNvPr>
          <p:cNvSpPr txBox="1"/>
          <p:nvPr/>
        </p:nvSpPr>
        <p:spPr>
          <a:xfrm>
            <a:off x="2179457" y="6357644"/>
            <a:ext cx="100125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Team decided to pursue a model-based approach to solve these challenges </a:t>
            </a:r>
          </a:p>
        </p:txBody>
      </p:sp>
    </p:spTree>
    <p:extLst>
      <p:ext uri="{BB962C8B-B14F-4D97-AF65-F5344CB8AC3E}">
        <p14:creationId xmlns:p14="http://schemas.microsoft.com/office/powerpoint/2010/main" val="341212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E057-EC1C-9A4B-AF6E-E79F123D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Helvetica" pitchFamily="2" charset="0"/>
              </a:rPr>
              <a:t>MBSE Infusion Through the Mars2020 Lifecycle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7D5D35-FE35-3844-B57D-40556B7CEE3C}"/>
              </a:ext>
            </a:extLst>
          </p:cNvPr>
          <p:cNvCxnSpPr/>
          <p:nvPr/>
        </p:nvCxnSpPr>
        <p:spPr>
          <a:xfrm>
            <a:off x="368300" y="4642865"/>
            <a:ext cx="11455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325F26-9FBB-9B49-96EA-4D072D25C2E3}"/>
              </a:ext>
            </a:extLst>
          </p:cNvPr>
          <p:cNvSpPr txBox="1"/>
          <p:nvPr/>
        </p:nvSpPr>
        <p:spPr>
          <a:xfrm>
            <a:off x="368300" y="4777839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Pre-Phase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2E313-D70D-2F40-A94E-4201E484611A}"/>
              </a:ext>
            </a:extLst>
          </p:cNvPr>
          <p:cNvSpPr txBox="1"/>
          <p:nvPr/>
        </p:nvSpPr>
        <p:spPr>
          <a:xfrm>
            <a:off x="2310868" y="4777839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49220-5186-D445-96C8-FD3D1A7036B5}"/>
              </a:ext>
            </a:extLst>
          </p:cNvPr>
          <p:cNvSpPr txBox="1"/>
          <p:nvPr/>
        </p:nvSpPr>
        <p:spPr>
          <a:xfrm>
            <a:off x="4253436" y="4777839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6A3DB1-0A41-5F47-A782-46E33451AA8E}"/>
              </a:ext>
            </a:extLst>
          </p:cNvPr>
          <p:cNvSpPr txBox="1"/>
          <p:nvPr/>
        </p:nvSpPr>
        <p:spPr>
          <a:xfrm>
            <a:off x="6196004" y="4777839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6147A-3BA6-4E4D-925B-C236C22E91DA}"/>
              </a:ext>
            </a:extLst>
          </p:cNvPr>
          <p:cNvSpPr txBox="1"/>
          <p:nvPr/>
        </p:nvSpPr>
        <p:spPr>
          <a:xfrm>
            <a:off x="8138572" y="4777839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D5F409-619E-FE42-9ADD-0AC273D5B00E}"/>
              </a:ext>
            </a:extLst>
          </p:cNvPr>
          <p:cNvSpPr txBox="1"/>
          <p:nvPr/>
        </p:nvSpPr>
        <p:spPr>
          <a:xfrm>
            <a:off x="10081142" y="4777839"/>
            <a:ext cx="196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Phase E</a:t>
            </a:r>
          </a:p>
          <a:p>
            <a:endParaRPr lang="en-US" sz="2000" b="1" dirty="0">
              <a:solidFill>
                <a:srgbClr val="0070C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9E04040-C938-1E41-9CA4-721125353102}"/>
              </a:ext>
            </a:extLst>
          </p:cNvPr>
          <p:cNvGrpSpPr/>
          <p:nvPr/>
        </p:nvGrpSpPr>
        <p:grpSpPr>
          <a:xfrm>
            <a:off x="374208" y="4146684"/>
            <a:ext cx="7805238" cy="392558"/>
            <a:chOff x="423786" y="3458426"/>
            <a:chExt cx="7805238" cy="3925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E88AAE-9617-1248-96E5-8CF4EEB557A7}"/>
                </a:ext>
              </a:extLst>
            </p:cNvPr>
            <p:cNvSpPr txBox="1"/>
            <p:nvPr/>
          </p:nvSpPr>
          <p:spPr>
            <a:xfrm>
              <a:off x="3342803" y="3458426"/>
              <a:ext cx="1967205" cy="369332"/>
            </a:xfrm>
            <a:prstGeom prst="rect">
              <a:avLst/>
            </a:prstGeom>
            <a:solidFill>
              <a:srgbClr val="A951C2"/>
            </a:solidFill>
            <a:ln>
              <a:solidFill>
                <a:srgbClr val="465A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Reduced Information Silos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5FCE184-1AA7-D244-8FE5-2B33B1EE84AA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5310008" y="3643092"/>
              <a:ext cx="2919016" cy="0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B06C58B-68A7-8642-87BA-8FEB3CED1AC4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423786" y="3643092"/>
              <a:ext cx="2919017" cy="0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5735740-FB4C-124B-AD7A-DBB4E45E893D}"/>
                </a:ext>
              </a:extLst>
            </p:cNvPr>
            <p:cNvCxnSpPr>
              <a:cxnSpLocks/>
            </p:cNvCxnSpPr>
            <p:nvPr/>
          </p:nvCxnSpPr>
          <p:spPr>
            <a:xfrm>
              <a:off x="423786" y="3481652"/>
              <a:ext cx="0" cy="369332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402F03B-73BC-4F4E-8ECF-4F67F1B8900D}"/>
                </a:ext>
              </a:extLst>
            </p:cNvPr>
            <p:cNvCxnSpPr>
              <a:cxnSpLocks/>
            </p:cNvCxnSpPr>
            <p:nvPr/>
          </p:nvCxnSpPr>
          <p:spPr>
            <a:xfrm>
              <a:off x="8229024" y="3481652"/>
              <a:ext cx="0" cy="369332"/>
            </a:xfrm>
            <a:prstGeom prst="line">
              <a:avLst/>
            </a:prstGeom>
            <a:ln>
              <a:solidFill>
                <a:srgbClr val="465A6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6E784D3-61E7-7F4B-95D5-59F13F18ED18}"/>
              </a:ext>
            </a:extLst>
          </p:cNvPr>
          <p:cNvSpPr txBox="1"/>
          <p:nvPr/>
        </p:nvSpPr>
        <p:spPr>
          <a:xfrm>
            <a:off x="6080736" y="2254271"/>
            <a:ext cx="2484976" cy="384048"/>
          </a:xfrm>
          <a:prstGeom prst="rect">
            <a:avLst/>
          </a:prstGeom>
          <a:solidFill>
            <a:srgbClr val="FF9859"/>
          </a:solidFill>
          <a:ln>
            <a:solidFill>
              <a:srgbClr val="465A64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Reduced Knowledge Discontinuity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5F6A8E5-FA14-DF42-8000-8DFB68497B4E}"/>
              </a:ext>
            </a:extLst>
          </p:cNvPr>
          <p:cNvCxnSpPr>
            <a:cxnSpLocks/>
            <a:stCxn id="71" idx="3"/>
          </p:cNvCxnSpPr>
          <p:nvPr/>
        </p:nvCxnSpPr>
        <p:spPr>
          <a:xfrm>
            <a:off x="8565712" y="2446295"/>
            <a:ext cx="1532911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DD0C0A-FE9D-AB4D-867F-F694112142CE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4357865" y="2438937"/>
            <a:ext cx="1722871" cy="7358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97FA72C-4880-0942-A58E-65AD8E98458D}"/>
              </a:ext>
            </a:extLst>
          </p:cNvPr>
          <p:cNvCxnSpPr>
            <a:cxnSpLocks/>
          </p:cNvCxnSpPr>
          <p:nvPr/>
        </p:nvCxnSpPr>
        <p:spPr>
          <a:xfrm>
            <a:off x="4357865" y="2250978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FF6C5A5-7B88-4844-AD0A-3F4196DF0E8A}"/>
              </a:ext>
            </a:extLst>
          </p:cNvPr>
          <p:cNvCxnSpPr>
            <a:cxnSpLocks/>
          </p:cNvCxnSpPr>
          <p:nvPr/>
        </p:nvCxnSpPr>
        <p:spPr>
          <a:xfrm>
            <a:off x="10098623" y="2268987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D990C51-022F-E54F-B6C0-50AB6B677579}"/>
              </a:ext>
            </a:extLst>
          </p:cNvPr>
          <p:cNvSpPr txBox="1"/>
          <p:nvPr/>
        </p:nvSpPr>
        <p:spPr>
          <a:xfrm>
            <a:off x="4073341" y="2733821"/>
            <a:ext cx="3485249" cy="369332"/>
          </a:xfrm>
          <a:prstGeom prst="rect">
            <a:avLst/>
          </a:prstGeom>
          <a:solidFill>
            <a:srgbClr val="63ABE3"/>
          </a:solidFill>
          <a:ln>
            <a:solidFill>
              <a:srgbClr val="465A64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Aligned SE work with gate product development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A91FFC3-EE78-6346-8D76-31C4DFF9B1A7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7558590" y="2918487"/>
            <a:ext cx="702733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685EC7E-B31A-8943-A16D-9C25311B6A75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3350854" y="2918487"/>
            <a:ext cx="722487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00B6ECB-DFB2-C541-B7A5-282A6235BB6C}"/>
              </a:ext>
            </a:extLst>
          </p:cNvPr>
          <p:cNvCxnSpPr>
            <a:cxnSpLocks/>
          </p:cNvCxnSpPr>
          <p:nvPr/>
        </p:nvCxnSpPr>
        <p:spPr>
          <a:xfrm>
            <a:off x="3350854" y="2754486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3ACEB89-ADCE-5C49-BDE5-C384B0338E40}"/>
              </a:ext>
            </a:extLst>
          </p:cNvPr>
          <p:cNvCxnSpPr>
            <a:cxnSpLocks/>
          </p:cNvCxnSpPr>
          <p:nvPr/>
        </p:nvCxnSpPr>
        <p:spPr>
          <a:xfrm>
            <a:off x="8281077" y="2733821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914CFC1-7199-7440-8414-9268E6D7B63D}"/>
              </a:ext>
            </a:extLst>
          </p:cNvPr>
          <p:cNvSpPr txBox="1"/>
          <p:nvPr/>
        </p:nvSpPr>
        <p:spPr>
          <a:xfrm>
            <a:off x="5205914" y="3210810"/>
            <a:ext cx="1997663" cy="369332"/>
          </a:xfrm>
          <a:prstGeom prst="rect">
            <a:avLst/>
          </a:prstGeom>
          <a:solidFill>
            <a:srgbClr val="DEB946"/>
          </a:solidFill>
          <a:ln>
            <a:solidFill>
              <a:srgbClr val="465A64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Ensured product relevance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AF1DA84-D7B5-AA49-AFF5-BAAB40D243CF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7203577" y="3395476"/>
            <a:ext cx="2895046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8D54AC9-664D-2C4C-8583-92EAA6FC2864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2310868" y="3395476"/>
            <a:ext cx="2895046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371F16C-4CEB-3C43-BE75-9C0E196CFB3D}"/>
              </a:ext>
            </a:extLst>
          </p:cNvPr>
          <p:cNvCxnSpPr>
            <a:cxnSpLocks/>
          </p:cNvCxnSpPr>
          <p:nvPr/>
        </p:nvCxnSpPr>
        <p:spPr>
          <a:xfrm>
            <a:off x="2310868" y="3210810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A7753B8-B214-2E48-856F-F4481EA18DD6}"/>
              </a:ext>
            </a:extLst>
          </p:cNvPr>
          <p:cNvCxnSpPr>
            <a:cxnSpLocks/>
          </p:cNvCxnSpPr>
          <p:nvPr/>
        </p:nvCxnSpPr>
        <p:spPr>
          <a:xfrm>
            <a:off x="10098623" y="3210810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DC2068F-0929-8044-83FC-CF6843AFE2C5}"/>
              </a:ext>
            </a:extLst>
          </p:cNvPr>
          <p:cNvSpPr txBox="1"/>
          <p:nvPr/>
        </p:nvSpPr>
        <p:spPr>
          <a:xfrm>
            <a:off x="7461884" y="1766038"/>
            <a:ext cx="2207656" cy="369332"/>
          </a:xfrm>
          <a:prstGeom prst="rect">
            <a:avLst/>
          </a:prstGeom>
          <a:solidFill>
            <a:srgbClr val="63C8CD"/>
          </a:solidFill>
          <a:ln>
            <a:solidFill>
              <a:srgbClr val="465A64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Enabled trades/concurrent SE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627043A-6105-F947-8F03-9F11A6B6C0B0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9669540" y="1950704"/>
            <a:ext cx="429083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B4B9401-A908-D24E-88E8-092D1F81B70E}"/>
              </a:ext>
            </a:extLst>
          </p:cNvPr>
          <p:cNvCxnSpPr>
            <a:cxnSpLocks/>
          </p:cNvCxnSpPr>
          <p:nvPr/>
        </p:nvCxnSpPr>
        <p:spPr>
          <a:xfrm>
            <a:off x="6100600" y="1942108"/>
            <a:ext cx="1361284" cy="0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0F96CB9-A98A-F64F-A9C0-FD156FE2A0FB}"/>
              </a:ext>
            </a:extLst>
          </p:cNvPr>
          <p:cNvCxnSpPr>
            <a:cxnSpLocks/>
          </p:cNvCxnSpPr>
          <p:nvPr/>
        </p:nvCxnSpPr>
        <p:spPr>
          <a:xfrm>
            <a:off x="6100600" y="1794654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9E2AE61-1954-E644-B03E-A26BEC464CB3}"/>
              </a:ext>
            </a:extLst>
          </p:cNvPr>
          <p:cNvCxnSpPr>
            <a:cxnSpLocks/>
          </p:cNvCxnSpPr>
          <p:nvPr/>
        </p:nvCxnSpPr>
        <p:spPr>
          <a:xfrm>
            <a:off x="10098623" y="1766038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BAE00D4B-93EE-264E-894C-B5BE7329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263" y="3201178"/>
            <a:ext cx="284249" cy="38404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F993792-C50C-9C45-A678-2A03D27F23C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89876" y="2725012"/>
            <a:ext cx="283464" cy="384048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A9BA0CB7-6B69-984A-9516-C956AF40C88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09760" y="4139326"/>
            <a:ext cx="283464" cy="38404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F35DA07-6374-064E-9723-9C2469760084}"/>
              </a:ext>
            </a:extLst>
          </p:cNvPr>
          <p:cNvSpPr txBox="1"/>
          <p:nvPr/>
        </p:nvSpPr>
        <p:spPr>
          <a:xfrm>
            <a:off x="5104198" y="3667134"/>
            <a:ext cx="2183611" cy="384048"/>
          </a:xfrm>
          <a:prstGeom prst="rect">
            <a:avLst/>
          </a:prstGeom>
          <a:solidFill>
            <a:srgbClr val="FA5E6A"/>
          </a:solidFill>
          <a:ln>
            <a:solidFill>
              <a:srgbClr val="465A64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Reduced “Boxology” Baseline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DC216E9-875C-7344-85E9-5F3AC5767E99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7287809" y="3851800"/>
            <a:ext cx="2810814" cy="7358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690E56F-0904-0946-BEAC-E5AABF011E06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2293385" y="3851800"/>
            <a:ext cx="2810813" cy="7358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1EEBACE-D5D6-D041-9CF3-5C9B12B22614}"/>
              </a:ext>
            </a:extLst>
          </p:cNvPr>
          <p:cNvCxnSpPr>
            <a:cxnSpLocks/>
          </p:cNvCxnSpPr>
          <p:nvPr/>
        </p:nvCxnSpPr>
        <p:spPr>
          <a:xfrm>
            <a:off x="2293385" y="3690360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A40C703-4E39-7642-9C4B-371FC38A2A92}"/>
              </a:ext>
            </a:extLst>
          </p:cNvPr>
          <p:cNvCxnSpPr>
            <a:cxnSpLocks/>
          </p:cNvCxnSpPr>
          <p:nvPr/>
        </p:nvCxnSpPr>
        <p:spPr>
          <a:xfrm>
            <a:off x="10098623" y="3690360"/>
            <a:ext cx="0" cy="369332"/>
          </a:xfrm>
          <a:prstGeom prst="line">
            <a:avLst/>
          </a:prstGeom>
          <a:ln>
            <a:solidFill>
              <a:srgbClr val="465A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ECC7B85-43D5-C240-A75D-9E267F1851A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820733" y="3664859"/>
            <a:ext cx="283464" cy="38404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0C5755E-F2C4-1F43-92CD-42B8FC85336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797271" y="2260554"/>
            <a:ext cx="283464" cy="38404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AF772C4-0184-6649-8236-40C46787544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178419" y="1771301"/>
            <a:ext cx="283464" cy="384048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A295DB51-1E00-6C4C-9C8A-B4FDC3631918}"/>
              </a:ext>
            </a:extLst>
          </p:cNvPr>
          <p:cNvSpPr txBox="1"/>
          <p:nvPr/>
        </p:nvSpPr>
        <p:spPr>
          <a:xfrm>
            <a:off x="368300" y="5286644"/>
            <a:ext cx="8332730" cy="1082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Mars2020’s MBSE infusion consisted of two separate models: </a:t>
            </a:r>
          </a:p>
          <a:p>
            <a:pPr lvl="1"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Flight System Systems Model defined in </a:t>
            </a:r>
            <a:r>
              <a:rPr lang="en-U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SysML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and Mission System Process Model defined in BPMN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Both efforts utilized COTS software wrapped into institutionally developed add-ons and plug-ins</a:t>
            </a:r>
          </a:p>
          <a:p>
            <a:pPr>
              <a:lnSpc>
                <a:spcPts val="1920"/>
              </a:lnSpc>
            </a:pP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Both efforts informed institutional MBSE development</a:t>
            </a:r>
          </a:p>
        </p:txBody>
      </p:sp>
    </p:spTree>
    <p:extLst>
      <p:ext uri="{BB962C8B-B14F-4D97-AF65-F5344CB8AC3E}">
        <p14:creationId xmlns:p14="http://schemas.microsoft.com/office/powerpoint/2010/main" val="161044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5CF5327-F2DC-1D42-B32F-5DEF584FF5BA}"/>
              </a:ext>
            </a:extLst>
          </p:cNvPr>
          <p:cNvGrpSpPr/>
          <p:nvPr/>
        </p:nvGrpSpPr>
        <p:grpSpPr>
          <a:xfrm>
            <a:off x="1705897" y="3453007"/>
            <a:ext cx="2250668" cy="384048"/>
            <a:chOff x="3059340" y="3453007"/>
            <a:chExt cx="2250668" cy="384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8D5E9E-633E-F94C-AA8A-D3500C5FFA5F}"/>
                </a:ext>
              </a:extLst>
            </p:cNvPr>
            <p:cNvSpPr txBox="1"/>
            <p:nvPr/>
          </p:nvSpPr>
          <p:spPr>
            <a:xfrm>
              <a:off x="3342803" y="3458426"/>
              <a:ext cx="1967205" cy="369332"/>
            </a:xfrm>
            <a:prstGeom prst="rect">
              <a:avLst/>
            </a:prstGeom>
            <a:solidFill>
              <a:srgbClr val="A951C2"/>
            </a:solidFill>
            <a:ln>
              <a:solidFill>
                <a:srgbClr val="465A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Reduced Information Silos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1401CF-DB17-8640-9E10-354D69F74778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9340" y="3453007"/>
              <a:ext cx="283464" cy="3840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483521-E0A4-2C4E-8176-84265C3A9A94}"/>
              </a:ext>
            </a:extLst>
          </p:cNvPr>
          <p:cNvSpPr txBox="1"/>
          <p:nvPr/>
        </p:nvSpPr>
        <p:spPr>
          <a:xfrm>
            <a:off x="1705897" y="1559983"/>
            <a:ext cx="8780206" cy="168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Pre-Phase A</a:t>
            </a:r>
            <a:endParaRPr lang="en-US" sz="2400" b="1" dirty="0">
              <a:solidFill>
                <a:srgbClr val="0070C0"/>
              </a:solidFill>
              <a:latin typeface="Cordia New" panose="020B0304020202020204" pitchFamily="34" charset="-34"/>
              <a:ea typeface="Arial Unicode MS" panose="020B0604020202020204" pitchFamily="34" charset="-128"/>
              <a:cs typeface="Cordia New" panose="020B0304020202020204" pitchFamily="34" charset="-34"/>
            </a:endParaRP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Started with 3 interns and 2 MBSE early adopters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Created scripts to seed </a:t>
            </a:r>
            <a:r>
              <a:rPr lang="en-US" sz="2400" b="1" dirty="0" err="1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SysML</a:t>
            </a: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 Flight System model from disparate heritage documents</a:t>
            </a:r>
          </a:p>
          <a:p>
            <a:pPr>
              <a:lnSpc>
                <a:spcPts val="1920"/>
              </a:lnSpc>
            </a:pPr>
            <a:r>
              <a:rPr lang="en-US" sz="2400" b="1" dirty="0">
                <a:latin typeface="Cordia New" panose="020B0304020202020204" pitchFamily="34" charset="-34"/>
                <a:ea typeface="Arial Unicode MS" panose="020B0604020202020204" pitchFamily="34" charset="-128"/>
                <a:cs typeface="Cordia New" panose="020B0304020202020204" pitchFamily="34" charset="-34"/>
              </a:rPr>
              <a:t>Leveraged and adapted semantic patterns  </a:t>
            </a:r>
          </a:p>
        </p:txBody>
      </p:sp>
    </p:spTree>
    <p:extLst>
      <p:ext uri="{BB962C8B-B14F-4D97-AF65-F5344CB8AC3E}">
        <p14:creationId xmlns:p14="http://schemas.microsoft.com/office/powerpoint/2010/main" val="257341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DFF9-A743-844B-822F-BEEF9346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Mars2020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AB8D-3B1D-A547-96C1-FA4053BF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88" y="1221284"/>
            <a:ext cx="11978612" cy="2907908"/>
          </a:xfrm>
        </p:spPr>
        <p:txBody>
          <a:bodyPr/>
          <a:lstStyle/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 patterns enabled scripts to validate the inherited documents as they were ingested into the </a:t>
            </a:r>
            <a:r>
              <a:rPr lang="en-US" sz="24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SysML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model 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Created a feedback loop where SMEs were engaged and helped the team work through information disconnects</a:t>
            </a:r>
          </a:p>
          <a:p>
            <a:pPr lvl="1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Disconnect resolution was work that already needed to be done by the SMEs, the effort was helping them identify disconnects</a:t>
            </a:r>
          </a:p>
          <a:p>
            <a:pPr marL="0" indent="0">
              <a:lnSpc>
                <a:spcPts val="1920"/>
              </a:lnSpc>
              <a:buNone/>
            </a:pP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Adaptation of institutional patterns to align with Mars2020 nomenclature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B90180-68B6-2F45-9470-427D61CF586C}"/>
              </a:ext>
            </a:extLst>
          </p:cNvPr>
          <p:cNvGrpSpPr/>
          <p:nvPr/>
        </p:nvGrpSpPr>
        <p:grpSpPr>
          <a:xfrm>
            <a:off x="2942587" y="2882248"/>
            <a:ext cx="6306825" cy="3747185"/>
            <a:chOff x="2942587" y="2882248"/>
            <a:chExt cx="6306825" cy="37471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671CA8-8ADF-8145-A339-DEDD7971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2587" y="2882248"/>
              <a:ext cx="6306825" cy="374718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17A258-0BC0-6C45-9429-9147553A90D8}"/>
                </a:ext>
              </a:extLst>
            </p:cNvPr>
            <p:cNvSpPr txBox="1"/>
            <p:nvPr/>
          </p:nvSpPr>
          <p:spPr>
            <a:xfrm>
              <a:off x="4599918" y="2882248"/>
              <a:ext cx="2724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Mars2020 Pattern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0553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2020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408B"/>
      </a:accent1>
      <a:accent2>
        <a:srgbClr val="D22533"/>
      </a:accent2>
      <a:accent3>
        <a:srgbClr val="669900"/>
      </a:accent3>
      <a:accent4>
        <a:srgbClr val="FFFF66"/>
      </a:accent4>
      <a:accent5>
        <a:srgbClr val="CC99C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s 2020 P template wide screen (1)" id="{A33EEADA-C2F8-C849-8743-13B61FD76021}" vid="{EAC80CBF-DA00-A042-8F09-CD4B3265E9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7B58649C0B1041AE1C9D6A6BDE5256" ma:contentTypeVersion="11" ma:contentTypeDescription="Create a new document." ma:contentTypeScope="" ma:versionID="97965c4e935895f973503307cd5ce7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b953d1e361a71af6d6d0d050b2a586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777110-F18D-4E66-82AF-C8BC496E1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604EA6-1282-485B-BD70-15D2F39C1A26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4A2AD12-B90A-4BE3-B779-60C2DE7D6D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1607</TotalTime>
  <Words>2181</Words>
  <Application>Microsoft Macintosh PowerPoint</Application>
  <PresentationFormat>Widescreen</PresentationFormat>
  <Paragraphs>315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Cordia New</vt:lpstr>
      <vt:lpstr>Courier New</vt:lpstr>
      <vt:lpstr>Helvetica</vt:lpstr>
      <vt:lpstr>Helvetica Light</vt:lpstr>
      <vt:lpstr>Wingdings</vt:lpstr>
      <vt:lpstr>Default Theme</vt:lpstr>
      <vt:lpstr>Photo Editor Photo</vt:lpstr>
      <vt:lpstr>PowerPoint Presentation</vt:lpstr>
      <vt:lpstr>Mars Science Laboratory (MSL) Overview</vt:lpstr>
      <vt:lpstr>Mars 2020 Flight System Overview</vt:lpstr>
      <vt:lpstr>Mars2020 Operations Overview</vt:lpstr>
      <vt:lpstr>Mars2020 Operations Overview</vt:lpstr>
      <vt:lpstr>How Does This Relate to MBSE?</vt:lpstr>
      <vt:lpstr>MBSE Infusion Through the Mars2020 Lifecycle</vt:lpstr>
      <vt:lpstr>PowerPoint Presentation</vt:lpstr>
      <vt:lpstr>Mars2020 Patterns</vt:lpstr>
      <vt:lpstr>PowerPoint Presentation</vt:lpstr>
      <vt:lpstr>Model Generated Documents</vt:lpstr>
      <vt:lpstr>Information Silo Reduction</vt:lpstr>
      <vt:lpstr>PowerPoint Presentation</vt:lpstr>
      <vt:lpstr>Model Validation Framework</vt:lpstr>
      <vt:lpstr>PowerPoint Presentation</vt:lpstr>
      <vt:lpstr>Model-Based Diagram Creation</vt:lpstr>
      <vt:lpstr>Mission System Trades</vt:lpstr>
      <vt:lpstr>PowerPoint Presentation</vt:lpstr>
      <vt:lpstr>Mission System Capabilities Testing Scope</vt:lpstr>
      <vt:lpstr>PowerPoint Presentation</vt:lpstr>
      <vt:lpstr>Infusion Through the Mars2020 Lifecycle</vt:lpstr>
      <vt:lpstr>PowerPoint Presentation</vt:lpstr>
      <vt:lpstr>MBSE Infusion Scorecard</vt:lpstr>
      <vt:lpstr>Flight System Lessons Learned</vt:lpstr>
      <vt:lpstr>MBSE Infusion Barriers</vt:lpstr>
      <vt:lpstr>Takeaways</vt:lpstr>
      <vt:lpstr>Thanks!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Fosse, Elyse (US 397A)</dc:creator>
  <cp:keywords/>
  <dc:description/>
  <cp:lastModifiedBy>Fosse, Elyse (US 397A)</cp:lastModifiedBy>
  <cp:revision>416</cp:revision>
  <cp:lastPrinted>2020-02-07T17:31:48Z</cp:lastPrinted>
  <dcterms:created xsi:type="dcterms:W3CDTF">2021-07-07T22:37:15Z</dcterms:created>
  <dcterms:modified xsi:type="dcterms:W3CDTF">2021-07-14T16:41:00Z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0x010100B87B58649C0B1041AE1C9D6A6BDE5256</vt:lpwstr>
  </property>
</Properties>
</file>