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41" r:id="rId1"/>
  </p:sldMasterIdLst>
  <p:notesMasterIdLst>
    <p:notesMasterId r:id="rId20"/>
  </p:notesMasterIdLst>
  <p:handoutMasterIdLst>
    <p:handoutMasterId r:id="rId21"/>
  </p:handoutMasterIdLst>
  <p:sldIdLst>
    <p:sldId id="276" r:id="rId2"/>
    <p:sldId id="277" r:id="rId3"/>
    <p:sldId id="287" r:id="rId4"/>
    <p:sldId id="271" r:id="rId5"/>
    <p:sldId id="278" r:id="rId6"/>
    <p:sldId id="283" r:id="rId7"/>
    <p:sldId id="288" r:id="rId8"/>
    <p:sldId id="290" r:id="rId9"/>
    <p:sldId id="289" r:id="rId10"/>
    <p:sldId id="291" r:id="rId11"/>
    <p:sldId id="280" r:id="rId12"/>
    <p:sldId id="294" r:id="rId13"/>
    <p:sldId id="293" r:id="rId14"/>
    <p:sldId id="284" r:id="rId15"/>
    <p:sldId id="285" r:id="rId16"/>
    <p:sldId id="296" r:id="rId17"/>
    <p:sldId id="286" r:id="rId18"/>
    <p:sldId id="297"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5">
          <p15:clr>
            <a:srgbClr val="A4A3A4"/>
          </p15:clr>
        </p15:guide>
        <p15:guide id="2" pos="525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der, Deb (GSFC-429.0)[ASRC FEDERAL SYSTEM SOLUTIONS]" initials="YD(FSS" lastIdx="1" clrIdx="0">
    <p:extLst>
      <p:ext uri="{19B8F6BF-5375-455C-9EA6-DF929625EA0E}">
        <p15:presenceInfo xmlns:p15="http://schemas.microsoft.com/office/powerpoint/2012/main" userId="S-1-5-21-330711430-3775241029-4075259233-98145" providerId="AD"/>
      </p:ext>
    </p:extLst>
  </p:cmAuthor>
  <p:cmAuthor id="2" name="Baker, Charles L. (GSFC-5990)" initials="BCL(5" lastIdx="1" clrIdx="1">
    <p:extLst>
      <p:ext uri="{19B8F6BF-5375-455C-9EA6-DF929625EA0E}">
        <p15:presenceInfo xmlns:p15="http://schemas.microsoft.com/office/powerpoint/2012/main" userId="S::clbaker@ndc.nasa.gov::d0ee5b9a-d864-45a9-a883-e1ec83642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111229"/>
    <a:srgbClr val="FF9933"/>
    <a:srgbClr val="1E204A"/>
    <a:srgbClr val="000066"/>
    <a:srgbClr val="171939"/>
    <a:srgbClr val="211F2D"/>
    <a:srgbClr val="2C2C2C"/>
    <a:srgbClr val="0B3D91"/>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54" autoAdjust="0"/>
    <p:restoredTop sz="96667" autoAdjust="0"/>
  </p:normalViewPr>
  <p:slideViewPr>
    <p:cSldViewPr snapToGrid="0">
      <p:cViewPr varScale="1">
        <p:scale>
          <a:sx n="128" d="100"/>
          <a:sy n="128" d="100"/>
        </p:scale>
        <p:origin x="1208" y="176"/>
      </p:cViewPr>
      <p:guideLst>
        <p:guide orient="horz" pos="435"/>
        <p:guide pos="5254"/>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8946"/>
    </p:cViewPr>
  </p:sorter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dirty="0"/>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dirty="0"/>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6FAED7C-9226-49A6-93C5-E56AB5F323BF}" type="slidenum">
              <a:rPr lang="en-US" altLang="en-US"/>
              <a:pPr>
                <a:defRPr/>
              </a:pPr>
              <a:t>‹#›</a:t>
            </a:fld>
            <a:endParaRPr lang="en-US" altLang="en-US" dirty="0"/>
          </a:p>
        </p:txBody>
      </p:sp>
    </p:spTree>
    <p:extLst>
      <p:ext uri="{BB962C8B-B14F-4D97-AF65-F5344CB8AC3E}">
        <p14:creationId xmlns:p14="http://schemas.microsoft.com/office/powerpoint/2010/main" val="3047650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45C2879-0F83-4145-B3EA-DF461D3AB557}" type="slidenum">
              <a:rPr lang="en-US" altLang="en-US"/>
              <a:pPr>
                <a:defRPr/>
              </a:pPr>
              <a:t>‹#›</a:t>
            </a:fld>
            <a:endParaRPr lang="en-US" altLang="en-US" dirty="0"/>
          </a:p>
        </p:txBody>
      </p:sp>
    </p:spTree>
    <p:extLst>
      <p:ext uri="{BB962C8B-B14F-4D97-AF65-F5344CB8AC3E}">
        <p14:creationId xmlns:p14="http://schemas.microsoft.com/office/powerpoint/2010/main" val="30768382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Popocatépetl volcano—the name is Aztec for “smoking mountain”—is one of Mexico’s most active volcanoes. The glacier-clad stratovolcano has been erupting since January 2005, with daily low-intensity emissions of gas, steam, and ash.</a:t>
            </a:r>
            <a:r>
              <a:rPr lang="en-US" baseline="0" dirty="0"/>
              <a:t> </a:t>
            </a:r>
            <a:r>
              <a:rPr lang="en-US" dirty="0"/>
              <a:t>On January 2, 2021, the Operational Land Imager (OLI) on Landsat 8 captured this image of a plume rising from Popocatépetl (nicknamed El Popo).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B4BF5-2903-42E2-954A-68D5A9BB6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82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9 Title and Content">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230818" y="6497638"/>
            <a:ext cx="8266730" cy="223837"/>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Possibly Contains ITAR / EAR Sensitive Material  ▪  For NASA Internal Use Only </a:t>
            </a:r>
          </a:p>
        </p:txBody>
      </p:sp>
      <p:sp>
        <p:nvSpPr>
          <p:cNvPr id="8" name="Slide Number Placeholder 3"/>
          <p:cNvSpPr>
            <a:spLocks noGrp="1"/>
          </p:cNvSpPr>
          <p:nvPr>
            <p:ph type="sldNum" sz="quarter" idx="4"/>
          </p:nvPr>
        </p:nvSpPr>
        <p:spPr>
          <a:xfrm>
            <a:off x="8498486" y="6497637"/>
            <a:ext cx="433387" cy="223838"/>
          </a:xfrm>
          <a:prstGeom prst="rect">
            <a:avLst/>
          </a:prstGeom>
        </p:spPr>
        <p:txBody>
          <a:bodyPr vert="horz" lIns="91440" tIns="45720" rIns="91440" bIns="45720" rtlCol="0" anchor="ctr"/>
          <a:lstStyle>
            <a:lvl1pPr algn="r">
              <a:defRPr sz="1000">
                <a:solidFill>
                  <a:schemeClr val="tx1">
                    <a:tint val="75000"/>
                  </a:schemeClr>
                </a:solidFill>
              </a:defRPr>
            </a:lvl1pPr>
          </a:lstStyle>
          <a:p>
            <a:fld id="{9A4DB9E2-F09A-429B-9E50-670A92037774}" type="slidenum">
              <a:rPr lang="en-US" smtClean="0"/>
              <a:pPr/>
              <a:t>‹#›</a:t>
            </a:fld>
            <a:endParaRPr lang="en-US" dirty="0"/>
          </a:p>
        </p:txBody>
      </p:sp>
      <p:sp>
        <p:nvSpPr>
          <p:cNvPr id="10" name="Rectangle 3"/>
          <p:cNvSpPr>
            <a:spLocks noGrp="1" noChangeArrowheads="1"/>
          </p:cNvSpPr>
          <p:nvPr>
            <p:ph idx="1"/>
          </p:nvPr>
        </p:nvSpPr>
        <p:spPr bwMode="auto">
          <a:xfrm>
            <a:off x="242768" y="922020"/>
            <a:ext cx="8700117" cy="54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432"/>
              </a:spcBef>
              <a:spcAft>
                <a:spcPct val="0"/>
              </a:spcAft>
              <a:buClrTx/>
              <a:buSzTx/>
              <a:buFont typeface="Wingdings" panose="05000000000000000000" pitchFamily="2" charset="2"/>
              <a:buChar char="Ø"/>
              <a:tabLst/>
              <a:defRPr/>
            </a:pPr>
            <a:r>
              <a:rPr kumimoji="0" lang="en-US" altLang="en-US" sz="2000" b="1" i="0" u="none" strike="noStrike" kern="0" cap="none" spc="0" normalizeH="0" baseline="0" noProof="0" dirty="0">
                <a:ln>
                  <a:noFill/>
                </a:ln>
                <a:solidFill>
                  <a:srgbClr val="000000"/>
                </a:solidFill>
                <a:effectLst/>
                <a:uLnTx/>
                <a:uFillTx/>
                <a:latin typeface="+mn-lt"/>
                <a:ea typeface="MS PGothic" panose="020B0600070205080204" pitchFamily="34" charset="-128"/>
              </a:rPr>
              <a:t>Click to edit Master text styles</a:t>
            </a:r>
          </a:p>
          <a:p>
            <a:pPr marL="457200" marR="0" lvl="1"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Char char="q"/>
              <a:tabLst>
                <a:tab pos="1371600" algn="l"/>
              </a:tabLst>
              <a:defRPr/>
            </a:pPr>
            <a:r>
              <a:rPr kumimoji="0" lang="en-US" altLang="en-US" sz="1800" b="0" i="0" u="none" strike="noStrike" kern="0" cap="none" spc="0" normalizeH="0" baseline="0" noProof="0" dirty="0">
                <a:ln>
                  <a:noFill/>
                </a:ln>
                <a:solidFill>
                  <a:srgbClr val="000000"/>
                </a:solidFill>
                <a:effectLst/>
                <a:uLnTx/>
                <a:uFillTx/>
                <a:latin typeface="+mn-lt"/>
                <a:ea typeface="MS PGothic" panose="020B0600070205080204" pitchFamily="34" charset="-128"/>
              </a:rPr>
              <a:t>Second level</a:t>
            </a:r>
          </a:p>
          <a:p>
            <a:pPr marL="640080" marR="0" lvl="2"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Third level</a:t>
            </a:r>
          </a:p>
          <a:p>
            <a:pPr marL="914400" marR="0" lvl="3" indent="-182880" algn="l" defTabSz="914400" rtl="0" eaLnBrk="0" fontAlgn="base" latinLnBrk="0" hangingPunct="0">
              <a:lnSpc>
                <a:spcPct val="100000"/>
              </a:lnSpc>
              <a:spcBef>
                <a:spcPts val="336"/>
              </a:spcBef>
              <a:spcAft>
                <a:spcPct val="0"/>
              </a:spcAft>
              <a:buClrTx/>
              <a:buSzTx/>
              <a:buFontTx/>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Fourth level</a:t>
            </a:r>
          </a:p>
          <a:p>
            <a:pPr marL="1097280" marR="0" lvl="4" indent="-18288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Fifth level</a:t>
            </a:r>
          </a:p>
          <a:p>
            <a:pPr marL="1280160" marR="0" lvl="5"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mn-lt"/>
                <a:ea typeface="+mn-ea"/>
              </a:rPr>
              <a:t>Sixth level</a:t>
            </a:r>
          </a:p>
          <a:p>
            <a:pPr marL="228600" marR="0" lvl="0" indent="-228600" algn="l" defTabSz="914400" rtl="0" eaLnBrk="0" fontAlgn="base" latinLnBrk="0" hangingPunct="0">
              <a:lnSpc>
                <a:spcPct val="100000"/>
              </a:lnSpc>
              <a:spcBef>
                <a:spcPts val="432"/>
              </a:spcBef>
              <a:spcAft>
                <a:spcPct val="0"/>
              </a:spcAft>
              <a:buClrTx/>
              <a:buSzTx/>
              <a:buFont typeface="Wingdings" panose="05000000000000000000" pitchFamily="2" charset="2"/>
              <a:buChar char="Ø"/>
              <a:tabLst/>
              <a:defRPr/>
            </a:pPr>
            <a:endPar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endParaRPr>
          </a:p>
        </p:txBody>
      </p:sp>
      <p:sp>
        <p:nvSpPr>
          <p:cNvPr id="11" name="Title Placeholder 4"/>
          <p:cNvSpPr>
            <a:spLocks noGrp="1"/>
          </p:cNvSpPr>
          <p:nvPr>
            <p:ph type="title"/>
          </p:nvPr>
        </p:nvSpPr>
        <p:spPr>
          <a:xfrm>
            <a:off x="0" y="0"/>
            <a:ext cx="8412480" cy="8056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8033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L9 MSR 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668635-2FD8-4B44-A56A-D1B5E0A541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2018" cy="6861006"/>
          </a:xfrm>
          <a:prstGeom prst="rect">
            <a:avLst/>
          </a:prstGeom>
        </p:spPr>
      </p:pic>
    </p:spTree>
    <p:extLst>
      <p:ext uri="{BB962C8B-B14F-4D97-AF65-F5344CB8AC3E}">
        <p14:creationId xmlns:p14="http://schemas.microsoft.com/office/powerpoint/2010/main" val="15337089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5911"/>
            <a:ext cx="9144000" cy="809695"/>
          </a:xfrm>
          <a:prstGeom prst="rect">
            <a:avLst/>
          </a:prstGeom>
        </p:spPr>
      </p:pic>
      <p:sp>
        <p:nvSpPr>
          <p:cNvPr id="1026" name="Rectangle 3"/>
          <p:cNvSpPr>
            <a:spLocks noGrp="1" noChangeArrowheads="1"/>
          </p:cNvSpPr>
          <p:nvPr>
            <p:ph type="body" idx="1"/>
          </p:nvPr>
        </p:nvSpPr>
        <p:spPr bwMode="auto">
          <a:xfrm>
            <a:off x="242768" y="922020"/>
            <a:ext cx="8700117" cy="54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432"/>
              </a:spcBef>
              <a:spcAft>
                <a:spcPct val="0"/>
              </a:spcAft>
              <a:buClrTx/>
              <a:buSzTx/>
              <a:buFont typeface="Wingdings" panose="05000000000000000000" pitchFamily="2" charset="2"/>
              <a:buChar char="Ø"/>
              <a:tabLst/>
              <a:defRPr/>
            </a:pPr>
            <a:r>
              <a:rPr kumimoji="0" lang="en-US" altLang="en-US" sz="2000" b="1" i="0" u="none" strike="noStrike" kern="0" cap="none" spc="0" normalizeH="0" baseline="0" noProof="0" dirty="0">
                <a:ln>
                  <a:noFill/>
                </a:ln>
                <a:solidFill>
                  <a:srgbClr val="000000"/>
                </a:solidFill>
                <a:effectLst/>
                <a:uLnTx/>
                <a:uFillTx/>
                <a:latin typeface="+mn-lt"/>
                <a:ea typeface="MS PGothic" panose="020B0600070205080204" pitchFamily="34" charset="-128"/>
              </a:rPr>
              <a:t>Click to edit Master text styles</a:t>
            </a:r>
          </a:p>
          <a:p>
            <a:pPr marL="457200" marR="0" lvl="1"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Char char="q"/>
              <a:tabLst>
                <a:tab pos="1371600" algn="l"/>
              </a:tabLst>
              <a:defRPr/>
            </a:pPr>
            <a:r>
              <a:rPr kumimoji="0" lang="en-US" altLang="en-US" sz="1800" b="0" i="0" u="none" strike="noStrike" kern="0" cap="none" spc="0" normalizeH="0" baseline="0" noProof="0" dirty="0">
                <a:ln>
                  <a:noFill/>
                </a:ln>
                <a:solidFill>
                  <a:srgbClr val="000000"/>
                </a:solidFill>
                <a:effectLst/>
                <a:uLnTx/>
                <a:uFillTx/>
                <a:latin typeface="+mn-lt"/>
                <a:ea typeface="MS PGothic" panose="020B0600070205080204" pitchFamily="34" charset="-128"/>
              </a:rPr>
              <a:t>Second level</a:t>
            </a:r>
          </a:p>
          <a:p>
            <a:pPr marL="640080" marR="0" lvl="2"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Third level</a:t>
            </a:r>
          </a:p>
          <a:p>
            <a:pPr marL="914400" marR="0" lvl="3" indent="-182880" algn="l" defTabSz="914400" rtl="0" eaLnBrk="0" fontAlgn="base" latinLnBrk="0" hangingPunct="0">
              <a:lnSpc>
                <a:spcPct val="100000"/>
              </a:lnSpc>
              <a:spcBef>
                <a:spcPts val="336"/>
              </a:spcBef>
              <a:spcAft>
                <a:spcPct val="0"/>
              </a:spcAft>
              <a:buClrTx/>
              <a:buSzTx/>
              <a:buFontTx/>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Fourth level</a:t>
            </a:r>
          </a:p>
          <a:p>
            <a:pPr marL="1097280" marR="0" lvl="4" indent="-18288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a:pPr>
            <a:r>
              <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rPr>
              <a:t>Fifth level</a:t>
            </a:r>
          </a:p>
          <a:p>
            <a:pPr marL="1280160" marR="0" lvl="5"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mn-lt"/>
                <a:ea typeface="+mn-ea"/>
              </a:rPr>
              <a:t>Sixth level</a:t>
            </a:r>
          </a:p>
          <a:p>
            <a:pPr marL="228600" marR="0" lvl="0" indent="-228600" algn="l" defTabSz="914400" rtl="0" eaLnBrk="0" fontAlgn="base" latinLnBrk="0" hangingPunct="0">
              <a:lnSpc>
                <a:spcPct val="100000"/>
              </a:lnSpc>
              <a:spcBef>
                <a:spcPts val="432"/>
              </a:spcBef>
              <a:spcAft>
                <a:spcPct val="0"/>
              </a:spcAft>
              <a:buClrTx/>
              <a:buSzTx/>
              <a:buFont typeface="Wingdings" panose="05000000000000000000" pitchFamily="2" charset="2"/>
              <a:buChar char="Ø"/>
              <a:tabLst/>
              <a:defRPr/>
            </a:pPr>
            <a:endParaRPr kumimoji="0" lang="en-US" altLang="en-US" sz="1600" b="0" i="0" u="none" strike="noStrike" kern="0" cap="none" spc="0" normalizeH="0" baseline="0" noProof="0" dirty="0">
              <a:ln>
                <a:noFill/>
              </a:ln>
              <a:solidFill>
                <a:srgbClr val="000000"/>
              </a:solidFill>
              <a:effectLst/>
              <a:uLnTx/>
              <a:uFillTx/>
              <a:latin typeface="+mn-lt"/>
              <a:ea typeface="MS PGothic" panose="020B0600070205080204" pitchFamily="34" charset="-128"/>
            </a:endParaRPr>
          </a:p>
        </p:txBody>
      </p:sp>
      <p:cxnSp>
        <p:nvCxnSpPr>
          <p:cNvPr id="15" name="Straight Connector 15"/>
          <p:cNvCxnSpPr>
            <a:cxnSpLocks noChangeShapeType="1"/>
          </p:cNvCxnSpPr>
          <p:nvPr userDrawn="1"/>
        </p:nvCxnSpPr>
        <p:spPr bwMode="auto">
          <a:xfrm>
            <a:off x="230818" y="6497637"/>
            <a:ext cx="8700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 name="Rectangle 1"/>
          <p:cNvSpPr/>
          <p:nvPr userDrawn="1"/>
        </p:nvSpPr>
        <p:spPr bwMode="auto">
          <a:xfrm>
            <a:off x="1969867" y="-15912"/>
            <a:ext cx="7174133" cy="809695"/>
          </a:xfrm>
          <a:prstGeom prst="rect">
            <a:avLst/>
          </a:prstGeom>
          <a:gradFill flip="none" rotWithShape="1">
            <a:gsLst>
              <a:gs pos="25000">
                <a:srgbClr val="171939">
                  <a:alpha val="10000"/>
                </a:srgbClr>
              </a:gs>
              <a:gs pos="75000">
                <a:srgbClr val="9C9DAA">
                  <a:alpha val="4000"/>
                </a:srgbClr>
              </a:gs>
              <a:gs pos="50000">
                <a:srgbClr val="171939">
                  <a:alpha val="4000"/>
                </a:srgbClr>
              </a:gs>
              <a:gs pos="0">
                <a:srgbClr val="171939">
                  <a:alpha val="0"/>
                </a:srgbClr>
              </a:gs>
              <a:gs pos="93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pic>
        <p:nvPicPr>
          <p:cNvPr id="16" name="Picture 10"/>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85441" y="-12704"/>
            <a:ext cx="75855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929" y="-15910"/>
            <a:ext cx="1995525" cy="809694"/>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637275" y="6511953"/>
            <a:ext cx="365760" cy="322730"/>
          </a:xfrm>
          <a:prstGeom prst="rect">
            <a:avLst/>
          </a:prstGeom>
        </p:spPr>
      </p:pic>
      <p:pic>
        <p:nvPicPr>
          <p:cNvPr id="12" name="Picture 2" descr="mage result for landsat satellite"/>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b="-1"/>
          <a:stretch/>
        </p:blipFill>
        <p:spPr bwMode="auto">
          <a:xfrm>
            <a:off x="1122475" y="-13335"/>
            <a:ext cx="1102662" cy="594593"/>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2"/>
          <p:cNvSpPr>
            <a:spLocks noGrp="1"/>
          </p:cNvSpPr>
          <p:nvPr>
            <p:ph type="ftr" sz="quarter" idx="3"/>
          </p:nvPr>
        </p:nvSpPr>
        <p:spPr>
          <a:xfrm>
            <a:off x="230818" y="6497638"/>
            <a:ext cx="8266730" cy="223837"/>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000000">
                    <a:tint val="75000"/>
                  </a:srgbClr>
                </a:solidFill>
              </a:rPr>
              <a:t>Possibly Contains ITAR / EAR Sensitive Material  ▪  For NASA Internal Use Only </a:t>
            </a:r>
          </a:p>
        </p:txBody>
      </p:sp>
      <p:sp>
        <p:nvSpPr>
          <p:cNvPr id="20" name="Slide Number Placeholder 3"/>
          <p:cNvSpPr>
            <a:spLocks noGrp="1"/>
          </p:cNvSpPr>
          <p:nvPr>
            <p:ph type="sldNum" sz="quarter" idx="4"/>
          </p:nvPr>
        </p:nvSpPr>
        <p:spPr>
          <a:xfrm>
            <a:off x="8498486" y="6497637"/>
            <a:ext cx="433387" cy="223838"/>
          </a:xfrm>
          <a:prstGeom prst="rect">
            <a:avLst/>
          </a:prstGeom>
        </p:spPr>
        <p:txBody>
          <a:bodyPr vert="horz" lIns="91440" tIns="45720" rIns="91440" bIns="45720" rtlCol="0" anchor="ctr"/>
          <a:lstStyle>
            <a:lvl1pPr algn="r">
              <a:defRPr sz="1000">
                <a:solidFill>
                  <a:schemeClr val="tx1">
                    <a:tint val="75000"/>
                  </a:schemeClr>
                </a:solidFill>
              </a:defRPr>
            </a:lvl1pPr>
          </a:lstStyle>
          <a:p>
            <a:pPr eaLnBrk="0" fontAlgn="base" hangingPunct="0">
              <a:spcBef>
                <a:spcPct val="0"/>
              </a:spcBef>
              <a:spcAft>
                <a:spcPct val="0"/>
              </a:spcAft>
            </a:pPr>
            <a:fld id="{9A4DB9E2-F09A-429B-9E50-670A92037774}" type="slidenum">
              <a:rPr lang="en-US" smtClean="0">
                <a:solidFill>
                  <a:srgbClr val="000000">
                    <a:tint val="75000"/>
                  </a:srgbClr>
                </a:solidFill>
              </a:rPr>
              <a:pPr eaLnBrk="0" fontAlgn="base" hangingPunct="0">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3942947829"/>
      </p:ext>
    </p:extLst>
  </p:cSld>
  <p:clrMap bg1="lt1" tx1="dk1" bg2="lt2" tx2="dk2" accent1="accent1" accent2="accent2" accent3="accent3" accent4="accent4" accent5="accent5" accent6="accent6" hlink="hlink" folHlink="folHlink"/>
  <p:sldLayoutIdLst>
    <p:sldLayoutId id="2147484163" r:id="rId1"/>
    <p:sldLayoutId id="2147484164" r:id="rId2"/>
  </p:sldLayoutIdLst>
  <p:hf hdr="0" ftr="0" dt="0"/>
  <p:txStyles>
    <p:titleStyle>
      <a:lvl1pPr algn="ctr" rtl="0" eaLnBrk="0" fontAlgn="base" hangingPunct="0">
        <a:lnSpc>
          <a:spcPct val="90000"/>
        </a:lnSpc>
        <a:spcBef>
          <a:spcPct val="0"/>
        </a:spcBef>
        <a:spcAft>
          <a:spcPct val="0"/>
        </a:spcAft>
        <a:defRPr sz="2400" b="1">
          <a:ln>
            <a:solidFill>
              <a:srgbClr val="3366CC"/>
            </a:solidFill>
          </a:ln>
          <a:solidFill>
            <a:srgbClr val="3366CC"/>
          </a:solidFill>
          <a:effectLst/>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400" b="1">
          <a:solidFill>
            <a:srgbClr val="FFFFFF"/>
          </a:solidFill>
          <a:latin typeface="Arial" pitchFamily="-108" charset="0"/>
          <a:ea typeface="MS PGothic" panose="020B0600070205080204" pitchFamily="34" charset="-128"/>
          <a:cs typeface="ＭＳ Ｐゴシック" pitchFamily="-108" charset="-128"/>
        </a:defRPr>
      </a:lvl2pPr>
      <a:lvl3pPr algn="l" rtl="0" eaLnBrk="0" fontAlgn="base" hangingPunct="0">
        <a:lnSpc>
          <a:spcPct val="90000"/>
        </a:lnSpc>
        <a:spcBef>
          <a:spcPct val="0"/>
        </a:spcBef>
        <a:spcAft>
          <a:spcPct val="0"/>
        </a:spcAft>
        <a:defRPr sz="2400" b="1">
          <a:solidFill>
            <a:srgbClr val="FFFFFF"/>
          </a:solidFill>
          <a:latin typeface="Arial" pitchFamily="-108" charset="0"/>
          <a:ea typeface="MS PGothic" panose="020B0600070205080204" pitchFamily="34" charset="-128"/>
          <a:cs typeface="ＭＳ Ｐゴシック" pitchFamily="-108" charset="-128"/>
        </a:defRPr>
      </a:lvl3pPr>
      <a:lvl4pPr algn="l" rtl="0" eaLnBrk="0" fontAlgn="base" hangingPunct="0">
        <a:lnSpc>
          <a:spcPct val="90000"/>
        </a:lnSpc>
        <a:spcBef>
          <a:spcPct val="0"/>
        </a:spcBef>
        <a:spcAft>
          <a:spcPct val="0"/>
        </a:spcAft>
        <a:defRPr sz="2400" b="1">
          <a:solidFill>
            <a:srgbClr val="FFFFFF"/>
          </a:solidFill>
          <a:latin typeface="Arial" pitchFamily="-108" charset="0"/>
          <a:ea typeface="MS PGothic" panose="020B0600070205080204" pitchFamily="34" charset="-128"/>
          <a:cs typeface="ＭＳ Ｐゴシック" pitchFamily="-108" charset="-128"/>
        </a:defRPr>
      </a:lvl4pPr>
      <a:lvl5pPr algn="l" rtl="0" eaLnBrk="0" fontAlgn="base" hangingPunct="0">
        <a:lnSpc>
          <a:spcPct val="90000"/>
        </a:lnSpc>
        <a:spcBef>
          <a:spcPct val="0"/>
        </a:spcBef>
        <a:spcAft>
          <a:spcPct val="0"/>
        </a:spcAft>
        <a:defRPr sz="2400" b="1">
          <a:solidFill>
            <a:srgbClr val="FFFFFF"/>
          </a:solidFill>
          <a:latin typeface="Arial" pitchFamily="-108" charset="0"/>
          <a:ea typeface="MS PGothic" panose="020B0600070205080204" pitchFamily="34" charset="-128"/>
          <a:cs typeface="ＭＳ Ｐゴシック" pitchFamily="-108" charset="-128"/>
        </a:defRPr>
      </a:lvl5pPr>
      <a:lvl6pPr marL="457200" algn="l" rtl="0" fontAlgn="base">
        <a:lnSpc>
          <a:spcPct val="90000"/>
        </a:lnSpc>
        <a:spcBef>
          <a:spcPct val="0"/>
        </a:spcBef>
        <a:spcAft>
          <a:spcPct val="0"/>
        </a:spcAft>
        <a:defRPr sz="2800" b="1">
          <a:solidFill>
            <a:srgbClr val="FFF10C"/>
          </a:solidFill>
          <a:latin typeface="Arial" pitchFamily="-108" charset="0"/>
          <a:ea typeface="ＭＳ Ｐゴシック" pitchFamily="-108" charset="-128"/>
          <a:cs typeface="ＭＳ Ｐゴシック" pitchFamily="-108" charset="-128"/>
        </a:defRPr>
      </a:lvl6pPr>
      <a:lvl7pPr marL="914400" algn="l" rtl="0" fontAlgn="base">
        <a:lnSpc>
          <a:spcPct val="90000"/>
        </a:lnSpc>
        <a:spcBef>
          <a:spcPct val="0"/>
        </a:spcBef>
        <a:spcAft>
          <a:spcPct val="0"/>
        </a:spcAft>
        <a:defRPr sz="2800" b="1">
          <a:solidFill>
            <a:srgbClr val="FFF10C"/>
          </a:solidFill>
          <a:latin typeface="Arial" pitchFamily="-108" charset="0"/>
          <a:ea typeface="ＭＳ Ｐゴシック" pitchFamily="-108" charset="-128"/>
          <a:cs typeface="ＭＳ Ｐゴシック" pitchFamily="-108" charset="-128"/>
        </a:defRPr>
      </a:lvl7pPr>
      <a:lvl8pPr marL="1371600" algn="l" rtl="0" fontAlgn="base">
        <a:lnSpc>
          <a:spcPct val="90000"/>
        </a:lnSpc>
        <a:spcBef>
          <a:spcPct val="0"/>
        </a:spcBef>
        <a:spcAft>
          <a:spcPct val="0"/>
        </a:spcAft>
        <a:defRPr sz="2800" b="1">
          <a:solidFill>
            <a:srgbClr val="FFF10C"/>
          </a:solidFill>
          <a:latin typeface="Arial" pitchFamily="-108" charset="0"/>
          <a:ea typeface="ＭＳ Ｐゴシック" pitchFamily="-108" charset="-128"/>
          <a:cs typeface="ＭＳ Ｐゴシック" pitchFamily="-108" charset="-128"/>
        </a:defRPr>
      </a:lvl8pPr>
      <a:lvl9pPr marL="1828800" algn="l" rtl="0" fontAlgn="base">
        <a:lnSpc>
          <a:spcPct val="90000"/>
        </a:lnSpc>
        <a:spcBef>
          <a:spcPct val="0"/>
        </a:spcBef>
        <a:spcAft>
          <a:spcPct val="0"/>
        </a:spcAft>
        <a:defRPr sz="2800" b="1">
          <a:solidFill>
            <a:srgbClr val="FFF10C"/>
          </a:solidFill>
          <a:latin typeface="Arial" pitchFamily="-108" charset="0"/>
          <a:ea typeface="ＭＳ Ｐゴシック" pitchFamily="-108" charset="-128"/>
          <a:cs typeface="ＭＳ Ｐゴシック" pitchFamily="-108" charset="-128"/>
        </a:defRPr>
      </a:lvl9pPr>
    </p:titleStyle>
    <p:body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1514"/>
            <a:ext cx="3766456" cy="502573"/>
          </a:xfrm>
          <a:prstGeom prst="rect">
            <a:avLst/>
          </a:prstGeom>
          <a:noFill/>
        </p:spPr>
        <p:txBody>
          <a:bodyPr wrap="square" rtlCol="0">
            <a:spAutoFit/>
          </a:bodyPr>
          <a:lstStyle/>
          <a:p>
            <a:pPr algn="ctr" defTabSz="870875">
              <a:defRPr/>
            </a:pPr>
            <a:r>
              <a:rPr lang="en-US" sz="1333" b="1" dirty="0">
                <a:solidFill>
                  <a:srgbClr val="FFFF00"/>
                </a:solidFill>
                <a:effectLst>
                  <a:outerShdw blurRad="38100" dist="38100" dir="2700000" algn="tl">
                    <a:srgbClr val="000000">
                      <a:alpha val="43137"/>
                    </a:srgbClr>
                  </a:outerShdw>
                </a:effectLst>
                <a:latin typeface="Arial"/>
                <a:ea typeface="ＭＳ Ｐゴシック"/>
              </a:rPr>
              <a:t>Landsat 9 – OLI-2</a:t>
            </a:r>
          </a:p>
          <a:p>
            <a:pPr algn="ctr" defTabSz="870875">
              <a:defRPr/>
            </a:pPr>
            <a:r>
              <a:rPr lang="en-US" sz="1333" b="1" dirty="0">
                <a:solidFill>
                  <a:srgbClr val="FFFF00"/>
                </a:solidFill>
                <a:effectLst>
                  <a:outerShdw blurRad="38100" dist="38100" dir="2700000" algn="tl">
                    <a:srgbClr val="000000">
                      <a:alpha val="43137"/>
                    </a:srgbClr>
                  </a:outerShdw>
                </a:effectLst>
                <a:latin typeface="Arial"/>
                <a:ea typeface="ＭＳ Ｐゴシック"/>
              </a:rPr>
              <a:t>Washington DC Area</a:t>
            </a:r>
          </a:p>
        </p:txBody>
      </p:sp>
      <p:sp>
        <p:nvSpPr>
          <p:cNvPr id="2" name="Rectangle 1"/>
          <p:cNvSpPr/>
          <p:nvPr/>
        </p:nvSpPr>
        <p:spPr>
          <a:xfrm>
            <a:off x="213360" y="1433688"/>
            <a:ext cx="8930640" cy="4893647"/>
          </a:xfrm>
          <a:prstGeom prst="rect">
            <a:avLst/>
          </a:prstGeom>
        </p:spPr>
        <p:txBody>
          <a:bodyPr wrap="square">
            <a:spAutoFit/>
          </a:bodyPr>
          <a:lstStyle/>
          <a:p>
            <a:pPr algn="ctr"/>
            <a:r>
              <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t>Lessons Learned in Systems Engineering Availability and Recommendations for Mission Technical Leaders</a:t>
            </a:r>
          </a:p>
          <a:p>
            <a:pPr algn="ctr"/>
            <a:br>
              <a:rPr lang="en-US" sz="4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br>
            <a:r>
              <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t>Charles Baker</a:t>
            </a:r>
          </a:p>
          <a:p>
            <a:pPr algn="ctr"/>
            <a:r>
              <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t>Dave Everett</a:t>
            </a:r>
          </a:p>
          <a:p>
            <a:pPr algn="ctr"/>
            <a:endPar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endParaRPr>
          </a:p>
          <a:p>
            <a:pPr algn="ctr"/>
            <a:r>
              <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t>Systems Engineering Seminar</a:t>
            </a:r>
          </a:p>
          <a:p>
            <a:pPr algn="ctr"/>
            <a:r>
              <a:rPr lang="en-US" sz="2800" dirty="0">
                <a:solidFill>
                  <a:schemeClr val="bg1"/>
                </a:solidFill>
                <a:effectLst>
                  <a:outerShdw blurRad="50800" dist="50800" dir="5400000" algn="ctr" rotWithShape="0">
                    <a:schemeClr val="tx1"/>
                  </a:outerShdw>
                </a:effectLst>
                <a:latin typeface="Calibri" panose="020F0502020204030204" pitchFamily="34" charset="0"/>
                <a:cs typeface="Calibri" panose="020F0502020204030204" pitchFamily="34" charset="0"/>
              </a:rPr>
              <a:t>February 17, 2022</a:t>
            </a:r>
          </a:p>
          <a:p>
            <a:pPr algn="ctr"/>
            <a:endParaRPr lang="en-US" dirty="0">
              <a:solidFill>
                <a:schemeClr val="bg1"/>
              </a:solidFill>
              <a:latin typeface="Arial Rounded MT Bold" panose="020F0704030504030204" pitchFamily="34" charset="0"/>
            </a:endParaRPr>
          </a:p>
          <a:p>
            <a:pPr lvl="0" algn="ctr"/>
            <a:endParaRPr lang="en-US" sz="4400" b="1" dirty="0">
              <a:solidFill>
                <a:srgbClr val="FFFF00"/>
              </a:solidFill>
            </a:endParaRPr>
          </a:p>
        </p:txBody>
      </p:sp>
    </p:spTree>
    <p:extLst>
      <p:ext uri="{BB962C8B-B14F-4D97-AF65-F5344CB8AC3E}">
        <p14:creationId xmlns:p14="http://schemas.microsoft.com/office/powerpoint/2010/main" val="80937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3174"/>
            <a:ext cx="4068417" cy="5439022"/>
          </a:xfrm>
        </p:spPr>
        <p:txBody>
          <a:bodyPr/>
          <a:lstStyle/>
          <a:p>
            <a:r>
              <a:rPr lang="en-US" dirty="0"/>
              <a:t>Mission Overview</a:t>
            </a:r>
          </a:p>
          <a:p>
            <a:pPr lvl="1"/>
            <a:r>
              <a:rPr lang="en-US" dirty="0"/>
              <a:t>Currently in its 13</a:t>
            </a:r>
            <a:r>
              <a:rPr lang="en-US" baseline="30000" dirty="0"/>
              <a:t>th</a:t>
            </a:r>
            <a:r>
              <a:rPr lang="en-US" dirty="0"/>
              <a:t> year (14 month design life)</a:t>
            </a:r>
          </a:p>
          <a:p>
            <a:pPr lvl="1"/>
            <a:r>
              <a:rPr lang="en-US" dirty="0"/>
              <a:t>50 km mean Lunar Polar Orbit (currently in low maintenance elliptical orbit with periapsis around 50 km at the south pole, apoapsis at 216 km</a:t>
            </a:r>
          </a:p>
          <a:p>
            <a:pPr lvl="1"/>
            <a:r>
              <a:rPr lang="en-US" dirty="0"/>
              <a:t>LRO mission objective is to conduct investigations that will be specifically targeted to prepare for and support future human exploration of the moon</a:t>
            </a:r>
          </a:p>
          <a:p>
            <a:pPr lvl="1"/>
            <a:r>
              <a:rPr lang="en-US" dirty="0"/>
              <a:t>Locate Potential Resources</a:t>
            </a:r>
          </a:p>
          <a:p>
            <a:pPr lvl="1"/>
            <a:r>
              <a:rPr lang="en-US" dirty="0"/>
              <a:t>Safe Landing Sites</a:t>
            </a:r>
          </a:p>
          <a:p>
            <a:pPr lvl="1"/>
            <a:r>
              <a:rPr lang="en-US" dirty="0"/>
              <a:t>Understand the Space Environment</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Lunar Reconnaissance Orbiter (LRO) </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2" y="805665"/>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Issues Discovered and Resolution Path </a:t>
            </a:r>
          </a:p>
          <a:p>
            <a:pPr lvl="1"/>
            <a:r>
              <a:rPr lang="en-US" altLang="en-US" dirty="0"/>
              <a:t>An undocumented change to a test fixture resulted in a fastener punching through into a lubricated section of a mechanism on one of the instruments.  </a:t>
            </a:r>
          </a:p>
          <a:p>
            <a:pPr lvl="1"/>
            <a:r>
              <a:rPr lang="en-US" altLang="en-US" dirty="0"/>
              <a:t>The team needed to decide whether to try to vacuum any contaminates out through the hole or take the additional time to completely disassemble the mechanism and replace all the grease inside.</a:t>
            </a:r>
          </a:p>
          <a:p>
            <a:pPr lvl="1"/>
            <a:r>
              <a:rPr lang="en-US" altLang="en-US" dirty="0"/>
              <a:t>It was a system-level decision because of the large impact on schedule.  </a:t>
            </a:r>
          </a:p>
          <a:p>
            <a:pPr lvl="1"/>
            <a:r>
              <a:rPr lang="en-US" altLang="en-US" dirty="0"/>
              <a:t>With input from the MSE and mechanical experts, the project manager chose to take the schedule hit and fully clean the mechanism.</a:t>
            </a:r>
            <a:r>
              <a:rPr lang="en-US" dirty="0"/>
              <a:t> </a:t>
            </a:r>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867E7787-6ADF-A147-B400-AF5EE4F2F4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42263" y="4677972"/>
            <a:ext cx="1999808" cy="1328639"/>
          </a:xfrm>
          <a:prstGeom prst="rect">
            <a:avLst/>
          </a:prstGeom>
        </p:spPr>
      </p:pic>
    </p:spTree>
    <p:extLst>
      <p:ext uri="{BB962C8B-B14F-4D97-AF65-F5344CB8AC3E}">
        <p14:creationId xmlns:p14="http://schemas.microsoft.com/office/powerpoint/2010/main" val="265165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05665"/>
            <a:ext cx="4068417" cy="5439022"/>
          </a:xfrm>
        </p:spPr>
        <p:txBody>
          <a:bodyPr/>
          <a:lstStyle/>
          <a:p>
            <a:r>
              <a:rPr lang="en-US" dirty="0"/>
              <a:t>Mission Overview</a:t>
            </a:r>
          </a:p>
          <a:p>
            <a:pPr lvl="1"/>
            <a:r>
              <a:rPr lang="en-US" dirty="0"/>
              <a:t>Currently in its 13</a:t>
            </a:r>
            <a:r>
              <a:rPr lang="en-US" baseline="30000" dirty="0"/>
              <a:t>th</a:t>
            </a:r>
            <a:r>
              <a:rPr lang="en-US" dirty="0"/>
              <a:t> year (14 month design life)</a:t>
            </a:r>
          </a:p>
          <a:p>
            <a:pPr lvl="1"/>
            <a:r>
              <a:rPr lang="en-US" dirty="0"/>
              <a:t>50 km mean Lunar Polar Orbit (currently in low maintenance elliptical orbit with periapsis around 50 km at the south pole, apoapsis at 216 km</a:t>
            </a:r>
          </a:p>
          <a:p>
            <a:pPr lvl="1"/>
            <a:r>
              <a:rPr lang="en-US" dirty="0"/>
              <a:t>LRO mission objective is to conduct investigations that will be specifically targeted to prepare for and support future human exploration of the moon</a:t>
            </a:r>
          </a:p>
          <a:p>
            <a:pPr lvl="1"/>
            <a:r>
              <a:rPr lang="en-US" dirty="0"/>
              <a:t>Locate Potential Resources</a:t>
            </a:r>
          </a:p>
          <a:p>
            <a:pPr lvl="1"/>
            <a:r>
              <a:rPr lang="en-US" dirty="0"/>
              <a:t>Safe Landing Sites</a:t>
            </a:r>
          </a:p>
          <a:p>
            <a:pPr lvl="1"/>
            <a:r>
              <a:rPr lang="en-US" dirty="0"/>
              <a:t>Understand the Space Environment</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Lunar Reconnaissance Orbiter (LRO) </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2" y="805665"/>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Issues Discovered and Resolution Path </a:t>
            </a:r>
          </a:p>
          <a:p>
            <a:pPr lvl="1"/>
            <a:r>
              <a:rPr lang="en-US" altLang="en-US" dirty="0"/>
              <a:t>The transponder vendor discovered during testing that 6% of the time the receiver would not lock up to a 1010 bit pattern as quickly as required.  </a:t>
            </a:r>
          </a:p>
          <a:p>
            <a:pPr lvl="1"/>
            <a:r>
              <a:rPr lang="en-US" altLang="en-US" dirty="0"/>
              <a:t>The vendor understood the cause of the problem, but the fix would require several months of delays.  The vendor also showed that a 11001100 pattern would lock up within the time required.  </a:t>
            </a:r>
          </a:p>
          <a:p>
            <a:pPr lvl="1"/>
            <a:r>
              <a:rPr lang="en-US" altLang="en-US" dirty="0"/>
              <a:t>The MSE needed to work with the communications team and the ground systems team to determine the solution that would have the least impact on the mission, both during development and in flight. </a:t>
            </a:r>
          </a:p>
          <a:p>
            <a:pPr lvl="1"/>
            <a:r>
              <a:rPr lang="en-US" altLang="en-US" dirty="0"/>
              <a:t> Instead of fixing the transponder, the MSE decided that the ground system would make the change in the idle pattern, allowing the receiver to reliably lock within the time allotted.</a:t>
            </a:r>
            <a:r>
              <a:rPr lang="en-US" dirty="0"/>
              <a:t> </a:t>
            </a:r>
            <a:endParaRPr lang="en-US"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867E7787-6ADF-A147-B400-AF5EE4F2F4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37432" y="4654001"/>
            <a:ext cx="2028614" cy="1347778"/>
          </a:xfrm>
          <a:prstGeom prst="rect">
            <a:avLst/>
          </a:prstGeom>
        </p:spPr>
      </p:pic>
    </p:spTree>
    <p:extLst>
      <p:ext uri="{BB962C8B-B14F-4D97-AF65-F5344CB8AC3E}">
        <p14:creationId xmlns:p14="http://schemas.microsoft.com/office/powerpoint/2010/main" val="164604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05665"/>
            <a:ext cx="4068417" cy="5439022"/>
          </a:xfrm>
        </p:spPr>
        <p:txBody>
          <a:bodyPr/>
          <a:lstStyle/>
          <a:p>
            <a:pPr lvl="1"/>
            <a:r>
              <a:rPr lang="en-US" dirty="0"/>
              <a:t>Currently in its 13</a:t>
            </a:r>
            <a:r>
              <a:rPr lang="en-US" baseline="30000" dirty="0"/>
              <a:t>th</a:t>
            </a:r>
            <a:r>
              <a:rPr lang="en-US" dirty="0"/>
              <a:t> year (14 month design life)</a:t>
            </a:r>
          </a:p>
          <a:p>
            <a:pPr lvl="1"/>
            <a:r>
              <a:rPr lang="en-US" dirty="0"/>
              <a:t>50 km mean Lunar Polar Orbit (currently in low maintenance elliptical orbit with periapsis around 50 km at the south pole, apoapsis at 216 km</a:t>
            </a:r>
          </a:p>
          <a:p>
            <a:pPr lvl="1"/>
            <a:r>
              <a:rPr lang="en-US" dirty="0"/>
              <a:t>LRO mission objective is to conduct investigations that will be specifically targeted to prepare for and support future human exploration of the moon</a:t>
            </a:r>
          </a:p>
          <a:p>
            <a:pPr lvl="1"/>
            <a:r>
              <a:rPr lang="en-US" dirty="0"/>
              <a:t>Locate Potential Resources</a:t>
            </a:r>
          </a:p>
          <a:p>
            <a:pPr lvl="1"/>
            <a:r>
              <a:rPr lang="en-US" dirty="0"/>
              <a:t>Safe Landing Sites</a:t>
            </a:r>
          </a:p>
          <a:p>
            <a:pPr lvl="1"/>
            <a:r>
              <a:rPr lang="en-US" dirty="0"/>
              <a:t>Understand the Space Environment</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Lunar Reconnaissance Orbiter (LRO) </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2" y="805665"/>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Issues Discovered and Resolution Path </a:t>
            </a:r>
          </a:p>
          <a:p>
            <a:pPr lvl="1"/>
            <a:r>
              <a:rPr lang="en-US" altLang="en-US" dirty="0"/>
              <a:t>During system-level testing of the CSS’s, the engineers who were performing the test noticed a very small discrepancy in the current flow (on the order of a few micro amps). </a:t>
            </a:r>
          </a:p>
          <a:p>
            <a:pPr lvl="1"/>
            <a:r>
              <a:rPr lang="en-US" altLang="en-US" dirty="0"/>
              <a:t>The MSE encouraged these engineers to keep digging into the source of the discrepancy, even though he expected it was just some bookkeeping mistake. </a:t>
            </a:r>
          </a:p>
          <a:p>
            <a:pPr lvl="1"/>
            <a:r>
              <a:rPr lang="en-US" altLang="en-US" dirty="0"/>
              <a:t>The engineers scheduled multiple tests on the spacecraft, to the point where the I&amp;T manager started to complain about their chasing of what appeared to be nothing, but the MSE defended them. </a:t>
            </a:r>
          </a:p>
          <a:p>
            <a:pPr lvl="1"/>
            <a:r>
              <a:rPr lang="en-US" altLang="en-US" dirty="0"/>
              <a:t>Eventually, they tracked the issue to a flaw in the circuit that read the CSS’s. Although subtle in the test, this flaw was big enough that the sensors would have been essentially useless in flight. </a:t>
            </a:r>
          </a:p>
          <a:p>
            <a:pPr lvl="1"/>
            <a:r>
              <a:rPr lang="en-US" altLang="en-US" dirty="0"/>
              <a:t>The project needed to remove the C&amp;DH box and change some resistors. </a:t>
            </a:r>
            <a:endParaRPr lang="en-US"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867E7787-6ADF-A147-B400-AF5EE4F2F4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18746" y="4290112"/>
            <a:ext cx="2348708" cy="1560443"/>
          </a:xfrm>
          <a:prstGeom prst="rect">
            <a:avLst/>
          </a:prstGeom>
        </p:spPr>
      </p:pic>
    </p:spTree>
    <p:extLst>
      <p:ext uri="{BB962C8B-B14F-4D97-AF65-F5344CB8AC3E}">
        <p14:creationId xmlns:p14="http://schemas.microsoft.com/office/powerpoint/2010/main" val="314529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3253"/>
            <a:ext cx="4068417" cy="5439022"/>
          </a:xfrm>
        </p:spPr>
        <p:txBody>
          <a:bodyPr/>
          <a:lstStyle/>
          <a:p>
            <a:pPr lvl="1"/>
            <a:r>
              <a:rPr lang="en-US" dirty="0"/>
              <a:t>Currently in its 13</a:t>
            </a:r>
            <a:r>
              <a:rPr lang="en-US" baseline="30000" dirty="0"/>
              <a:t>th</a:t>
            </a:r>
            <a:r>
              <a:rPr lang="en-US" dirty="0"/>
              <a:t> year (14 month design life)</a:t>
            </a:r>
          </a:p>
          <a:p>
            <a:pPr lvl="1"/>
            <a:r>
              <a:rPr lang="en-US" dirty="0"/>
              <a:t>50 km mean Lunar Polar Orbit (currently in low maintenance elliptical orbit with periapsis around 50 km at the south pole, apoapsis at 216 km</a:t>
            </a:r>
          </a:p>
          <a:p>
            <a:pPr lvl="1"/>
            <a:r>
              <a:rPr lang="en-US" dirty="0"/>
              <a:t>LRO mission objective is to conduct investigations that will be specifically targeted to prepare for and support future human exploration of the moon</a:t>
            </a:r>
          </a:p>
          <a:p>
            <a:pPr lvl="1"/>
            <a:r>
              <a:rPr lang="en-US" dirty="0"/>
              <a:t>Locate Potential Resources</a:t>
            </a:r>
          </a:p>
          <a:p>
            <a:pPr lvl="1"/>
            <a:r>
              <a:rPr lang="en-US" dirty="0"/>
              <a:t>Safe Landing Sites</a:t>
            </a:r>
          </a:p>
          <a:p>
            <a:pPr lvl="1"/>
            <a:r>
              <a:rPr lang="en-US" dirty="0"/>
              <a:t>Understand the Space Environment</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Lunar Reconnaissance Orbiter (LRO) </a:t>
            </a:r>
          </a:p>
        </p:txBody>
      </p:sp>
      <p:sp>
        <p:nvSpPr>
          <p:cNvPr id="6" name="Content Placeholder 1">
            <a:extLst>
              <a:ext uri="{FF2B5EF4-FFF2-40B4-BE49-F238E27FC236}">
                <a16:creationId xmlns:a16="http://schemas.microsoft.com/office/drawing/2014/main" id="{CC7246F8-1447-584D-BBEF-9B5EF23149A3}"/>
              </a:ext>
            </a:extLst>
          </p:cNvPr>
          <p:cNvSpPr txBox="1">
            <a:spLocks/>
          </p:cNvSpPr>
          <p:nvPr/>
        </p:nvSpPr>
        <p:spPr bwMode="auto">
          <a:xfrm>
            <a:off x="4068417" y="1846193"/>
            <a:ext cx="4794864"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MSE Skills that contributed to Resolution</a:t>
            </a:r>
          </a:p>
          <a:p>
            <a:pPr lvl="1"/>
            <a:r>
              <a:rPr lang="en-US" dirty="0"/>
              <a:t>Balance Risk amongst the subsystems.</a:t>
            </a:r>
          </a:p>
          <a:p>
            <a:pPr lvl="1"/>
            <a:r>
              <a:rPr lang="en-US" dirty="0"/>
              <a:t>Pay attention to casual conversations (and foster them).</a:t>
            </a:r>
          </a:p>
          <a:p>
            <a:pPr lvl="1"/>
            <a:r>
              <a:rPr lang="en-US" dirty="0"/>
              <a:t>Ensure you understand the cause of anomalies however slight as they may be indicating a larger problem.</a:t>
            </a:r>
          </a:p>
          <a:p>
            <a:pPr lvl="1"/>
            <a:endParaRPr lang="en-US"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867E7787-6ADF-A147-B400-AF5EE4F2F4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475693" y="4347828"/>
            <a:ext cx="2396526" cy="1592212"/>
          </a:xfrm>
          <a:prstGeom prst="rect">
            <a:avLst/>
          </a:prstGeom>
        </p:spPr>
      </p:pic>
    </p:spTree>
    <p:extLst>
      <p:ext uri="{BB962C8B-B14F-4D97-AF65-F5344CB8AC3E}">
        <p14:creationId xmlns:p14="http://schemas.microsoft.com/office/powerpoint/2010/main" val="64063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8" y="922021"/>
            <a:ext cx="4005995" cy="5439022"/>
          </a:xfrm>
        </p:spPr>
        <p:txBody>
          <a:bodyPr/>
          <a:lstStyle/>
          <a:p>
            <a:r>
              <a:rPr lang="en-US" dirty="0"/>
              <a:t>Mission Overview</a:t>
            </a:r>
          </a:p>
          <a:p>
            <a:pPr lvl="1"/>
            <a:r>
              <a:rPr lang="en-US" sz="1200" dirty="0"/>
              <a:t>LEO 705 km, 10:11 am MLT descending node</a:t>
            </a:r>
          </a:p>
          <a:p>
            <a:pPr lvl="1" eaLnBrk="1" hangingPunct="1">
              <a:lnSpc>
                <a:spcPct val="110000"/>
              </a:lnSpc>
            </a:pPr>
            <a:r>
              <a:rPr lang="en-US" sz="1200" dirty="0"/>
              <a:t>Landsat provides multispectral imagery supporting key science and societal benefit areas:</a:t>
            </a:r>
          </a:p>
          <a:p>
            <a:pPr marL="855662" lvl="1" eaLnBrk="1" hangingPunct="1">
              <a:lnSpc>
                <a:spcPct val="110000"/>
              </a:lnSpc>
            </a:pPr>
            <a:r>
              <a:rPr lang="en-US" sz="1200" i="1" dirty="0"/>
              <a:t>Mapping Land Use &amp; Change </a:t>
            </a:r>
          </a:p>
          <a:p>
            <a:pPr marL="855662" lvl="1" eaLnBrk="1" hangingPunct="1">
              <a:lnSpc>
                <a:spcPct val="110000"/>
              </a:lnSpc>
            </a:pPr>
            <a:r>
              <a:rPr lang="en-US" sz="1200" i="1" dirty="0"/>
              <a:t>Forest Dynamics</a:t>
            </a:r>
          </a:p>
          <a:p>
            <a:pPr marL="855662" lvl="1" eaLnBrk="1" hangingPunct="1">
              <a:lnSpc>
                <a:spcPct val="110000"/>
              </a:lnSpc>
            </a:pPr>
            <a:r>
              <a:rPr lang="en-US" sz="1200" i="1" dirty="0"/>
              <a:t>Agriculture &amp; Evapotranspiration</a:t>
            </a:r>
          </a:p>
          <a:p>
            <a:pPr marL="855662" lvl="1" eaLnBrk="1" hangingPunct="1">
              <a:lnSpc>
                <a:spcPct val="110000"/>
              </a:lnSpc>
            </a:pPr>
            <a:r>
              <a:rPr lang="en-US" sz="1200" i="1" dirty="0"/>
              <a:t>Ecosystem Science</a:t>
            </a:r>
          </a:p>
          <a:p>
            <a:pPr marL="855662" lvl="1" eaLnBrk="1" hangingPunct="1">
              <a:lnSpc>
                <a:spcPct val="110000"/>
              </a:lnSpc>
            </a:pPr>
            <a:r>
              <a:rPr lang="en-US" sz="1200" i="1" dirty="0"/>
              <a:t>Surface Water Quality</a:t>
            </a:r>
          </a:p>
          <a:p>
            <a:pPr marL="855662" lvl="1" eaLnBrk="1" hangingPunct="1">
              <a:lnSpc>
                <a:spcPct val="110000"/>
              </a:lnSpc>
            </a:pPr>
            <a:r>
              <a:rPr lang="en-US" sz="1200" i="1" dirty="0"/>
              <a:t>Glacier &amp; Ice Sheet dynamics</a:t>
            </a:r>
          </a:p>
          <a:p>
            <a:pPr marL="855662" lvl="1" eaLnBrk="1" hangingPunct="1">
              <a:lnSpc>
                <a:spcPct val="110000"/>
              </a:lnSpc>
            </a:pPr>
            <a:r>
              <a:rPr lang="en-US" sz="1200" i="1" dirty="0"/>
              <a:t>Geology and Natural Resources</a:t>
            </a:r>
            <a:endParaRPr lang="en-US" sz="1200" dirty="0"/>
          </a:p>
          <a:p>
            <a:pPr lvl="1" eaLnBrk="1" hangingPunct="1">
              <a:lnSpc>
                <a:spcPct val="110000"/>
              </a:lnSpc>
            </a:pPr>
            <a:r>
              <a:rPr lang="en-US" sz="1200" dirty="0"/>
              <a:t>Landsat remains the most </a:t>
            </a:r>
            <a:r>
              <a:rPr lang="en-US" sz="1200" i="1" u="sng" dirty="0"/>
              <a:t>widely cited </a:t>
            </a:r>
            <a:r>
              <a:rPr lang="en-US" sz="1200" dirty="0"/>
              <a:t>land remote sensing system in the peer-reviewed literature and provided $2.06B of </a:t>
            </a:r>
            <a:r>
              <a:rPr lang="en-US" sz="1200" i="1" u="sng" dirty="0"/>
              <a:t>economic benefits </a:t>
            </a:r>
            <a:r>
              <a:rPr lang="en-US" sz="1200" dirty="0"/>
              <a:t>to the U.S. in 2017*.</a:t>
            </a:r>
          </a:p>
          <a:p>
            <a:pPr lvl="1"/>
            <a:endParaRPr lang="en-US" dirty="0"/>
          </a:p>
          <a:p>
            <a:pPr lvl="1"/>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Landsat 9</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3" y="920663"/>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Issues Discovered and Resolution Path </a:t>
            </a:r>
          </a:p>
          <a:p>
            <a:pPr lvl="1"/>
            <a:r>
              <a:rPr lang="en-US" kern="0" dirty="0"/>
              <a:t>Heritage Test Environments were observed to be fairly high for the Observatory Radiated Susceptibility Levels.</a:t>
            </a:r>
          </a:p>
          <a:p>
            <a:pPr lvl="1"/>
            <a:r>
              <a:rPr lang="en-US" kern="0" dirty="0"/>
              <a:t>The level was putting the instruments in a test environment that was exceeding what they were qualified for.</a:t>
            </a:r>
          </a:p>
          <a:p>
            <a:pPr lvl="1"/>
            <a:r>
              <a:rPr lang="en-US" kern="0" dirty="0"/>
              <a:t>This drove the MSE to question where the level came from.</a:t>
            </a:r>
          </a:p>
          <a:p>
            <a:pPr lvl="1"/>
            <a:r>
              <a:rPr lang="en-US" kern="0" dirty="0"/>
              <a:t>Team modeled actual X-band exposure</a:t>
            </a:r>
          </a:p>
          <a:p>
            <a:pPr lvl="1"/>
            <a:r>
              <a:rPr lang="en-US" kern="0" dirty="0"/>
              <a:t>Test Limit was lowered to something that simplified the test setup</a:t>
            </a:r>
          </a:p>
        </p:txBody>
      </p:sp>
      <p:sp>
        <p:nvSpPr>
          <p:cNvPr id="6" name="Content Placeholder 1">
            <a:extLst>
              <a:ext uri="{FF2B5EF4-FFF2-40B4-BE49-F238E27FC236}">
                <a16:creationId xmlns:a16="http://schemas.microsoft.com/office/drawing/2014/main" id="{CC7246F8-1447-584D-BBEF-9B5EF23149A3}"/>
              </a:ext>
            </a:extLst>
          </p:cNvPr>
          <p:cNvSpPr txBox="1">
            <a:spLocks/>
          </p:cNvSpPr>
          <p:nvPr/>
        </p:nvSpPr>
        <p:spPr bwMode="auto">
          <a:xfrm>
            <a:off x="4268615" y="4376565"/>
            <a:ext cx="4895217"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MSE Skills that contributed to Resolution</a:t>
            </a:r>
          </a:p>
          <a:p>
            <a:pPr lvl="1"/>
            <a:r>
              <a:rPr lang="en-US" altLang="en-US" dirty="0"/>
              <a:t>This required a good relationship with the seasoned project engineering team and the contractor, both who I had only been working with for a few months. </a:t>
            </a:r>
          </a:p>
          <a:p>
            <a:pPr lvl="1"/>
            <a:r>
              <a:rPr lang="en-US" dirty="0"/>
              <a:t>Convincing the test engineering team the advantages in not over testing.</a:t>
            </a:r>
          </a:p>
          <a:p>
            <a:pPr lvl="1"/>
            <a:endParaRPr lang="en-US"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1AC8FD72-6ABC-9B43-B3B3-FB488F985588}"/>
              </a:ext>
            </a:extLst>
          </p:cNvPr>
          <p:cNvCxnSpPr>
            <a:cxnSpLocks/>
          </p:cNvCxnSpPr>
          <p:nvPr/>
        </p:nvCxnSpPr>
        <p:spPr bwMode="auto">
          <a:xfrm flipH="1">
            <a:off x="4068417" y="4221859"/>
            <a:ext cx="4895225" cy="0"/>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55BE9CFC-345E-254A-86D5-6042878EB1E4}"/>
              </a:ext>
            </a:extLst>
          </p:cNvPr>
          <p:cNvPicPr>
            <a:picLocks noChangeAspect="1"/>
          </p:cNvPicPr>
          <p:nvPr/>
        </p:nvPicPr>
        <p:blipFill>
          <a:blip r:embed="rId2"/>
          <a:stretch>
            <a:fillRect/>
          </a:stretch>
        </p:blipFill>
        <p:spPr>
          <a:xfrm>
            <a:off x="262620" y="4674660"/>
            <a:ext cx="3353808" cy="1612900"/>
          </a:xfrm>
          <a:prstGeom prst="rect">
            <a:avLst/>
          </a:prstGeom>
        </p:spPr>
      </p:pic>
      <p:sp>
        <p:nvSpPr>
          <p:cNvPr id="13" name="TextBox 12">
            <a:extLst>
              <a:ext uri="{FF2B5EF4-FFF2-40B4-BE49-F238E27FC236}">
                <a16:creationId xmlns:a16="http://schemas.microsoft.com/office/drawing/2014/main" id="{EDFB44C9-DD06-7B41-89B6-C10ABD6B2751}"/>
              </a:ext>
            </a:extLst>
          </p:cNvPr>
          <p:cNvSpPr txBox="1"/>
          <p:nvPr/>
        </p:nvSpPr>
        <p:spPr>
          <a:xfrm>
            <a:off x="242758" y="6241747"/>
            <a:ext cx="1367682" cy="307777"/>
          </a:xfrm>
          <a:prstGeom prst="rect">
            <a:avLst/>
          </a:prstGeom>
          <a:noFill/>
        </p:spPr>
        <p:txBody>
          <a:bodyPr wrap="none" rtlCol="0">
            <a:spAutoFit/>
          </a:bodyPr>
          <a:lstStyle/>
          <a:p>
            <a:r>
              <a:rPr lang="en-US" sz="1400" i="1" dirty="0">
                <a:solidFill>
                  <a:schemeClr val="accent6">
                    <a:lumMod val="50000"/>
                  </a:schemeClr>
                </a:solidFill>
              </a:rPr>
              <a:t>Forest Change</a:t>
            </a:r>
          </a:p>
        </p:txBody>
      </p:sp>
    </p:spTree>
    <p:extLst>
      <p:ext uri="{BB962C8B-B14F-4D97-AF65-F5344CB8AC3E}">
        <p14:creationId xmlns:p14="http://schemas.microsoft.com/office/powerpoint/2010/main" val="16019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8" y="922020"/>
            <a:ext cx="8365203" cy="5486399"/>
          </a:xfrm>
        </p:spPr>
        <p:txBody>
          <a:bodyPr/>
          <a:lstStyle/>
          <a:p>
            <a:r>
              <a:rPr lang="en-US" altLang="en-US" dirty="0"/>
              <a:t>Building relationships within the team from systems engineering to subsystem leads to partners requires time and care. </a:t>
            </a:r>
          </a:p>
          <a:p>
            <a:r>
              <a:rPr lang="en-US" altLang="en-US" dirty="0"/>
              <a:t>The MSE can earn trust by participating in informal reviews, have an open-door policy, request advice and provide direction as appropriate.  </a:t>
            </a:r>
          </a:p>
          <a:p>
            <a:pPr lvl="1"/>
            <a:r>
              <a:rPr lang="en-US" altLang="en-US" dirty="0"/>
              <a:t>Re-direction is best performed first in person, outside of large forums where re-direction could be seen as lack of confidence.  </a:t>
            </a:r>
          </a:p>
          <a:p>
            <a:pPr lvl="1"/>
            <a:r>
              <a:rPr lang="en-US" altLang="en-US" dirty="0"/>
              <a:t>We all need to learn, be mentored, and grow in our careers.  </a:t>
            </a:r>
          </a:p>
          <a:p>
            <a:pPr lvl="1"/>
            <a:r>
              <a:rPr lang="en-US" altLang="en-US" dirty="0"/>
              <a:t>How we manage our own home-to-work-life balance plays into our availability for connection.  </a:t>
            </a:r>
          </a:p>
          <a:p>
            <a:pPr marL="228600" lvl="1" indent="0">
              <a:buNone/>
            </a:pPr>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How to build Availability and Trust Conclusion within the team (1 of 4)</a:t>
            </a:r>
          </a:p>
        </p:txBody>
      </p:sp>
      <p:pic>
        <p:nvPicPr>
          <p:cNvPr id="7" name="Picture 6" descr="Businesspeople lounging together in office">
            <a:extLst>
              <a:ext uri="{FF2B5EF4-FFF2-40B4-BE49-F238E27FC236}">
                <a16:creationId xmlns:a16="http://schemas.microsoft.com/office/drawing/2014/main" id="{D29A818E-959B-8540-9E87-FA577DF122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328" y="3909848"/>
            <a:ext cx="3419199" cy="2277240"/>
          </a:xfrm>
          <a:prstGeom prst="rect">
            <a:avLst/>
          </a:prstGeom>
        </p:spPr>
      </p:pic>
      <p:pic>
        <p:nvPicPr>
          <p:cNvPr id="9" name="Picture 8" descr="Different sizes of pebbles stacked in a stony shore">
            <a:extLst>
              <a:ext uri="{FF2B5EF4-FFF2-40B4-BE49-F238E27FC236}">
                <a16:creationId xmlns:a16="http://schemas.microsoft.com/office/drawing/2014/main" id="{67350590-E621-CD4E-B1AB-91F0490E99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2110" y="3941993"/>
            <a:ext cx="3415861" cy="2277240"/>
          </a:xfrm>
          <a:prstGeom prst="rect">
            <a:avLst/>
          </a:prstGeom>
        </p:spPr>
      </p:pic>
    </p:spTree>
    <p:extLst>
      <p:ext uri="{BB962C8B-B14F-4D97-AF65-F5344CB8AC3E}">
        <p14:creationId xmlns:p14="http://schemas.microsoft.com/office/powerpoint/2010/main" val="4810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8" y="922020"/>
            <a:ext cx="5103433" cy="5486399"/>
          </a:xfrm>
        </p:spPr>
        <p:txBody>
          <a:bodyPr/>
          <a:lstStyle/>
          <a:p>
            <a:r>
              <a:rPr lang="en-US" altLang="en-US" dirty="0"/>
              <a:t>At MSE level it is very easy to let process, reporting, endless list of meetings “that you must attend”, and emails that “must have a reply” overwhelm the time that is available to build relationships and casual interactions with partners and subsystem leads.  </a:t>
            </a:r>
          </a:p>
          <a:p>
            <a:pPr lvl="1"/>
            <a:r>
              <a:rPr lang="en-US" altLang="en-US" dirty="0"/>
              <a:t>Take time for weekly informal get togethers, periodic picnics and parties, daily sharing of hot drinks.</a:t>
            </a:r>
          </a:p>
          <a:p>
            <a:pPr lvl="1"/>
            <a:r>
              <a:rPr lang="en-US" altLang="en-US" dirty="0"/>
              <a:t>Personal relationships with partners that are geographically dispersed requires additional techniques such a weekly one on one telecoms, monthly visits, listening carefully to the needs and wants of the partners.  </a:t>
            </a:r>
          </a:p>
          <a:p>
            <a:pPr lvl="1"/>
            <a:r>
              <a:rPr lang="en-US" altLang="en-US" dirty="0"/>
              <a:t> Be fair with evaluating impacts (cost and schedule) to changes that come from external interfaces to the partners.  </a:t>
            </a:r>
          </a:p>
          <a:p>
            <a:r>
              <a:rPr lang="en-US" altLang="en-US" dirty="0"/>
              <a:t>Be worried if you aren’t having any time to plan for/talk through the future.</a:t>
            </a:r>
          </a:p>
          <a:p>
            <a:pPr marL="228600" lvl="1" indent="0">
              <a:buNone/>
            </a:pPr>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How to build Availability and Trust Conclusion within the team (2 of 4)</a:t>
            </a:r>
          </a:p>
        </p:txBody>
      </p:sp>
      <p:pic>
        <p:nvPicPr>
          <p:cNvPr id="5" name="Picture 4" descr="Woman teaching man">
            <a:extLst>
              <a:ext uri="{FF2B5EF4-FFF2-40B4-BE49-F238E27FC236}">
                <a16:creationId xmlns:a16="http://schemas.microsoft.com/office/drawing/2014/main" id="{900C4DC9-BE16-124B-82BC-38143631E0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46201" y="2443869"/>
            <a:ext cx="3629633" cy="2418789"/>
          </a:xfrm>
          <a:prstGeom prst="rect">
            <a:avLst/>
          </a:prstGeom>
        </p:spPr>
      </p:pic>
    </p:spTree>
    <p:extLst>
      <p:ext uri="{BB962C8B-B14F-4D97-AF65-F5344CB8AC3E}">
        <p14:creationId xmlns:p14="http://schemas.microsoft.com/office/powerpoint/2010/main" val="298423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0"/>
            <a:ext cx="4066472" cy="5486399"/>
          </a:xfrm>
        </p:spPr>
        <p:txBody>
          <a:bodyPr/>
          <a:lstStyle/>
          <a:p>
            <a:r>
              <a:rPr lang="en-US" altLang="en-US" sz="2400" dirty="0"/>
              <a:t>Being trusted also requires emotional availability for other’s concerns.  </a:t>
            </a:r>
          </a:p>
          <a:p>
            <a:pPr lvl="1"/>
            <a:r>
              <a:rPr lang="en-US" altLang="en-US" sz="1600" dirty="0"/>
              <a:t>This requires active management in every individual. Emotional availability requires taking time off and doing non-work activities.  </a:t>
            </a:r>
          </a:p>
          <a:p>
            <a:pPr lvl="1"/>
            <a:r>
              <a:rPr lang="en-US" altLang="en-US" sz="1600" dirty="0"/>
              <a:t>It also means opening up your daily and weekly schedule for impromptu meetings and unexpected discoveries.  </a:t>
            </a:r>
          </a:p>
          <a:p>
            <a:pPr lvl="1"/>
            <a:r>
              <a:rPr lang="en-US" altLang="en-US" sz="1600" dirty="0"/>
              <a:t>As your availability diminishes, it can then be difficult to determine a clear course of action as the inevitable unexpected surprises occur.  </a:t>
            </a:r>
          </a:p>
          <a:p>
            <a:pPr lvl="1"/>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How to build Availability and Trust Conclusion within the team (3 of 4)</a:t>
            </a:r>
          </a:p>
        </p:txBody>
      </p:sp>
      <p:pic>
        <p:nvPicPr>
          <p:cNvPr id="5" name="Picture 4" descr="A hand of two adults and a kid on top of each other">
            <a:extLst>
              <a:ext uri="{FF2B5EF4-FFF2-40B4-BE49-F238E27FC236}">
                <a16:creationId xmlns:a16="http://schemas.microsoft.com/office/drawing/2014/main" id="{D007CA2E-BF8C-DC40-BDB1-BAA4585AEA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1881351"/>
            <a:ext cx="3992618" cy="2661745"/>
          </a:xfrm>
          <a:prstGeom prst="rect">
            <a:avLst/>
          </a:prstGeom>
        </p:spPr>
      </p:pic>
    </p:spTree>
    <p:extLst>
      <p:ext uri="{BB962C8B-B14F-4D97-AF65-F5344CB8AC3E}">
        <p14:creationId xmlns:p14="http://schemas.microsoft.com/office/powerpoint/2010/main" val="18555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294" y="995593"/>
            <a:ext cx="8575411" cy="5486399"/>
          </a:xfrm>
        </p:spPr>
        <p:txBody>
          <a:bodyPr/>
          <a:lstStyle/>
          <a:p>
            <a:r>
              <a:rPr lang="en-US" altLang="en-US" dirty="0"/>
              <a:t>Whenever there was a big decision to make, the MSE, SEs, and or the PI often would take a walk outside to make sure we had looked at all the sides thoroughly enough but using the length of the walk to ensure we made decisions decisively to move the project forward.  </a:t>
            </a:r>
          </a:p>
          <a:p>
            <a:pPr lvl="1"/>
            <a:r>
              <a:rPr lang="en-US" altLang="en-US" dirty="0"/>
              <a:t>This is objectively achieved by managing your own schedule to prevent back-to-back meetings.  </a:t>
            </a:r>
          </a:p>
          <a:p>
            <a:pPr lvl="1"/>
            <a:r>
              <a:rPr lang="en-US" altLang="en-US" dirty="0"/>
              <a:t>It also has a subjective portion:  don’t forgo relationship building and taking time off to think inside and outside the workplace.</a:t>
            </a:r>
          </a:p>
          <a:p>
            <a:pPr lvl="1"/>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How to build Availability and Trust Conclusion within </a:t>
            </a:r>
            <a:r>
              <a:rPr lang="en-US">
                <a:solidFill>
                  <a:schemeClr val="bg1"/>
                </a:solidFill>
              </a:rPr>
              <a:t>the team (4 of </a:t>
            </a:r>
            <a:r>
              <a:rPr lang="en-US" dirty="0">
                <a:solidFill>
                  <a:schemeClr val="bg1"/>
                </a:solidFill>
              </a:rPr>
              <a:t>4</a:t>
            </a:r>
            <a:r>
              <a:rPr lang="en-US">
                <a:solidFill>
                  <a:schemeClr val="bg1"/>
                </a:solidFill>
              </a:rPr>
              <a:t>)</a:t>
            </a:r>
            <a:endParaRPr lang="en-US" dirty="0">
              <a:solidFill>
                <a:schemeClr val="bg1"/>
              </a:solidFill>
            </a:endParaRPr>
          </a:p>
        </p:txBody>
      </p:sp>
      <p:pic>
        <p:nvPicPr>
          <p:cNvPr id="5" name="Picture 4" descr="Fork in rural forest road">
            <a:extLst>
              <a:ext uri="{FF2B5EF4-FFF2-40B4-BE49-F238E27FC236}">
                <a16:creationId xmlns:a16="http://schemas.microsoft.com/office/drawing/2014/main" id="{D444DBA9-70AF-2B41-8726-6D6DCB30D5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2774" y="3814345"/>
            <a:ext cx="4572000" cy="2594074"/>
          </a:xfrm>
          <a:prstGeom prst="rect">
            <a:avLst/>
          </a:prstGeom>
        </p:spPr>
      </p:pic>
    </p:spTree>
    <p:extLst>
      <p:ext uri="{BB962C8B-B14F-4D97-AF65-F5344CB8AC3E}">
        <p14:creationId xmlns:p14="http://schemas.microsoft.com/office/powerpoint/2010/main" val="194975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0"/>
            <a:ext cx="5034910" cy="5486399"/>
          </a:xfrm>
        </p:spPr>
        <p:txBody>
          <a:bodyPr/>
          <a:lstStyle/>
          <a:p>
            <a:r>
              <a:rPr lang="en-US" altLang="en-US" dirty="0"/>
              <a:t>Availability is more than just time; it is openness to listen to concerns and questions.  </a:t>
            </a:r>
          </a:p>
          <a:p>
            <a:r>
              <a:rPr lang="en-US" altLang="en-US" dirty="0"/>
              <a:t>It begins by building a level of trust in the team and stakeholders that it is safe to ask questions or share concerns without the fear of blame or additional workload.  </a:t>
            </a:r>
          </a:p>
          <a:p>
            <a:r>
              <a:rPr lang="en-US" altLang="en-US" dirty="0"/>
              <a:t>It also requires enabling informal conversations (over lunch, coffee, in the clean room, or at the team member’s desk, etc.) where key information can be exchanged, and team members may even provide an easy-to-implement mitigation idea for another subsystem.  </a:t>
            </a:r>
          </a:p>
          <a:p>
            <a:pPr marL="228600" lvl="1" indent="0">
              <a:buNone/>
            </a:pPr>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What is Systems Engineering Availability?</a:t>
            </a:r>
          </a:p>
        </p:txBody>
      </p:sp>
      <p:pic>
        <p:nvPicPr>
          <p:cNvPr id="5" name="Picture 4" descr="Two hikers helping one another up a rock">
            <a:extLst>
              <a:ext uri="{FF2B5EF4-FFF2-40B4-BE49-F238E27FC236}">
                <a16:creationId xmlns:a16="http://schemas.microsoft.com/office/drawing/2014/main" id="{FD7A3A55-CF24-504B-9379-B7BEB58588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66091" y="1207202"/>
            <a:ext cx="3331070" cy="2221798"/>
          </a:xfrm>
          <a:prstGeom prst="rect">
            <a:avLst/>
          </a:prstGeom>
        </p:spPr>
      </p:pic>
      <p:pic>
        <p:nvPicPr>
          <p:cNvPr id="9" name="Picture 8" descr="Espresso shot pouring into cup">
            <a:extLst>
              <a:ext uri="{FF2B5EF4-FFF2-40B4-BE49-F238E27FC236}">
                <a16:creationId xmlns:a16="http://schemas.microsoft.com/office/drawing/2014/main" id="{D557F8C9-7331-3C4B-88D8-64A7E437F6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6090" y="3714180"/>
            <a:ext cx="3331072" cy="2221799"/>
          </a:xfrm>
          <a:prstGeom prst="rect">
            <a:avLst/>
          </a:prstGeom>
        </p:spPr>
      </p:pic>
    </p:spTree>
    <p:extLst>
      <p:ext uri="{BB962C8B-B14F-4D97-AF65-F5344CB8AC3E}">
        <p14:creationId xmlns:p14="http://schemas.microsoft.com/office/powerpoint/2010/main" val="16494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509" y="1053426"/>
            <a:ext cx="5180170" cy="5642904"/>
          </a:xfrm>
        </p:spPr>
        <p:txBody>
          <a:bodyPr/>
          <a:lstStyle/>
          <a:p>
            <a:r>
              <a:rPr lang="en-US" altLang="en-US" sz="1800" dirty="0"/>
              <a:t>Availability is a highly valuable commodity and completely non-obvious to protect and prioritize. </a:t>
            </a:r>
          </a:p>
          <a:p>
            <a:pPr lvl="1"/>
            <a:r>
              <a:rPr lang="en-US" altLang="en-US" dirty="0"/>
              <a:t>Leading and attending meetings and individual focused time  can consume all available attention if you let them.</a:t>
            </a:r>
          </a:p>
          <a:p>
            <a:r>
              <a:rPr lang="en-US" altLang="en-US" sz="1800" dirty="0"/>
              <a:t>The natural tendency of engineers is to keep themselves busy with solving problems that they know about. </a:t>
            </a:r>
          </a:p>
          <a:p>
            <a:pPr lvl="1"/>
            <a:r>
              <a:rPr lang="en-US" altLang="en-US" dirty="0"/>
              <a:t>Lead Engineers are generally promoted after demonstrating that they were effective Discipline Engineers. </a:t>
            </a:r>
          </a:p>
          <a:p>
            <a:r>
              <a:rPr lang="en-US" altLang="en-US" sz="1800" dirty="0"/>
              <a:t>This presentation is encouraging Systems Engineers to resist this tendency to try and solve all the complex problems themselves or spend all your time in meetings and actively devote daily time to learning and solving problems that are found with informal communications with other team members.</a:t>
            </a:r>
          </a:p>
          <a:p>
            <a:pPr lvl="1"/>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What is Value and Purpose of Availability?</a:t>
            </a:r>
          </a:p>
        </p:txBody>
      </p:sp>
      <p:pic>
        <p:nvPicPr>
          <p:cNvPr id="7" name="Picture 6" descr="Person writing on a table">
            <a:extLst>
              <a:ext uri="{FF2B5EF4-FFF2-40B4-BE49-F238E27FC236}">
                <a16:creationId xmlns:a16="http://schemas.microsoft.com/office/drawing/2014/main" id="{4C306EBF-FDA9-3748-BE2B-7190640CE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0265" y="1053426"/>
            <a:ext cx="2423608" cy="1211625"/>
          </a:xfrm>
          <a:prstGeom prst="rect">
            <a:avLst/>
          </a:prstGeom>
        </p:spPr>
      </p:pic>
      <p:pic>
        <p:nvPicPr>
          <p:cNvPr id="10" name="Picture 9" descr="Two women, one in glasses and blazer, talking in business office">
            <a:extLst>
              <a:ext uri="{FF2B5EF4-FFF2-40B4-BE49-F238E27FC236}">
                <a16:creationId xmlns:a16="http://schemas.microsoft.com/office/drawing/2014/main" id="{F179A9C0-C530-F248-8D1C-A4BD62C5C4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0265" y="4331912"/>
            <a:ext cx="2260756" cy="2116657"/>
          </a:xfrm>
          <a:prstGeom prst="rect">
            <a:avLst/>
          </a:prstGeom>
        </p:spPr>
      </p:pic>
      <p:pic>
        <p:nvPicPr>
          <p:cNvPr id="20" name="Picture 19" descr="Group of people talking">
            <a:extLst>
              <a:ext uri="{FF2B5EF4-FFF2-40B4-BE49-F238E27FC236}">
                <a16:creationId xmlns:a16="http://schemas.microsoft.com/office/drawing/2014/main" id="{7C58A9EF-F70F-C54F-AC7C-F2F686CC63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80265" y="2483909"/>
            <a:ext cx="2565556" cy="1712073"/>
          </a:xfrm>
          <a:prstGeom prst="rect">
            <a:avLst/>
          </a:prstGeom>
        </p:spPr>
      </p:pic>
      <p:sp>
        <p:nvSpPr>
          <p:cNvPr id="21" name="TextBox 20">
            <a:extLst>
              <a:ext uri="{FF2B5EF4-FFF2-40B4-BE49-F238E27FC236}">
                <a16:creationId xmlns:a16="http://schemas.microsoft.com/office/drawing/2014/main" id="{11F7F94C-D7A0-D548-91E4-D68CEDBD9CB3}"/>
              </a:ext>
            </a:extLst>
          </p:cNvPr>
          <p:cNvSpPr txBox="1"/>
          <p:nvPr/>
        </p:nvSpPr>
        <p:spPr>
          <a:xfrm>
            <a:off x="7906459" y="1460938"/>
            <a:ext cx="1237541" cy="646331"/>
          </a:xfrm>
          <a:prstGeom prst="rect">
            <a:avLst/>
          </a:prstGeom>
          <a:noFill/>
        </p:spPr>
        <p:txBody>
          <a:bodyPr wrap="square" rtlCol="0">
            <a:spAutoFit/>
          </a:bodyPr>
          <a:lstStyle/>
          <a:p>
            <a:r>
              <a:rPr lang="en-US" sz="1800" dirty="0"/>
              <a:t>Individual Focus</a:t>
            </a:r>
          </a:p>
        </p:txBody>
      </p:sp>
      <p:sp>
        <p:nvSpPr>
          <p:cNvPr id="22" name="TextBox 21">
            <a:extLst>
              <a:ext uri="{FF2B5EF4-FFF2-40B4-BE49-F238E27FC236}">
                <a16:creationId xmlns:a16="http://schemas.microsoft.com/office/drawing/2014/main" id="{254E5AEF-2BA0-7B48-889A-213EC16415B9}"/>
              </a:ext>
            </a:extLst>
          </p:cNvPr>
          <p:cNvSpPr txBox="1"/>
          <p:nvPr/>
        </p:nvSpPr>
        <p:spPr>
          <a:xfrm>
            <a:off x="8019864" y="2739780"/>
            <a:ext cx="1010730" cy="1200329"/>
          </a:xfrm>
          <a:prstGeom prst="rect">
            <a:avLst/>
          </a:prstGeom>
          <a:noFill/>
        </p:spPr>
        <p:txBody>
          <a:bodyPr wrap="square" rtlCol="0">
            <a:spAutoFit/>
          </a:bodyPr>
          <a:lstStyle/>
          <a:p>
            <a:r>
              <a:rPr lang="en-US" sz="1800" dirty="0"/>
              <a:t>Status and working groups</a:t>
            </a:r>
          </a:p>
        </p:txBody>
      </p:sp>
      <p:sp>
        <p:nvSpPr>
          <p:cNvPr id="23" name="TextBox 22">
            <a:extLst>
              <a:ext uri="{FF2B5EF4-FFF2-40B4-BE49-F238E27FC236}">
                <a16:creationId xmlns:a16="http://schemas.microsoft.com/office/drawing/2014/main" id="{55453C7D-385D-144B-9D8D-82C0AFCEA39A}"/>
              </a:ext>
            </a:extLst>
          </p:cNvPr>
          <p:cNvSpPr txBox="1"/>
          <p:nvPr/>
        </p:nvSpPr>
        <p:spPr>
          <a:xfrm>
            <a:off x="7727710" y="4950307"/>
            <a:ext cx="1302884" cy="646331"/>
          </a:xfrm>
          <a:prstGeom prst="rect">
            <a:avLst/>
          </a:prstGeom>
          <a:noFill/>
        </p:spPr>
        <p:txBody>
          <a:bodyPr wrap="square" rtlCol="0">
            <a:spAutoFit/>
          </a:bodyPr>
          <a:lstStyle/>
          <a:p>
            <a:r>
              <a:rPr lang="en-US" sz="1800" dirty="0"/>
              <a:t>SE Availability</a:t>
            </a:r>
          </a:p>
        </p:txBody>
      </p:sp>
    </p:spTree>
    <p:extLst>
      <p:ext uri="{BB962C8B-B14F-4D97-AF65-F5344CB8AC3E}">
        <p14:creationId xmlns:p14="http://schemas.microsoft.com/office/powerpoint/2010/main" val="109482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0"/>
            <a:ext cx="5611494" cy="5486399"/>
          </a:xfrm>
        </p:spPr>
        <p:txBody>
          <a:bodyPr/>
          <a:lstStyle/>
          <a:p>
            <a:r>
              <a:rPr lang="en-US" altLang="en-US" sz="1600" dirty="0"/>
              <a:t>NASA Mission Systems Engineers and segment lead Systems Engineers are increasing leading more complex space missions with less support systems engineers and discipline leads.</a:t>
            </a:r>
          </a:p>
          <a:p>
            <a:r>
              <a:rPr lang="en-US" altLang="en-US" sz="1600" dirty="0"/>
              <a:t>This is because more and more missions are cost constrained missions or build to cost type missions.  </a:t>
            </a:r>
          </a:p>
          <a:p>
            <a:r>
              <a:rPr lang="en-US" altLang="en-US" sz="1600" dirty="0"/>
              <a:t>Likewise, management and organizational tools and higher-level meetings increasingly place demands on SEs to report status and manage tool inputs.  </a:t>
            </a:r>
          </a:p>
          <a:p>
            <a:r>
              <a:rPr lang="en-US" altLang="en-US" sz="1600" dirty="0"/>
              <a:t>SE needs to make a conscious effort to make sure there is dedicated time in their schedule to interact with the discipline engineers to learn about potential hardware issues and risks.</a:t>
            </a:r>
          </a:p>
          <a:p>
            <a:r>
              <a:rPr lang="en-US" altLang="en-US" sz="1600" dirty="0"/>
              <a:t>Not discovering these mission level hardware issues would have significantly impacted development schedule on the ground or performance in flight.</a:t>
            </a:r>
          </a:p>
          <a:p>
            <a:pPr lvl="1"/>
            <a:endParaRPr lang="en-US" dirty="0"/>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Why is Systems Engineering Availability so Difficult to Manage?</a:t>
            </a:r>
          </a:p>
        </p:txBody>
      </p:sp>
      <p:pic>
        <p:nvPicPr>
          <p:cNvPr id="5" name="Picture 4" descr="Intersecting roads">
            <a:extLst>
              <a:ext uri="{FF2B5EF4-FFF2-40B4-BE49-F238E27FC236}">
                <a16:creationId xmlns:a16="http://schemas.microsoft.com/office/drawing/2014/main" id="{383FBBE1-B0B5-824A-99E5-5EEF94F3AA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17761" y="1024632"/>
            <a:ext cx="2783470" cy="2112705"/>
          </a:xfrm>
          <a:prstGeom prst="rect">
            <a:avLst/>
          </a:prstGeom>
        </p:spPr>
      </p:pic>
      <p:pic>
        <p:nvPicPr>
          <p:cNvPr id="9" name="Picture 8" descr="Yellow and orange electric plug">
            <a:extLst>
              <a:ext uri="{FF2B5EF4-FFF2-40B4-BE49-F238E27FC236}">
                <a16:creationId xmlns:a16="http://schemas.microsoft.com/office/drawing/2014/main" id="{1A7A0F1A-0D7A-BB4E-A983-2C93EC713B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2441" y="3962400"/>
            <a:ext cx="2806452" cy="1870968"/>
          </a:xfrm>
          <a:prstGeom prst="rect">
            <a:avLst/>
          </a:prstGeom>
        </p:spPr>
      </p:pic>
    </p:spTree>
    <p:extLst>
      <p:ext uri="{BB962C8B-B14F-4D97-AF65-F5344CB8AC3E}">
        <p14:creationId xmlns:p14="http://schemas.microsoft.com/office/powerpoint/2010/main" val="389044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8" y="922020"/>
            <a:ext cx="5937315" cy="5486399"/>
          </a:xfrm>
        </p:spPr>
        <p:txBody>
          <a:bodyPr/>
          <a:lstStyle/>
          <a:p>
            <a:r>
              <a:rPr lang="en-US" altLang="en-US" dirty="0"/>
              <a:t>The job of the MSE or lead segment SE is to be the overall technical lead of the project, therefore a conscious leveling of the risk through the project.  </a:t>
            </a:r>
          </a:p>
          <a:p>
            <a:r>
              <a:rPr lang="en-US" altLang="en-US" dirty="0"/>
              <a:t>It is important to not neglect the other areas of the project that are not perceived as high risk but will be critical to complete the project.  </a:t>
            </a:r>
          </a:p>
          <a:p>
            <a:r>
              <a:rPr lang="en-US" altLang="en-US" dirty="0"/>
              <a:t>Often the areas these area are not adequately staffed, nor is attention paid to these areas because of the area’s perceive straight forward nature.  Perceptions and reality diverge without conscious attention.</a:t>
            </a:r>
          </a:p>
          <a:p>
            <a:r>
              <a:rPr lang="en-US" dirty="0"/>
              <a:t>Then it is possible that issues are missed on the ground that impact the mission in flight, or the issues become a major impact to the development schedule.</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What is the risk if Availability isn’t valued?</a:t>
            </a:r>
          </a:p>
        </p:txBody>
      </p:sp>
      <p:pic>
        <p:nvPicPr>
          <p:cNvPr id="5" name="Picture 4" descr="Close up of metal cogs in lock">
            <a:extLst>
              <a:ext uri="{FF2B5EF4-FFF2-40B4-BE49-F238E27FC236}">
                <a16:creationId xmlns:a16="http://schemas.microsoft.com/office/drawing/2014/main" id="{FA402EDF-AA36-DF48-8547-D2AC8CA9F4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4900" y="1079936"/>
            <a:ext cx="2876332" cy="2157249"/>
          </a:xfrm>
          <a:prstGeom prst="rect">
            <a:avLst/>
          </a:prstGeom>
        </p:spPr>
      </p:pic>
      <p:pic>
        <p:nvPicPr>
          <p:cNvPr id="6" name="Picture 5" descr="A vintage weighing scales">
            <a:extLst>
              <a:ext uri="{FF2B5EF4-FFF2-40B4-BE49-F238E27FC236}">
                <a16:creationId xmlns:a16="http://schemas.microsoft.com/office/drawing/2014/main" id="{82C84400-8379-5E49-85D9-D389815CC7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5824" y="3324155"/>
            <a:ext cx="2014483" cy="3021724"/>
          </a:xfrm>
          <a:prstGeom prst="rect">
            <a:avLst/>
          </a:prstGeom>
        </p:spPr>
      </p:pic>
    </p:spTree>
    <p:extLst>
      <p:ext uri="{BB962C8B-B14F-4D97-AF65-F5344CB8AC3E}">
        <p14:creationId xmlns:p14="http://schemas.microsoft.com/office/powerpoint/2010/main" val="121049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1"/>
            <a:ext cx="3825648" cy="5439022"/>
          </a:xfrm>
        </p:spPr>
        <p:txBody>
          <a:bodyPr/>
          <a:lstStyle/>
          <a:p>
            <a:r>
              <a:rPr lang="en-US" dirty="0"/>
              <a:t>Mission Overview</a:t>
            </a:r>
          </a:p>
          <a:p>
            <a:pPr lvl="1"/>
            <a:r>
              <a:rPr lang="en-US" dirty="0"/>
              <a:t>ISS ESPA Payload</a:t>
            </a:r>
          </a:p>
          <a:p>
            <a:pPr lvl="1"/>
            <a:r>
              <a:rPr lang="en-US" dirty="0"/>
              <a:t>Dragon Transport Vehicle</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Neutron Interior Star </a:t>
            </a:r>
            <a:r>
              <a:rPr lang="en-US">
                <a:solidFill>
                  <a:schemeClr val="bg1"/>
                </a:solidFill>
              </a:rPr>
              <a:t>Composition Explorer </a:t>
            </a:r>
            <a:r>
              <a:rPr lang="en-US" dirty="0">
                <a:solidFill>
                  <a:schemeClr val="bg1"/>
                </a:solidFill>
              </a:rPr>
              <a:t>(NICER)</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3" y="920663"/>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sz="1800" dirty="0"/>
              <a:t>Issues Discovered and Resolution Path </a:t>
            </a:r>
          </a:p>
          <a:p>
            <a:pPr lvl="1"/>
            <a:r>
              <a:rPr lang="en-US" altLang="en-US" sz="1200" dirty="0"/>
              <a:t>There was a discussion with an EVA expert about the Font and Markings on the NICER Pointing system so that an Astronaut would be able to manually stow NICER in the event of an actuator failure.  This drove a third iteration (with the cost and schedule associated with that) to a meticulously developed EVA markings drawing.</a:t>
            </a:r>
          </a:p>
          <a:p>
            <a:pPr lvl="1"/>
            <a:r>
              <a:rPr lang="en-US" altLang="en-US" sz="1200" dirty="0"/>
              <a:t>After the meeting was completed the EVA expert offered to stay and talk, while we waited for the next meeting to begin. </a:t>
            </a:r>
          </a:p>
          <a:p>
            <a:pPr lvl="1"/>
            <a:r>
              <a:rPr lang="en-US" altLang="en-US" sz="1200" dirty="0"/>
              <a:t>The discussion turned to a complicated mechanism we were thinking of incorporating on NICER that would pin NICER between the Active and Passive ExPA, effectively rigidizing the slots so that NICER would be firmly attached to its base.  </a:t>
            </a:r>
          </a:p>
          <a:p>
            <a:pPr lvl="1"/>
            <a:r>
              <a:rPr lang="en-US" altLang="en-US" sz="1200" dirty="0"/>
              <a:t>During the discussion the EVA expert mentioned that the Passive ExPA (hard mounted to the ISS) had magnets in it that interfaced to metal plates in the NICER side active ExPA.  </a:t>
            </a:r>
          </a:p>
          <a:p>
            <a:pPr lvl="1"/>
            <a:r>
              <a:rPr lang="en-US" altLang="en-US" sz="1200" dirty="0"/>
              <a:t>The Magnets and metal plates in the ExPA are completely undocumented by the ISS. </a:t>
            </a:r>
          </a:p>
          <a:p>
            <a:pPr lvl="1"/>
            <a:r>
              <a:rPr lang="en-US" altLang="en-US" sz="1200" dirty="0"/>
              <a:t>This discussion eliminated the need for  this complex mechanism addition.</a:t>
            </a:r>
          </a:p>
          <a:p>
            <a:pPr lvl="1"/>
            <a:endParaRPr lang="en-US" dirty="0"/>
          </a:p>
          <a:p>
            <a:pPr lvl="1"/>
            <a:endParaRPr lang="en-US"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C2E358B-0810-344B-8402-8316C70BD3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002" y="4252064"/>
            <a:ext cx="3754237" cy="2108979"/>
          </a:xfrm>
          <a:prstGeom prst="rect">
            <a:avLst/>
          </a:prstGeom>
        </p:spPr>
      </p:pic>
      <p:graphicFrame>
        <p:nvGraphicFramePr>
          <p:cNvPr id="11" name="Group 49">
            <a:extLst>
              <a:ext uri="{FF2B5EF4-FFF2-40B4-BE49-F238E27FC236}">
                <a16:creationId xmlns:a16="http://schemas.microsoft.com/office/drawing/2014/main" id="{7ED717C0-FD7D-8B48-9E95-20990F0E5794}"/>
              </a:ext>
            </a:extLst>
          </p:cNvPr>
          <p:cNvGraphicFramePr>
            <a:graphicFrameLocks noGrp="1"/>
          </p:cNvGraphicFramePr>
          <p:nvPr>
            <p:extLst>
              <p:ext uri="{D42A27DB-BD31-4B8C-83A1-F6EECF244321}">
                <p14:modId xmlns:p14="http://schemas.microsoft.com/office/powerpoint/2010/main" val="1496552740"/>
              </p:ext>
            </p:extLst>
          </p:nvPr>
        </p:nvGraphicFramePr>
        <p:xfrm>
          <a:off x="269090" y="1849708"/>
          <a:ext cx="3754238" cy="2286000"/>
        </p:xfrm>
        <a:graphic>
          <a:graphicData uri="http://schemas.openxmlformats.org/drawingml/2006/table">
            <a:tbl>
              <a:tblPr/>
              <a:tblGrid>
                <a:gridCol w="1964457">
                  <a:extLst>
                    <a:ext uri="{9D8B030D-6E8A-4147-A177-3AD203B41FA5}">
                      <a16:colId xmlns:a16="http://schemas.microsoft.com/office/drawing/2014/main" val="20000"/>
                    </a:ext>
                  </a:extLst>
                </a:gridCol>
                <a:gridCol w="1789781">
                  <a:extLst>
                    <a:ext uri="{9D8B030D-6E8A-4147-A177-3AD203B41FA5}">
                      <a16:colId xmlns:a16="http://schemas.microsoft.com/office/drawing/2014/main" val="20001"/>
                    </a:ext>
                  </a:extLst>
                </a:gridCol>
              </a:tblGrid>
              <a:tr h="255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Objective</a:t>
                      </a:r>
                      <a:endParaRPr kumimoji="0" lang="en-US" sz="1100" b="0" i="0" u="none" strike="noStrike" cap="none" normalizeH="0" baseline="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Measurements</a:t>
                      </a:r>
                      <a:endParaRPr kumimoji="0" lang="en-US" sz="11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25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Structure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Reveal the nature of matter in the interiors of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Neutron star radii to ±5%. Cooling timescales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452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Dynamics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Uncover the physics of dynamic phenomena associated with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Stability of pulsars as clocks. Properties of outbursts, oscillations, and precession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128"/>
                          <a:cs typeface="ＭＳ Ｐゴシック" charset="-128"/>
                        </a:rPr>
                        <a:t>Energetics </a:t>
                      </a: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 Determine how energy is extracted from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Intrinsic radiation patterns, spectra, and luminosities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916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1"/>
            <a:ext cx="3825648" cy="5439022"/>
          </a:xfrm>
        </p:spPr>
        <p:txBody>
          <a:bodyPr/>
          <a:lstStyle/>
          <a:p>
            <a:r>
              <a:rPr lang="en-US" dirty="0"/>
              <a:t>Mission Overview</a:t>
            </a:r>
          </a:p>
          <a:p>
            <a:pPr lvl="1"/>
            <a:r>
              <a:rPr lang="en-US" dirty="0"/>
              <a:t>ISS ESPA Payload</a:t>
            </a:r>
          </a:p>
          <a:p>
            <a:pPr lvl="1"/>
            <a:r>
              <a:rPr lang="en-US" dirty="0"/>
              <a:t>Dragon Transport Vehicle</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Neutron Interior Star </a:t>
            </a:r>
            <a:r>
              <a:rPr lang="en-US">
                <a:solidFill>
                  <a:schemeClr val="bg1"/>
                </a:solidFill>
              </a:rPr>
              <a:t>Composition Explorer </a:t>
            </a:r>
            <a:r>
              <a:rPr lang="en-US" dirty="0">
                <a:solidFill>
                  <a:schemeClr val="bg1"/>
                </a:solidFill>
              </a:rPr>
              <a:t>(NICER)</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3" y="920663"/>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sz="1800" dirty="0"/>
              <a:t>Issues Discovered and Resolution Path </a:t>
            </a:r>
          </a:p>
          <a:p>
            <a:pPr lvl="1"/>
            <a:r>
              <a:rPr lang="en-US" altLang="en-US" sz="1200" dirty="0"/>
              <a:t>Due to an earlier unexpected failure on the ELC spare avionics at KSC for an earlier ISS routine test, these types of interface tests receive tremendous scrutiny by the ISS.  </a:t>
            </a:r>
          </a:p>
          <a:p>
            <a:pPr lvl="1"/>
            <a:r>
              <a:rPr lang="en-US" altLang="en-US" sz="1200" dirty="0"/>
              <a:t>Testing is scheduled months in advance for certain windows on the calendar.  Our test was scheduled from a Tuesday to a Friday. </a:t>
            </a:r>
          </a:p>
          <a:p>
            <a:pPr lvl="1"/>
            <a:r>
              <a:rPr lang="en-US" altLang="en-US" sz="1200" dirty="0"/>
              <a:t>We then tried to use the ethernet link, which NICER uses to downlink its science data.  There was no response.  And then the troubleshooting began. </a:t>
            </a:r>
          </a:p>
          <a:p>
            <a:pPr lvl="1"/>
            <a:r>
              <a:rPr lang="en-US" altLang="en-US" sz="1200" dirty="0"/>
              <a:t>The NICER team would meet at night to have dinner together and plot the troubleshooting approaches for the next morning. </a:t>
            </a:r>
          </a:p>
          <a:p>
            <a:pPr lvl="1"/>
            <a:r>
              <a:rPr lang="en-US" altLang="en-US" sz="1200" dirty="0"/>
              <a:t>We didn’t want to go into the test harnesses so he had made a trip to Home Depot and bought some commercial Ethernet cable so that we could swap the wires with a quick extension he made. But time was running out.</a:t>
            </a:r>
          </a:p>
          <a:p>
            <a:pPr lvl="1"/>
            <a:r>
              <a:rPr lang="en-US" altLang="en-US" sz="1200" dirty="0"/>
              <a:t>We (MSE and another SE) had to go personally to each of the KSC employees supporting the test and ask them if they could support for 6 hours on Saturday.</a:t>
            </a:r>
          </a:p>
          <a:p>
            <a:pPr lvl="1"/>
            <a:r>
              <a:rPr lang="en-US" sz="1200" kern="0" dirty="0"/>
              <a:t>This enabled us to complete testing and not impact critical path.</a:t>
            </a:r>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C2E358B-0810-344B-8402-8316C70BD3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002" y="4252064"/>
            <a:ext cx="3754237" cy="2108979"/>
          </a:xfrm>
          <a:prstGeom prst="rect">
            <a:avLst/>
          </a:prstGeom>
        </p:spPr>
      </p:pic>
      <p:graphicFrame>
        <p:nvGraphicFramePr>
          <p:cNvPr id="11" name="Group 49">
            <a:extLst>
              <a:ext uri="{FF2B5EF4-FFF2-40B4-BE49-F238E27FC236}">
                <a16:creationId xmlns:a16="http://schemas.microsoft.com/office/drawing/2014/main" id="{7ED717C0-FD7D-8B48-9E95-20990F0E5794}"/>
              </a:ext>
            </a:extLst>
          </p:cNvPr>
          <p:cNvGraphicFramePr>
            <a:graphicFrameLocks noGrp="1"/>
          </p:cNvGraphicFramePr>
          <p:nvPr>
            <p:extLst>
              <p:ext uri="{D42A27DB-BD31-4B8C-83A1-F6EECF244321}">
                <p14:modId xmlns:p14="http://schemas.microsoft.com/office/powerpoint/2010/main" val="2490055667"/>
              </p:ext>
            </p:extLst>
          </p:nvPr>
        </p:nvGraphicFramePr>
        <p:xfrm>
          <a:off x="269090" y="1849708"/>
          <a:ext cx="3754238" cy="2286000"/>
        </p:xfrm>
        <a:graphic>
          <a:graphicData uri="http://schemas.openxmlformats.org/drawingml/2006/table">
            <a:tbl>
              <a:tblPr/>
              <a:tblGrid>
                <a:gridCol w="1964457">
                  <a:extLst>
                    <a:ext uri="{9D8B030D-6E8A-4147-A177-3AD203B41FA5}">
                      <a16:colId xmlns:a16="http://schemas.microsoft.com/office/drawing/2014/main" val="20000"/>
                    </a:ext>
                  </a:extLst>
                </a:gridCol>
                <a:gridCol w="1789781">
                  <a:extLst>
                    <a:ext uri="{9D8B030D-6E8A-4147-A177-3AD203B41FA5}">
                      <a16:colId xmlns:a16="http://schemas.microsoft.com/office/drawing/2014/main" val="20001"/>
                    </a:ext>
                  </a:extLst>
                </a:gridCol>
              </a:tblGrid>
              <a:tr h="255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Objective</a:t>
                      </a:r>
                      <a:endParaRPr kumimoji="0" lang="en-US" sz="1100" b="0" i="0" u="none" strike="noStrike" cap="none" normalizeH="0" baseline="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Measurements</a:t>
                      </a:r>
                      <a:endParaRPr kumimoji="0" lang="en-US" sz="11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25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Structure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Reveal the nature of matter in the interiors of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Neutron star radii to ±5%. Cooling timescales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452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Dynamics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Uncover the physics of dynamic phenomena associated with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Stability of pulsars as clocks. Properties of outbursts, oscillations, and precession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128"/>
                          <a:cs typeface="ＭＳ Ｐゴシック" charset="-128"/>
                        </a:rPr>
                        <a:t>Energetics </a:t>
                      </a: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 Determine how energy is extracted from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Intrinsic radiation patterns, spectra, and luminosities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118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1"/>
            <a:ext cx="3825648" cy="5439022"/>
          </a:xfrm>
        </p:spPr>
        <p:txBody>
          <a:bodyPr/>
          <a:lstStyle/>
          <a:p>
            <a:r>
              <a:rPr lang="en-US" dirty="0"/>
              <a:t>Mission Overview</a:t>
            </a:r>
          </a:p>
          <a:p>
            <a:pPr lvl="1"/>
            <a:r>
              <a:rPr lang="en-US" dirty="0"/>
              <a:t>ISS ESPA Payload</a:t>
            </a:r>
          </a:p>
          <a:p>
            <a:pPr lvl="1"/>
            <a:r>
              <a:rPr lang="en-US" dirty="0"/>
              <a:t>Dragon Transport Vehicle</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Neutron Interior Star </a:t>
            </a:r>
            <a:r>
              <a:rPr lang="en-US">
                <a:solidFill>
                  <a:schemeClr val="bg1"/>
                </a:solidFill>
              </a:rPr>
              <a:t>Composition Explorer </a:t>
            </a:r>
            <a:r>
              <a:rPr lang="en-US" dirty="0">
                <a:solidFill>
                  <a:schemeClr val="bg1"/>
                </a:solidFill>
              </a:rPr>
              <a:t>(NICER)</a:t>
            </a:r>
          </a:p>
        </p:txBody>
      </p:sp>
      <p:sp>
        <p:nvSpPr>
          <p:cNvPr id="5" name="Content Placeholder 1">
            <a:extLst>
              <a:ext uri="{FF2B5EF4-FFF2-40B4-BE49-F238E27FC236}">
                <a16:creationId xmlns:a16="http://schemas.microsoft.com/office/drawing/2014/main" id="{5799C75A-5D45-564C-9877-7A56C5775F55}"/>
              </a:ext>
            </a:extLst>
          </p:cNvPr>
          <p:cNvSpPr txBox="1">
            <a:spLocks/>
          </p:cNvSpPr>
          <p:nvPr/>
        </p:nvSpPr>
        <p:spPr bwMode="auto">
          <a:xfrm>
            <a:off x="4248773" y="920663"/>
            <a:ext cx="4652453"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sz="1600" dirty="0"/>
              <a:t>Issues Discovered and Resolution Path </a:t>
            </a:r>
          </a:p>
          <a:p>
            <a:pPr lvl="1"/>
            <a:r>
              <a:rPr lang="en-US" altLang="en-US" sz="1200" dirty="0"/>
              <a:t>NICER engineers and MSE were at an End Item Data Review for the NICER Star Tracker near Copenhagen.  </a:t>
            </a:r>
          </a:p>
          <a:p>
            <a:pPr lvl="1"/>
            <a:r>
              <a:rPr lang="en-US" altLang="en-US" sz="1200" dirty="0"/>
              <a:t>The NICER Star Tracker vendor stated compliance with the in-rush requirement.  </a:t>
            </a:r>
          </a:p>
          <a:p>
            <a:pPr lvl="1"/>
            <a:r>
              <a:rPr lang="en-US" altLang="en-US" sz="1200" dirty="0"/>
              <a:t>But when the verification artifact was examined, it showed the in-rush for the star tracker exceeded the requirement.  </a:t>
            </a:r>
          </a:p>
          <a:p>
            <a:pPr lvl="1"/>
            <a:r>
              <a:rPr lang="en-US" altLang="en-US" sz="1200" dirty="0"/>
              <a:t>This was a total surprise for a star tracker that consumed a handful of watts. </a:t>
            </a:r>
          </a:p>
          <a:p>
            <a:pPr lvl="1"/>
            <a:r>
              <a:rPr lang="en-US" altLang="en-US" sz="1200" dirty="0"/>
              <a:t>The star tracker was already built and tested at this point and couldn’t be re-designed to minimize the in-rush.  </a:t>
            </a:r>
          </a:p>
          <a:p>
            <a:pPr lvl="1"/>
            <a:r>
              <a:rPr lang="en-US" altLang="en-US" sz="1200" dirty="0"/>
              <a:t>The in-rush was substantial enough that the ISS switch providing NICER power would likely have tripped every time the star tracker was turned on.</a:t>
            </a:r>
          </a:p>
          <a:p>
            <a:pPr lvl="1"/>
            <a:r>
              <a:rPr lang="en-US" altLang="en-US" sz="1200" dirty="0"/>
              <a:t>The electrical lead gave the MEB vendor a phone call.  </a:t>
            </a:r>
          </a:p>
          <a:p>
            <a:pPr lvl="1"/>
            <a:r>
              <a:rPr lang="en-US" altLang="en-US" sz="1200" dirty="0"/>
              <a:t>Within a week, the MEB vendor had offered a different type of switch which would give the Star Tracker a “soft start” to lower the in-rush without impacting the MEB schedule. </a:t>
            </a:r>
            <a:endParaRPr lang="en-US" sz="1100"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C2E358B-0810-344B-8402-8316C70BD3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002" y="4252064"/>
            <a:ext cx="3754237" cy="2108979"/>
          </a:xfrm>
          <a:prstGeom prst="rect">
            <a:avLst/>
          </a:prstGeom>
        </p:spPr>
      </p:pic>
      <p:graphicFrame>
        <p:nvGraphicFramePr>
          <p:cNvPr id="11" name="Group 49">
            <a:extLst>
              <a:ext uri="{FF2B5EF4-FFF2-40B4-BE49-F238E27FC236}">
                <a16:creationId xmlns:a16="http://schemas.microsoft.com/office/drawing/2014/main" id="{7ED717C0-FD7D-8B48-9E95-20990F0E5794}"/>
              </a:ext>
            </a:extLst>
          </p:cNvPr>
          <p:cNvGraphicFramePr>
            <a:graphicFrameLocks noGrp="1"/>
          </p:cNvGraphicFramePr>
          <p:nvPr>
            <p:extLst>
              <p:ext uri="{D42A27DB-BD31-4B8C-83A1-F6EECF244321}">
                <p14:modId xmlns:p14="http://schemas.microsoft.com/office/powerpoint/2010/main" val="3776070001"/>
              </p:ext>
            </p:extLst>
          </p:nvPr>
        </p:nvGraphicFramePr>
        <p:xfrm>
          <a:off x="269090" y="1849708"/>
          <a:ext cx="3754238" cy="2286000"/>
        </p:xfrm>
        <a:graphic>
          <a:graphicData uri="http://schemas.openxmlformats.org/drawingml/2006/table">
            <a:tbl>
              <a:tblPr/>
              <a:tblGrid>
                <a:gridCol w="1964457">
                  <a:extLst>
                    <a:ext uri="{9D8B030D-6E8A-4147-A177-3AD203B41FA5}">
                      <a16:colId xmlns:a16="http://schemas.microsoft.com/office/drawing/2014/main" val="20000"/>
                    </a:ext>
                  </a:extLst>
                </a:gridCol>
                <a:gridCol w="1789781">
                  <a:extLst>
                    <a:ext uri="{9D8B030D-6E8A-4147-A177-3AD203B41FA5}">
                      <a16:colId xmlns:a16="http://schemas.microsoft.com/office/drawing/2014/main" val="20001"/>
                    </a:ext>
                  </a:extLst>
                </a:gridCol>
              </a:tblGrid>
              <a:tr h="255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Objective</a:t>
                      </a:r>
                      <a:endParaRPr kumimoji="0" lang="en-US" sz="1100" b="0" i="0" u="none" strike="noStrike" cap="none" normalizeH="0" baseline="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Measurements</a:t>
                      </a:r>
                      <a:endParaRPr kumimoji="0" lang="en-US" sz="11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25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Structure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Reveal the nature of matter in the interiors of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Neutron star radii to ±5%. Cooling timescales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452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Dynamics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Uncover the physics of dynamic phenomena associated with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Stability of pulsars as clocks. Properties of outbursts, oscillations, and precession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128"/>
                          <a:cs typeface="ＭＳ Ｐゴシック" charset="-128"/>
                        </a:rPr>
                        <a:t>Energetics </a:t>
                      </a: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 Determine how energy is extracted from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Intrinsic radiation patterns, spectra, and luminosities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23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69" y="922021"/>
            <a:ext cx="3825648" cy="5439022"/>
          </a:xfrm>
        </p:spPr>
        <p:txBody>
          <a:bodyPr/>
          <a:lstStyle/>
          <a:p>
            <a:r>
              <a:rPr lang="en-US" dirty="0"/>
              <a:t>Mission Overview</a:t>
            </a:r>
          </a:p>
          <a:p>
            <a:pPr lvl="1"/>
            <a:r>
              <a:rPr lang="en-US" dirty="0"/>
              <a:t>ISS ESPA Payload</a:t>
            </a:r>
          </a:p>
          <a:p>
            <a:pPr lvl="1"/>
            <a:r>
              <a:rPr lang="en-US" dirty="0"/>
              <a:t>Dragon Transport Vehicle</a:t>
            </a:r>
          </a:p>
        </p:txBody>
      </p:sp>
      <p:sp>
        <p:nvSpPr>
          <p:cNvPr id="3" name="Title 2"/>
          <p:cNvSpPr>
            <a:spLocks noGrp="1"/>
          </p:cNvSpPr>
          <p:nvPr>
            <p:ph type="title"/>
          </p:nvPr>
        </p:nvSpPr>
        <p:spPr>
          <a:xfrm>
            <a:off x="0" y="0"/>
            <a:ext cx="8497548" cy="805665"/>
          </a:xfrm>
        </p:spPr>
        <p:txBody>
          <a:bodyPr/>
          <a:lstStyle/>
          <a:p>
            <a:r>
              <a:rPr lang="en-US" dirty="0"/>
              <a:t> </a:t>
            </a:r>
            <a:r>
              <a:rPr lang="en-US" dirty="0">
                <a:solidFill>
                  <a:schemeClr val="bg1"/>
                </a:solidFill>
              </a:rPr>
              <a:t>Examples from Neutron Interior Star </a:t>
            </a:r>
            <a:r>
              <a:rPr lang="en-US">
                <a:solidFill>
                  <a:schemeClr val="bg1"/>
                </a:solidFill>
              </a:rPr>
              <a:t>Composition Explorer </a:t>
            </a:r>
            <a:r>
              <a:rPr lang="en-US" dirty="0">
                <a:solidFill>
                  <a:schemeClr val="bg1"/>
                </a:solidFill>
              </a:rPr>
              <a:t>(NICER)</a:t>
            </a:r>
          </a:p>
        </p:txBody>
      </p:sp>
      <p:sp>
        <p:nvSpPr>
          <p:cNvPr id="6" name="Content Placeholder 1">
            <a:extLst>
              <a:ext uri="{FF2B5EF4-FFF2-40B4-BE49-F238E27FC236}">
                <a16:creationId xmlns:a16="http://schemas.microsoft.com/office/drawing/2014/main" id="{CC7246F8-1447-584D-BBEF-9B5EF23149A3}"/>
              </a:ext>
            </a:extLst>
          </p:cNvPr>
          <p:cNvSpPr txBox="1">
            <a:spLocks/>
          </p:cNvSpPr>
          <p:nvPr/>
        </p:nvSpPr>
        <p:spPr bwMode="auto">
          <a:xfrm>
            <a:off x="4113506" y="920663"/>
            <a:ext cx="4895217" cy="209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marR="0" indent="-228600" algn="l" defTabSz="914400" rtl="0" eaLnBrk="0" fontAlgn="base" latinLnBrk="0" hangingPunct="0">
              <a:lnSpc>
                <a:spcPct val="100000"/>
              </a:lnSpc>
              <a:spcBef>
                <a:spcPts val="432"/>
              </a:spcBef>
              <a:spcAft>
                <a:spcPct val="0"/>
              </a:spcAft>
              <a:buClrTx/>
              <a:buSzPct val="90000"/>
              <a:buFont typeface="Wingdings" panose="05000000000000000000" pitchFamily="2" charset="2"/>
              <a:buChar char="Ø"/>
              <a:tabLst/>
              <a:defRPr kumimoji="0" lang="en-US" altLang="en-US" sz="2000" b="1" i="0" u="none" strike="noStrike" kern="0" cap="none" spc="0" normalizeH="0" baseline="0" noProof="0" dirty="0" smtClean="0">
                <a:ln>
                  <a:noFill/>
                </a:ln>
                <a:solidFill>
                  <a:srgbClr val="000000"/>
                </a:solidFill>
                <a:effectLst/>
                <a:uLnTx/>
                <a:uFillTx/>
                <a:latin typeface="+mn-lt"/>
                <a:ea typeface="MS PGothic" panose="020B0600070205080204" pitchFamily="34" charset="-128"/>
                <a:cs typeface="+mn-cs"/>
              </a:defRPr>
            </a:lvl1pPr>
            <a:lvl2pPr marL="514350" marR="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tab pos="1371600" algn="l"/>
              </a:tabLst>
              <a:defRPr lang="en-US" altLang="en-US" sz="1400" noProof="0" dirty="0" smtClean="0">
                <a:solidFill>
                  <a:schemeClr val="tx1"/>
                </a:solidFill>
                <a:latin typeface="+mn-lt"/>
                <a:ea typeface="MS PGothic" panose="020B0600070205080204" pitchFamily="34" charset="-128"/>
              </a:defRPr>
            </a:lvl2pPr>
            <a:lvl3pPr marL="640080" marR="0" indent="-182880" algn="l" defTabSz="914400" rtl="0" eaLnBrk="0" fontAlgn="base" latinLnBrk="0" hangingPunct="0">
              <a:lnSpc>
                <a:spcPct val="100000"/>
              </a:lnSpc>
              <a:spcBef>
                <a:spcPts val="384"/>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3pPr>
            <a:lvl4pPr marL="914400" marR="0" indent="-182880" algn="l" defTabSz="914400" rtl="0" eaLnBrk="0" fontAlgn="base" latinLnBrk="0" hangingPunct="0">
              <a:lnSpc>
                <a:spcPct val="100000"/>
              </a:lnSpc>
              <a:spcBef>
                <a:spcPts val="336"/>
              </a:spcBef>
              <a:spcAft>
                <a:spcPct val="0"/>
              </a:spcAft>
              <a:buClrTx/>
              <a:buSzTx/>
              <a:buFontTx/>
              <a:buChar char="–"/>
              <a:tabLst>
                <a:tab pos="1371600" algn="l"/>
              </a:tabLst>
              <a:defRPr sz="1600">
                <a:solidFill>
                  <a:schemeClr val="tx1"/>
                </a:solidFill>
                <a:latin typeface="+mn-lt"/>
                <a:ea typeface="MS PGothic" panose="020B0600070205080204" pitchFamily="34" charset="-128"/>
              </a:defRPr>
            </a:lvl4pPr>
            <a:lvl5pPr marL="228600" marR="0" indent="-228600" algn="l" defTabSz="914400" rtl="0" eaLnBrk="0" fontAlgn="base" latinLnBrk="0" hangingPunct="0">
              <a:lnSpc>
                <a:spcPct val="100000"/>
              </a:lnSpc>
              <a:spcBef>
                <a:spcPts val="336"/>
              </a:spcBef>
              <a:spcAft>
                <a:spcPct val="0"/>
              </a:spcAft>
              <a:buClrTx/>
              <a:buSzTx/>
              <a:buFont typeface="Arial" panose="020B0604020202020204" pitchFamily="34" charset="0"/>
              <a:buChar char="•"/>
              <a:tabLst>
                <a:tab pos="1371600" algn="l"/>
              </a:tabLst>
              <a:defRPr sz="1600">
                <a:solidFill>
                  <a:schemeClr val="tx1"/>
                </a:solidFill>
                <a:latin typeface="+mn-lt"/>
                <a:ea typeface="MS PGothic" panose="020B0600070205080204" pitchFamily="34" charset="-128"/>
              </a:defRPr>
            </a:lvl5pPr>
            <a:lvl6pPr marL="1280160" marR="0" indent="-1714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tabLst/>
              <a:defRPr sz="2000">
                <a:solidFill>
                  <a:schemeClr val="tx1"/>
                </a:solidFill>
                <a:latin typeface="+mn-lt"/>
                <a:ea typeface="+mn-ea"/>
              </a:defRPr>
            </a:lvl6pPr>
            <a:lvl7pPr marL="2112963" indent="-111125" algn="l" rtl="0" fontAlgn="base">
              <a:spcBef>
                <a:spcPct val="20000"/>
              </a:spcBef>
              <a:spcAft>
                <a:spcPct val="0"/>
              </a:spcAft>
              <a:buClr>
                <a:srgbClr val="258848"/>
              </a:buClr>
              <a:buChar char="»"/>
              <a:defRPr sz="2000">
                <a:solidFill>
                  <a:schemeClr val="tx1"/>
                </a:solidFill>
                <a:latin typeface="+mn-lt"/>
                <a:ea typeface="+mn-ea"/>
              </a:defRPr>
            </a:lvl7pPr>
            <a:lvl8pPr marL="2570163" indent="-111125" algn="l" rtl="0" fontAlgn="base">
              <a:spcBef>
                <a:spcPct val="20000"/>
              </a:spcBef>
              <a:spcAft>
                <a:spcPct val="0"/>
              </a:spcAft>
              <a:buClr>
                <a:srgbClr val="258848"/>
              </a:buClr>
              <a:buChar char="»"/>
              <a:defRPr sz="2000">
                <a:solidFill>
                  <a:schemeClr val="tx1"/>
                </a:solidFill>
                <a:latin typeface="+mn-lt"/>
                <a:ea typeface="+mn-ea"/>
              </a:defRPr>
            </a:lvl8pPr>
            <a:lvl9pPr marL="3027363" indent="-111125" algn="l" rtl="0" fontAlgn="base">
              <a:spcBef>
                <a:spcPct val="20000"/>
              </a:spcBef>
              <a:spcAft>
                <a:spcPct val="0"/>
              </a:spcAft>
              <a:buClr>
                <a:srgbClr val="258848"/>
              </a:buClr>
              <a:buChar char="»"/>
              <a:defRPr sz="2000">
                <a:solidFill>
                  <a:schemeClr val="tx1"/>
                </a:solidFill>
                <a:latin typeface="+mn-lt"/>
                <a:ea typeface="+mn-ea"/>
              </a:defRPr>
            </a:lvl9pPr>
          </a:lstStyle>
          <a:p>
            <a:r>
              <a:rPr lang="en-US" dirty="0"/>
              <a:t>MSE Skills that contributed to Resolution</a:t>
            </a:r>
          </a:p>
          <a:p>
            <a:pPr lvl="1"/>
            <a:r>
              <a:rPr lang="en-US" altLang="en-US" dirty="0"/>
              <a:t>We realized the importance of partnering with difficult but knowledgeable experts who provided unexpected expertise</a:t>
            </a:r>
          </a:p>
          <a:p>
            <a:pPr lvl="1"/>
            <a:r>
              <a:rPr lang="en-US" altLang="en-US" dirty="0"/>
              <a:t>Systems Engineering has open lines of communication to request accommodations that are atypical.  </a:t>
            </a:r>
          </a:p>
          <a:p>
            <a:pPr lvl="1"/>
            <a:r>
              <a:rPr lang="en-US" altLang="en-US" dirty="0"/>
              <a:t>With trust and mutual respect, unexpected obstacles can be overcome with minimal programmatic impact with vendors who are willing to work with you.</a:t>
            </a:r>
          </a:p>
          <a:p>
            <a:pPr lvl="1"/>
            <a:endParaRPr lang="en-US" dirty="0"/>
          </a:p>
          <a:p>
            <a:pPr lvl="1"/>
            <a:endParaRPr lang="en-US" kern="0" dirty="0"/>
          </a:p>
        </p:txBody>
      </p:sp>
      <p:cxnSp>
        <p:nvCxnSpPr>
          <p:cNvPr id="8" name="Straight Connector 7">
            <a:extLst>
              <a:ext uri="{FF2B5EF4-FFF2-40B4-BE49-F238E27FC236}">
                <a16:creationId xmlns:a16="http://schemas.microsoft.com/office/drawing/2014/main" id="{841619D5-BA9B-5E40-AEE3-4228A1A56405}"/>
              </a:ext>
            </a:extLst>
          </p:cNvPr>
          <p:cNvCxnSpPr/>
          <p:nvPr/>
        </p:nvCxnSpPr>
        <p:spPr bwMode="auto">
          <a:xfrm>
            <a:off x="4068417" y="920663"/>
            <a:ext cx="0" cy="5555378"/>
          </a:xfrm>
          <a:prstGeom prst="line">
            <a:avLst/>
          </a:prstGeom>
          <a:ln w="22225">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C2E358B-0810-344B-8402-8316C70BD3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002" y="4252064"/>
            <a:ext cx="3754237" cy="2108979"/>
          </a:xfrm>
          <a:prstGeom prst="rect">
            <a:avLst/>
          </a:prstGeom>
        </p:spPr>
      </p:pic>
      <p:graphicFrame>
        <p:nvGraphicFramePr>
          <p:cNvPr id="11" name="Group 49">
            <a:extLst>
              <a:ext uri="{FF2B5EF4-FFF2-40B4-BE49-F238E27FC236}">
                <a16:creationId xmlns:a16="http://schemas.microsoft.com/office/drawing/2014/main" id="{7ED717C0-FD7D-8B48-9E95-20990F0E5794}"/>
              </a:ext>
            </a:extLst>
          </p:cNvPr>
          <p:cNvGraphicFramePr>
            <a:graphicFrameLocks noGrp="1"/>
          </p:cNvGraphicFramePr>
          <p:nvPr/>
        </p:nvGraphicFramePr>
        <p:xfrm>
          <a:off x="269090" y="1849708"/>
          <a:ext cx="3754238" cy="2286000"/>
        </p:xfrm>
        <a:graphic>
          <a:graphicData uri="http://schemas.openxmlformats.org/drawingml/2006/table">
            <a:tbl>
              <a:tblPr/>
              <a:tblGrid>
                <a:gridCol w="1964457">
                  <a:extLst>
                    <a:ext uri="{9D8B030D-6E8A-4147-A177-3AD203B41FA5}">
                      <a16:colId xmlns:a16="http://schemas.microsoft.com/office/drawing/2014/main" val="20000"/>
                    </a:ext>
                  </a:extLst>
                </a:gridCol>
                <a:gridCol w="1789781">
                  <a:extLst>
                    <a:ext uri="{9D8B030D-6E8A-4147-A177-3AD203B41FA5}">
                      <a16:colId xmlns:a16="http://schemas.microsoft.com/office/drawing/2014/main" val="20001"/>
                    </a:ext>
                  </a:extLst>
                </a:gridCol>
              </a:tblGrid>
              <a:tr h="255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Objective</a:t>
                      </a:r>
                      <a:endParaRPr kumimoji="0" lang="en-US" sz="1100" b="0" i="0" u="none" strike="noStrike" cap="none" normalizeH="0" baseline="0">
                        <a:ln>
                          <a:noFill/>
                        </a:ln>
                        <a:solidFill>
                          <a:schemeClr val="bg1"/>
                        </a:solidFill>
                        <a:effectLst/>
                        <a:latin typeface="Arial" charset="0"/>
                        <a:ea typeface="ＭＳ Ｐゴシック" charset="-128"/>
                        <a:cs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128"/>
                          <a:cs typeface="ＭＳ Ｐゴシック" charset="-128"/>
                        </a:rPr>
                        <a:t>Measurements</a:t>
                      </a:r>
                      <a:endParaRPr kumimoji="0" lang="en-US" sz="11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25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Structure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Reveal the nature of matter in the interiors of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Neutron star radii to ±5%. Cooling timescales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452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ＭＳ Ｐゴシック" charset="-128"/>
                          <a:cs typeface="ＭＳ Ｐゴシック" charset="-128"/>
                        </a:rPr>
                        <a:t>Dynamics </a:t>
                      </a: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 Uncover the physics of dynamic phenomena associated with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Stability of pulsars as clocks. Properties of outbursts, oscillations, and precession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128"/>
                          <a:cs typeface="ＭＳ Ｐゴシック" charset="-128"/>
                        </a:rPr>
                        <a:t>Energetics </a:t>
                      </a:r>
                      <a:r>
                        <a:rPr kumimoji="0" lang="en-US" sz="1100" b="0" i="0" u="none" strike="noStrike" cap="none" normalizeH="0" baseline="0">
                          <a:ln>
                            <a:noFill/>
                          </a:ln>
                          <a:solidFill>
                            <a:schemeClr val="tx1"/>
                          </a:solidFill>
                          <a:effectLst/>
                          <a:latin typeface="Arial" charset="0"/>
                          <a:ea typeface="ＭＳ Ｐゴシック" charset="-128"/>
                          <a:cs typeface="ＭＳ Ｐゴシック" charset="-128"/>
                        </a:rPr>
                        <a:t>— Determine how energy is extracted from neutron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cs typeface="ＭＳ Ｐゴシック" charset="-128"/>
                        </a:rPr>
                        <a:t>Intrinsic radiation patterns, spectra, and luminosities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2461800"/>
      </p:ext>
    </p:extLst>
  </p:cSld>
  <p:clrMapOvr>
    <a:masterClrMapping/>
  </p:clrMapOvr>
</p:sld>
</file>

<file path=ppt/theme/theme1.xml><?xml version="1.0" encoding="utf-8"?>
<a:theme xmlns:a="http://schemas.openxmlformats.org/drawingml/2006/main" name="1_L9 MCDR Slide Master 20180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22931</TotalTime>
  <Words>2976</Words>
  <Application>Microsoft Macintosh PowerPoint</Application>
  <PresentationFormat>On-screen Show (4:3)</PresentationFormat>
  <Paragraphs>203</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Wingdings</vt:lpstr>
      <vt:lpstr>1_L9 MCDR Slide Master 201801</vt:lpstr>
      <vt:lpstr>PowerPoint Presentation</vt:lpstr>
      <vt:lpstr> What is Systems Engineering Availability?</vt:lpstr>
      <vt:lpstr> What is Value and Purpose of Availability?</vt:lpstr>
      <vt:lpstr> Why is Systems Engineering Availability so Difficult to Manage?</vt:lpstr>
      <vt:lpstr> What is the risk if Availability isn’t valued?</vt:lpstr>
      <vt:lpstr> Examples from Neutron Interior Star Composition Explorer (NICER)</vt:lpstr>
      <vt:lpstr> Examples from Neutron Interior Star Composition Explorer (NICER)</vt:lpstr>
      <vt:lpstr> Examples from Neutron Interior Star Composition Explorer (NICER)</vt:lpstr>
      <vt:lpstr> Examples from Neutron Interior Star Composition Explorer (NICER)</vt:lpstr>
      <vt:lpstr> Examples from Lunar Reconnaissance Orbiter (LRO) </vt:lpstr>
      <vt:lpstr> Examples from Lunar Reconnaissance Orbiter (LRO) </vt:lpstr>
      <vt:lpstr> Examples from Lunar Reconnaissance Orbiter (LRO) </vt:lpstr>
      <vt:lpstr> Examples from Lunar Reconnaissance Orbiter (LRO) </vt:lpstr>
      <vt:lpstr> Examples from Landsat 9</vt:lpstr>
      <vt:lpstr> How to build Availability and Trust Conclusion within the team (1 of 4)</vt:lpstr>
      <vt:lpstr> How to build Availability and Trust Conclusion within the team (2 of 4)</vt:lpstr>
      <vt:lpstr> How to build Availability and Trust Conclusion within the team (3 of 4)</vt:lpstr>
      <vt:lpstr> How to build Availability and Trust Conclusion within the team (4 of 4)</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Baker, Charles L. (GSFC-5990)</cp:lastModifiedBy>
  <cp:revision>801</cp:revision>
  <cp:lastPrinted>2006-05-01T17:23:32Z</cp:lastPrinted>
  <dcterms:created xsi:type="dcterms:W3CDTF">2009-05-01T12:18:49Z</dcterms:created>
  <dcterms:modified xsi:type="dcterms:W3CDTF">2022-02-17T19:31:59Z</dcterms:modified>
</cp:coreProperties>
</file>