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8" r:id="rId1"/>
  </p:sldMasterIdLst>
  <p:notesMasterIdLst>
    <p:notesMasterId r:id="rId30"/>
  </p:notesMasterIdLst>
  <p:handoutMasterIdLst>
    <p:handoutMasterId r:id="rId31"/>
  </p:handoutMasterIdLst>
  <p:sldIdLst>
    <p:sldId id="1583" r:id="rId2"/>
    <p:sldId id="691" r:id="rId3"/>
    <p:sldId id="1586" r:id="rId4"/>
    <p:sldId id="1587" r:id="rId5"/>
    <p:sldId id="1588" r:id="rId6"/>
    <p:sldId id="1607" r:id="rId7"/>
    <p:sldId id="1589" r:id="rId8"/>
    <p:sldId id="1585" r:id="rId9"/>
    <p:sldId id="1591" r:id="rId10"/>
    <p:sldId id="1593" r:id="rId11"/>
    <p:sldId id="1592" r:id="rId12"/>
    <p:sldId id="1597" r:id="rId13"/>
    <p:sldId id="1595" r:id="rId14"/>
    <p:sldId id="1608" r:id="rId15"/>
    <p:sldId id="1594" r:id="rId16"/>
    <p:sldId id="1603" r:id="rId17"/>
    <p:sldId id="1600" r:id="rId18"/>
    <p:sldId id="1609" r:id="rId19"/>
    <p:sldId id="1606" r:id="rId20"/>
    <p:sldId id="1058" r:id="rId21"/>
    <p:sldId id="1059" r:id="rId22"/>
    <p:sldId id="1060" r:id="rId23"/>
    <p:sldId id="1599" r:id="rId24"/>
    <p:sldId id="1602" r:id="rId25"/>
    <p:sldId id="1598" r:id="rId26"/>
    <p:sldId id="1601" r:id="rId27"/>
    <p:sldId id="1605" r:id="rId28"/>
    <p:sldId id="1610" r:id="rId29"/>
  </p:sldIdLst>
  <p:sldSz cx="12192000" cy="6858000"/>
  <p:notesSz cx="66675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D8A6301-6D7E-4332-8F08-4B81F5176EE9}">
          <p14:sldIdLst>
            <p14:sldId id="1583"/>
            <p14:sldId id="691"/>
            <p14:sldId id="1586"/>
          </p14:sldIdLst>
        </p14:section>
        <p14:section name="What is RST?" id="{0E2752BC-0B4D-4E58-905D-DA03AB89451B}">
          <p14:sldIdLst>
            <p14:sldId id="1587"/>
            <p14:sldId id="1588"/>
            <p14:sldId id="1607"/>
            <p14:sldId id="1589"/>
            <p14:sldId id="1585"/>
          </p14:sldIdLst>
        </p14:section>
        <p14:section name="What is an OTA?" id="{6AC0E467-45A3-46B9-AD5C-32CFCDB2E854}">
          <p14:sldIdLst>
            <p14:sldId id="1591"/>
            <p14:sldId id="1593"/>
            <p14:sldId id="1592"/>
            <p14:sldId id="1597"/>
            <p14:sldId id="1595"/>
          </p14:sldIdLst>
        </p14:section>
        <p14:section name="Lessons Learned" id="{95BE2D3F-096A-4290-94A5-5AAF6C7C87DE}">
          <p14:sldIdLst>
            <p14:sldId id="1608"/>
            <p14:sldId id="1594"/>
            <p14:sldId id="1603"/>
            <p14:sldId id="1600"/>
            <p14:sldId id="1609"/>
            <p14:sldId id="1606"/>
            <p14:sldId id="1058"/>
            <p14:sldId id="1059"/>
            <p14:sldId id="1060"/>
            <p14:sldId id="1599"/>
            <p14:sldId id="1602"/>
            <p14:sldId id="1598"/>
            <p14:sldId id="1601"/>
            <p14:sldId id="1605"/>
            <p14:sldId id="16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7F1"/>
    <a:srgbClr val="E8E2EE"/>
    <a:srgbClr val="E6E0EC"/>
    <a:srgbClr val="F2EFF5"/>
    <a:srgbClr val="FFFF99"/>
    <a:srgbClr val="FF0000"/>
    <a:srgbClr val="0020C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330" autoAdjust="0"/>
  </p:normalViewPr>
  <p:slideViewPr>
    <p:cSldViewPr snapToGrid="0">
      <p:cViewPr>
        <p:scale>
          <a:sx n="75" d="100"/>
          <a:sy n="75" d="100"/>
        </p:scale>
        <p:origin x="1794" y="8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1980" y="-102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143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r">
              <a:defRPr sz="1100"/>
            </a:lvl1pPr>
          </a:lstStyle>
          <a:p>
            <a:fld id="{6438631A-BD82-4368-B7B8-F79D93750BF3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143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r">
              <a:defRPr sz="11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143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7" tIns="43243" rIns="86487" bIns="43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354" y="4126827"/>
            <a:ext cx="5332792" cy="39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143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10363200" cy="144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12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B6B698-1049-4246-97C4-E6F10E3A3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t="5442" r="1" b="19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01C87B6C-E0A0-6E40-AED2-D225C891B92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908800" y="4267200"/>
            <a:ext cx="4876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8D9392F-4D47-9343-8511-03CD557B1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76"/>
            <a:ext cx="822960" cy="822960"/>
          </a:xfrm>
          <a:prstGeom prst="rect">
            <a:avLst/>
          </a:prstGeom>
        </p:spPr>
      </p:pic>
      <p:pic>
        <p:nvPicPr>
          <p:cNvPr id="14" name="Picture 18" descr="meatball best">
            <a:extLst>
              <a:ext uri="{FF2B5EF4-FFF2-40B4-BE49-F238E27FC236}">
                <a16:creationId xmlns:a16="http://schemas.microsoft.com/office/drawing/2014/main" id="{E11FE0B9-8287-6243-9DD1-0D1ECFA35C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3380" y="27432"/>
            <a:ext cx="832420" cy="731520"/>
          </a:xfrm>
          <a:prstGeom prst="rect">
            <a:avLst/>
          </a:prstGeom>
          <a:noFill/>
        </p:spPr>
      </p:pic>
      <p:sp>
        <p:nvSpPr>
          <p:cNvPr id="7" name="Rectangle 78">
            <a:extLst>
              <a:ext uri="{FF2B5EF4-FFF2-40B4-BE49-F238E27FC236}">
                <a16:creationId xmlns:a16="http://schemas.microsoft.com/office/drawing/2014/main" id="{8926D19A-D6B4-CD46-8A36-F5DFBD3AB1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996226"/>
            <a:ext cx="5257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NASA GODDARD SPACE FLIGHT CENTER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JET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PROPULSION LABORATORY 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L3HARRIS TECHNOLOGIES •  BALL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AEROSPACE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TELEDYNE • NASA KENNEDY SPACE CENTER 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SPACE TELESCOPE SCIENCE INSTITUTE • IPAC • EUROPEAN SPACE AGENCY •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JAPAN AEROSPACE EXPLORATION AGENCY • LABORATOIRE D’ASTROPHYSIQUE DE MARSEILLE 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CENTRE NATIONAL </a:t>
            </a:r>
            <a:r>
              <a:rPr lang="en-US" sz="1000" b="1" dirty="0" err="1">
                <a:solidFill>
                  <a:schemeClr val="bg1"/>
                </a:solidFill>
                <a:latin typeface="Arial Narrow" pitchFamily="34" charset="0"/>
              </a:rPr>
              <a:t>d'ÉTUDES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SPATIALES • MAX PLANCK INSTITUTE FOR ASTRONOMY •</a:t>
            </a:r>
          </a:p>
        </p:txBody>
      </p:sp>
    </p:spTree>
    <p:extLst>
      <p:ext uri="{BB962C8B-B14F-4D97-AF65-F5344CB8AC3E}">
        <p14:creationId xmlns:p14="http://schemas.microsoft.com/office/powerpoint/2010/main" val="964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292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75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2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93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1"/>
            <a:ext cx="11074400" cy="5333999"/>
          </a:xfr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17C322-FFB9-E443-9E32-B8076F32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4800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6096000"/>
          </a:xfr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51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255" y="88778"/>
            <a:ext cx="890016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2018" y="958851"/>
            <a:ext cx="11104033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D3722-B8DE-479F-9B93-3BAD4B0FD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1233" y="6492876"/>
            <a:ext cx="2743200" cy="365125"/>
          </a:xfrm>
          <a:prstGeom prst="rect">
            <a:avLst/>
          </a:prstGeom>
        </p:spPr>
        <p:txBody>
          <a:bodyPr/>
          <a:lstStyle/>
          <a:p>
            <a:fld id="{C258E2B2-C2F4-4EB9-93BF-7C0178BD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79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6">
          <p15:clr>
            <a:srgbClr val="FBAE40"/>
          </p15:clr>
        </p15:guide>
        <p15:guide id="4" orient="horz" pos="192">
          <p15:clr>
            <a:srgbClr val="FBAE40"/>
          </p15:clr>
        </p15:guide>
        <p15:guide id="5" pos="5472">
          <p15:clr>
            <a:srgbClr val="FBAE40"/>
          </p15:clr>
        </p15:guide>
        <p15:guide id="6" pos="2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486400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87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486400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3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5B40CB-8EF2-D441-B93D-5ABF168D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46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5B40CB-8EF2-D441-B93D-5ABF168D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9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599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8DAEBF-202F-1149-ADEE-CFC667F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44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599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8DAEBF-202F-1149-ADEE-CFC667F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81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62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15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8731" y="77788"/>
            <a:ext cx="9335669" cy="6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066801"/>
            <a:ext cx="11074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9B15B-A022-F347-A345-C899D6879B03}"/>
              </a:ext>
            </a:extLst>
          </p:cNvPr>
          <p:cNvSpPr txBox="1"/>
          <p:nvPr userDrawn="1"/>
        </p:nvSpPr>
        <p:spPr>
          <a:xfrm>
            <a:off x="10972800" y="6637765"/>
            <a:ext cx="866842" cy="232230"/>
          </a:xfrm>
          <a:prstGeom prst="rect">
            <a:avLst/>
          </a:prstGeom>
          <a:noFill/>
        </p:spPr>
        <p:txBody>
          <a:bodyPr wrap="square" lIns="62344" tIns="31172" rIns="62344" bIns="31172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708D2F1E-C954-4D00-9791-3C7347B79C78}" type="slidenum">
              <a:rPr lang="en-US" sz="110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9034B-B79D-CF4A-89CB-FD43C9707F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6348" y="6613464"/>
            <a:ext cx="18572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April 2022 SE Seminar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C98BD-4F94-3B45-A7CD-D4689093EF2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9144"/>
            <a:ext cx="822960" cy="822960"/>
          </a:xfrm>
          <a:prstGeom prst="rect">
            <a:avLst/>
          </a:prstGeom>
        </p:spPr>
      </p:pic>
      <p:pic>
        <p:nvPicPr>
          <p:cNvPr id="18" name="Picture 18" descr="meatball best">
            <a:extLst>
              <a:ext uri="{FF2B5EF4-FFF2-40B4-BE49-F238E27FC236}">
                <a16:creationId xmlns:a16="http://schemas.microsoft.com/office/drawing/2014/main" id="{152BD58F-714E-2A49-818B-6C7A599C7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3380" y="27432"/>
            <a:ext cx="832420" cy="731520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E18294-11D5-4D45-9D43-48B31E35453A}"/>
              </a:ext>
            </a:extLst>
          </p:cNvPr>
          <p:cNvCxnSpPr>
            <a:cxnSpLocks/>
          </p:cNvCxnSpPr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8D97D6-CF1A-B242-B308-7C9E717D9B14}"/>
              </a:ext>
            </a:extLst>
          </p:cNvPr>
          <p:cNvCxnSpPr>
            <a:cxnSpLocks/>
          </p:cNvCxnSpPr>
          <p:nvPr userDrawn="1"/>
        </p:nvCxnSpPr>
        <p:spPr>
          <a:xfrm>
            <a:off x="0" y="6629400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6">
            <a:extLst>
              <a:ext uri="{FF2B5EF4-FFF2-40B4-BE49-F238E27FC236}">
                <a16:creationId xmlns:a16="http://schemas.microsoft.com/office/drawing/2014/main" id="{4BDC123B-6CC7-CB49-ABB1-86112733AB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0" y="6596390"/>
            <a:ext cx="5715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Cleared for Distribution for NASA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9" r:id="rId3"/>
    <p:sldLayoutId id="2147483701" r:id="rId4"/>
    <p:sldLayoutId id="2147483710" r:id="rId5"/>
    <p:sldLayoutId id="2147483702" r:id="rId6"/>
    <p:sldLayoutId id="2147483711" r:id="rId7"/>
    <p:sldLayoutId id="2147483703" r:id="rId8"/>
    <p:sldLayoutId id="2147483707" r:id="rId9"/>
    <p:sldLayoutId id="2147483708" r:id="rId10"/>
    <p:sldLayoutId id="2147483704" r:id="rId11"/>
    <p:sldLayoutId id="2147483705" r:id="rId12"/>
    <p:sldLayoutId id="2147483706" r:id="rId13"/>
    <p:sldLayoutId id="214748371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QIHxdXxGDs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CBEC9F-1A66-3345-9B8A-BC80001C5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78171"/>
              </p:ext>
            </p:extLst>
          </p:nvPr>
        </p:nvGraphicFramePr>
        <p:xfrm>
          <a:off x="6544731" y="5562600"/>
          <a:ext cx="5189713" cy="476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7400">
                  <a:extLst>
                    <a:ext uri="{9D8B030D-6E8A-4147-A177-3AD203B41FA5}">
                      <a16:colId xmlns:a16="http://schemas.microsoft.com/office/drawing/2014/main" val="2338800337"/>
                    </a:ext>
                  </a:extLst>
                </a:gridCol>
                <a:gridCol w="2492313">
                  <a:extLst>
                    <a:ext uri="{9D8B030D-6E8A-4147-A177-3AD203B41FA5}">
                      <a16:colId xmlns:a16="http://schemas.microsoft.com/office/drawing/2014/main" val="397481301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 Systems Lead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Joshua Abel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337186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 Systems Deputy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Mathew Kline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8604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C14A3-5F0F-B24A-BA2F-E3C7E1E7E038}"/>
              </a:ext>
            </a:extLst>
          </p:cNvPr>
          <p:cNvSpPr txBox="1">
            <a:spLocks/>
          </p:cNvSpPr>
          <p:nvPr/>
        </p:nvSpPr>
        <p:spPr bwMode="auto">
          <a:xfrm>
            <a:off x="3886200" y="1478042"/>
            <a:ext cx="8229600" cy="144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Technical Oversight of the Nancy Grace Roman Space Telescope Optical Telescope Assembly (OTA) Element Procurement: Opportunities, Challenges, &amp; Lessons Learned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D3B53-7FC8-F744-887B-A4B4A79D2C1C}"/>
              </a:ext>
            </a:extLst>
          </p:cNvPr>
          <p:cNvSpPr txBox="1"/>
          <p:nvPr/>
        </p:nvSpPr>
        <p:spPr>
          <a:xfrm>
            <a:off x="6893893" y="3750316"/>
            <a:ext cx="449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2022 Systems Engineering Seminar</a:t>
            </a:r>
          </a:p>
        </p:txBody>
      </p:sp>
    </p:spTree>
    <p:extLst>
      <p:ext uri="{BB962C8B-B14F-4D97-AF65-F5344CB8AC3E}">
        <p14:creationId xmlns:p14="http://schemas.microsoft.com/office/powerpoint/2010/main" val="185294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370CA55-A2C1-44A4-9D9A-949888AAA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24423" r="1133" b="2080"/>
          <a:stretch/>
        </p:blipFill>
        <p:spPr bwMode="auto">
          <a:xfrm>
            <a:off x="592652" y="2730294"/>
            <a:ext cx="6336017" cy="26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F491E-EA4D-4C26-9A90-908853D5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990600"/>
            <a:ext cx="6705600" cy="163764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Maximizing hardware reuse is required </a:t>
            </a:r>
            <a:r>
              <a:rPr lang="en-US" sz="1800" b="0" dirty="0"/>
              <a:t>to meet both our L1 requirement and cost/schedule profile</a:t>
            </a:r>
          </a:p>
          <a:p>
            <a:r>
              <a:rPr lang="en-US" sz="1800" b="0" dirty="0"/>
              <a:t>The large cost of these items constrain sparing</a:t>
            </a:r>
          </a:p>
          <a:p>
            <a:r>
              <a:rPr lang="en-US" sz="1800" b="0" dirty="0"/>
              <a:t>Ensuring the inherited telescope meets both the </a:t>
            </a:r>
            <a:r>
              <a:rPr lang="en-US" sz="1800" dirty="0"/>
              <a:t>enhanced optical requirements </a:t>
            </a:r>
            <a:r>
              <a:rPr lang="en-US" sz="1800" b="0" dirty="0"/>
              <a:t>AND</a:t>
            </a:r>
            <a:r>
              <a:rPr lang="en-US" sz="1800" dirty="0"/>
              <a:t> the required temperature range </a:t>
            </a:r>
            <a:r>
              <a:rPr lang="en-US" sz="1800" b="0" dirty="0"/>
              <a:t>for Roman is a major challenge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17DA0-DACE-40D7-A9F5-987A5566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Optical Telescope Assembly (OTA)?</a:t>
            </a:r>
            <a:br>
              <a:rPr lang="en-US" dirty="0"/>
            </a:br>
            <a:r>
              <a:rPr lang="en-US" b="0" dirty="0"/>
              <a:t>What are the OTA technical challenges?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92D5CD-0DC6-4E0D-B3B6-7FA20BF13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03812" y="1719014"/>
            <a:ext cx="5186431" cy="34248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03A189-F420-4292-B606-F0BE4F6A6795}"/>
              </a:ext>
            </a:extLst>
          </p:cNvPr>
          <p:cNvSpPr/>
          <p:nvPr/>
        </p:nvSpPr>
        <p:spPr>
          <a:xfrm>
            <a:off x="7469602" y="1387913"/>
            <a:ext cx="736894" cy="276999"/>
          </a:xfrm>
          <a:prstGeom prst="rect">
            <a:avLst/>
          </a:prstGeom>
          <a:solidFill>
            <a:srgbClr val="030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</a:t>
            </a:r>
            <a:r>
              <a:rPr lang="en-US" sz="1050" dirty="0"/>
              <a:t>e</a:t>
            </a:r>
            <a:r>
              <a:rPr lang="en-US" sz="1000" dirty="0"/>
              <a:t>w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F76C-92BA-4EBD-8C38-5B1FF79F6F00}"/>
              </a:ext>
            </a:extLst>
          </p:cNvPr>
          <p:cNvSpPr/>
          <p:nvPr/>
        </p:nvSpPr>
        <p:spPr>
          <a:xfrm>
            <a:off x="7478979" y="1794462"/>
            <a:ext cx="736894" cy="276999"/>
          </a:xfrm>
          <a:prstGeom prst="rect">
            <a:avLst/>
          </a:prstGeom>
          <a:solidFill>
            <a:srgbClr val="0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Modify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F36CD-E959-4E28-9836-F581B3CD90FA}"/>
              </a:ext>
            </a:extLst>
          </p:cNvPr>
          <p:cNvSpPr/>
          <p:nvPr/>
        </p:nvSpPr>
        <p:spPr>
          <a:xfrm>
            <a:off x="7478978" y="2194959"/>
            <a:ext cx="736895" cy="276999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Reuse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3F809F-16A8-47F0-9220-DE6D7343800F}"/>
              </a:ext>
            </a:extLst>
          </p:cNvPr>
          <p:cNvSpPr/>
          <p:nvPr/>
        </p:nvSpPr>
        <p:spPr>
          <a:xfrm>
            <a:off x="7482006" y="2628249"/>
            <a:ext cx="736896" cy="276999"/>
          </a:xfrm>
          <a:prstGeom prst="rect">
            <a:avLst/>
          </a:prstGeom>
          <a:solidFill>
            <a:srgbClr val="00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Build to Print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7F5CFB-15A7-4497-9D07-4F11F9139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566" y="5001183"/>
            <a:ext cx="1437948" cy="954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CE7255-4311-4E78-9A6C-665677B3FE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" r="-106"/>
          <a:stretch/>
        </p:blipFill>
        <p:spPr>
          <a:xfrm rot="5400000">
            <a:off x="7494010" y="1724212"/>
            <a:ext cx="5196824" cy="34248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F37716-ED55-492F-AA8D-411B40F3F5CC}"/>
              </a:ext>
            </a:extLst>
          </p:cNvPr>
          <p:cNvSpPr txBox="1"/>
          <p:nvPr/>
        </p:nvSpPr>
        <p:spPr>
          <a:xfrm>
            <a:off x="6405523" y="6005888"/>
            <a:ext cx="2883803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Telescope Control Electronics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A60915-C42B-465B-B94F-4BB9B9954A41}"/>
              </a:ext>
            </a:extLst>
          </p:cNvPr>
          <p:cNvSpPr txBox="1"/>
          <p:nvPr/>
        </p:nvSpPr>
        <p:spPr>
          <a:xfrm>
            <a:off x="8771817" y="5534261"/>
            <a:ext cx="2488053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Optics 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95366-D4C6-4C31-B740-EE1287B91EB1}"/>
              </a:ext>
            </a:extLst>
          </p:cNvPr>
          <p:cNvSpPr txBox="1"/>
          <p:nvPr/>
        </p:nvSpPr>
        <p:spPr>
          <a:xfrm>
            <a:off x="518755" y="5411542"/>
            <a:ext cx="5341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Photo: Inspection of the as-received hardware.  The “inherited” telescope needed to be completely stripped to structure, with the PM and SM refigured, and qualified to new environments.  Approved for release.</a:t>
            </a:r>
          </a:p>
        </p:txBody>
      </p:sp>
    </p:spTree>
    <p:extLst>
      <p:ext uri="{BB962C8B-B14F-4D97-AF65-F5344CB8AC3E}">
        <p14:creationId xmlns:p14="http://schemas.microsoft.com/office/powerpoint/2010/main" val="28597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F491E-EA4D-4C26-9A90-908853D5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990600"/>
            <a:ext cx="6934200" cy="5486400"/>
          </a:xfrm>
        </p:spPr>
        <p:txBody>
          <a:bodyPr/>
          <a:lstStyle/>
          <a:p>
            <a:r>
              <a:rPr lang="en-US" dirty="0"/>
              <a:t>We are cold (Rochester cold)</a:t>
            </a:r>
          </a:p>
          <a:p>
            <a:pPr lvl="1"/>
            <a:r>
              <a:rPr lang="en-US" dirty="0"/>
              <a:t>Supporting the near-IR mission drives the OTA temperatures as low as possible, within hardware limits</a:t>
            </a:r>
          </a:p>
          <a:p>
            <a:pPr lvl="1"/>
            <a:r>
              <a:rPr lang="en-US" dirty="0"/>
              <a:t>Our temperatures are in the range of 250-265K… this is a cold winter’s day in upstate New York (~-10°F) </a:t>
            </a:r>
          </a:p>
          <a:p>
            <a:pPr lvl="1"/>
            <a:r>
              <a:rPr lang="en-US" dirty="0"/>
              <a:t>L3Harris optical testing, mechanical stress analysis methods, test facilities, support test equipment, and procedures and processes are largely directed toward room temperature systems</a:t>
            </a:r>
          </a:p>
          <a:p>
            <a:pPr lvl="1"/>
            <a:r>
              <a:rPr lang="en-US" b="1" dirty="0"/>
              <a:t>Incorporating inherited hardware built for room temperature is a challenge…</a:t>
            </a:r>
          </a:p>
          <a:p>
            <a:pPr lvl="2"/>
            <a:r>
              <a:rPr lang="en-US" dirty="0"/>
              <a:t>Predicting mechanical property and CTE changes</a:t>
            </a:r>
          </a:p>
          <a:p>
            <a:pPr lvl="2"/>
            <a:r>
              <a:rPr lang="en-US" dirty="0"/>
              <a:t>Assessing adhesive bond strength</a:t>
            </a:r>
          </a:p>
          <a:p>
            <a:pPr lvl="2"/>
            <a:r>
              <a:rPr lang="en-US" dirty="0"/>
              <a:t>Measuring optical element figure changes, etc.</a:t>
            </a:r>
          </a:p>
          <a:p>
            <a:pPr lvl="1"/>
            <a:r>
              <a:rPr lang="en-US" b="1" dirty="0"/>
              <a:t>… but we are not “cryogenic.”</a:t>
            </a:r>
          </a:p>
          <a:p>
            <a:pPr lvl="2"/>
            <a:r>
              <a:rPr lang="en-US" dirty="0"/>
              <a:t>Knowing when/how to apply JWST lessons-learned and cryogenic design/analysis techniques can be its own challenge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17DA0-DACE-40D7-A9F5-987A5566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Optical Telescope Assembly (OTA)?</a:t>
            </a:r>
            <a:br>
              <a:rPr lang="en-US" dirty="0"/>
            </a:br>
            <a:r>
              <a:rPr lang="en-US" b="0" dirty="0"/>
              <a:t>What are the OTA technical challenges?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06C01-571A-4B67-B6F0-F7A6DF37D8E3}"/>
              </a:ext>
            </a:extLst>
          </p:cNvPr>
          <p:cNvSpPr txBox="1"/>
          <p:nvPr/>
        </p:nvSpPr>
        <p:spPr>
          <a:xfrm>
            <a:off x="7669731" y="3667415"/>
            <a:ext cx="38891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/>
              <a:t>Wintery Sunset, Rochester New York, </a:t>
            </a:r>
            <a:br>
              <a:rPr lang="en-US" sz="1000" i="1" dirty="0"/>
            </a:br>
            <a:r>
              <a:rPr lang="en-US" sz="1000" i="1" dirty="0"/>
              <a:t>Credit: https://montanusphotography.com/nmphoto/winter-scenes4/index.htm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DFCC20-F628-4BA3-9D38-10DC5657664F}"/>
              </a:ext>
            </a:extLst>
          </p:cNvPr>
          <p:cNvSpPr txBox="1"/>
          <p:nvPr/>
        </p:nvSpPr>
        <p:spPr>
          <a:xfrm>
            <a:off x="7750230" y="4572000"/>
            <a:ext cx="380865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 dirty="0"/>
              <a:t>We’ll discuss some of our experiences designing and adapting to cold temperatures in later slides.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3BB77-AC7C-490D-AA8B-20775EDFD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731" y="1142999"/>
            <a:ext cx="3926868" cy="252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F491E-EA4D-4C26-9A90-908853D5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852012" cy="5486400"/>
          </a:xfrm>
        </p:spPr>
        <p:txBody>
          <a:bodyPr>
            <a:normAutofit/>
          </a:bodyPr>
          <a:lstStyle/>
          <a:p>
            <a:r>
              <a:rPr lang="en-US" sz="2400" dirty="0"/>
              <a:t>We are precise</a:t>
            </a:r>
          </a:p>
          <a:p>
            <a:pPr lvl="1"/>
            <a:r>
              <a:rPr lang="en-US" sz="2000" dirty="0"/>
              <a:t>Our </a:t>
            </a:r>
            <a:r>
              <a:rPr lang="en-US" sz="2000" b="1" dirty="0"/>
              <a:t>optical performance parameters are very challenging</a:t>
            </a:r>
            <a:r>
              <a:rPr lang="en-US" sz="2000" dirty="0"/>
              <a:t>; mapping to very tight surface figure and alignment budgets at our operating temperature</a:t>
            </a:r>
          </a:p>
          <a:p>
            <a:pPr lvl="1"/>
            <a:r>
              <a:rPr lang="en-US" sz="2000" dirty="0"/>
              <a:t>Unlike typical resource allocations (mass, power, etc.) where verification is by test and the measurement error is small, </a:t>
            </a:r>
            <a:br>
              <a:rPr lang="en-US" sz="2000" dirty="0"/>
            </a:br>
            <a:r>
              <a:rPr lang="en-US" sz="2000" b="1" u="sng" dirty="0"/>
              <a:t>uncertainty</a:t>
            </a:r>
            <a:r>
              <a:rPr lang="en-US" sz="2000" b="1" dirty="0"/>
              <a:t> in measuring the parameters in the optical budgets is often comparable in magnitude to the measurement itself</a:t>
            </a:r>
          </a:p>
          <a:p>
            <a:pPr lvl="1"/>
            <a:r>
              <a:rPr lang="en-US" sz="2000" dirty="0"/>
              <a:t>Requirements are tight and booking all uncertainty as error is untenable, so uncorrelated errors are booked as root sum square</a:t>
            </a:r>
          </a:p>
          <a:p>
            <a:pPr lvl="1"/>
            <a:r>
              <a:rPr lang="en-US" sz="2000" dirty="0"/>
              <a:t>Monte Carlo simulations are used to assess the performance of potential  “OTA’s” after actuator alignment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17DA0-DACE-40D7-A9F5-987A5566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Optical Telescope Assembly (OTA)?</a:t>
            </a:r>
            <a:br>
              <a:rPr lang="en-US" dirty="0"/>
            </a:br>
            <a:r>
              <a:rPr lang="en-US" b="0" dirty="0"/>
              <a:t>What are the OTA technical challenges?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EB226-86AB-4BBD-AC59-3CAF4F1D18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5506" y="1447418"/>
            <a:ext cx="2043398" cy="1481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523F02-B50E-400F-B166-A021B45CF693}"/>
              </a:ext>
            </a:extLst>
          </p:cNvPr>
          <p:cNvSpPr txBox="1"/>
          <p:nvPr/>
        </p:nvSpPr>
        <p:spPr>
          <a:xfrm>
            <a:off x="713095" y="5482211"/>
            <a:ext cx="1076580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 dirty="0"/>
              <a:t>The need for certainty in critical performance parameters drove the addition of ANOTHER large optic for the OTA.  A 2.4m auto-collimating flat capable of operating during thermal vacuum testing </a:t>
            </a:r>
            <a:br>
              <a:rPr lang="en-US" dirty="0"/>
            </a:br>
            <a:r>
              <a:rPr lang="en-US" dirty="0"/>
              <a:t>was added to the test program in Phase B. </a:t>
            </a:r>
          </a:p>
        </p:txBody>
      </p:sp>
    </p:spTree>
    <p:extLst>
      <p:ext uri="{BB962C8B-B14F-4D97-AF65-F5344CB8AC3E}">
        <p14:creationId xmlns:p14="http://schemas.microsoft.com/office/powerpoint/2010/main" val="83691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F491E-EA4D-4C26-9A90-908853D5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990600"/>
            <a:ext cx="9345627" cy="4550207"/>
          </a:xfrm>
        </p:spPr>
        <p:txBody>
          <a:bodyPr>
            <a:normAutofit/>
          </a:bodyPr>
          <a:lstStyle/>
          <a:p>
            <a:r>
              <a:rPr lang="en-US" sz="2400" dirty="0"/>
              <a:t>We are stable</a:t>
            </a:r>
          </a:p>
          <a:p>
            <a:pPr lvl="1"/>
            <a:r>
              <a:rPr lang="en-US" sz="2000" dirty="0"/>
              <a:t>Our stability specifications are </a:t>
            </a:r>
            <a:r>
              <a:rPr lang="en-US" sz="2000" b="1" dirty="0"/>
              <a:t>too tight to verify by a simple end-to-end testing</a:t>
            </a:r>
          </a:p>
          <a:p>
            <a:pPr lvl="1"/>
            <a:r>
              <a:rPr lang="en-US" sz="2000" dirty="0"/>
              <a:t>This drives us to a </a:t>
            </a:r>
            <a:r>
              <a:rPr lang="en-US" sz="2000" b="1" dirty="0"/>
              <a:t>verification by analysis </a:t>
            </a:r>
            <a:r>
              <a:rPr lang="en-US" sz="2000" dirty="0"/>
              <a:t>using modeling informed by various tests at both subassembly and top-assembly levels</a:t>
            </a:r>
          </a:p>
          <a:p>
            <a:pPr lvl="1"/>
            <a:r>
              <a:rPr lang="en-US" sz="2000" b="1" dirty="0"/>
              <a:t>Model integrity is ensured </a:t>
            </a:r>
            <a:r>
              <a:rPr lang="en-US" sz="2000" dirty="0"/>
              <a:t>by a rigorous integrated modeling process</a:t>
            </a:r>
          </a:p>
          <a:p>
            <a:pPr lvl="2"/>
            <a:r>
              <a:rPr lang="en-US" sz="1800" dirty="0"/>
              <a:t>Established model validation plan</a:t>
            </a:r>
          </a:p>
          <a:p>
            <a:pPr lvl="2"/>
            <a:r>
              <a:rPr lang="en-US" sz="1800" dirty="0"/>
              <a:t>Optical verification peer reviews with an external review board</a:t>
            </a:r>
          </a:p>
          <a:p>
            <a:pPr lvl="2"/>
            <a:r>
              <a:rPr lang="en-US" sz="1800" dirty="0"/>
              <a:t>Cross-checks of key optical tests with other methods</a:t>
            </a:r>
          </a:p>
          <a:p>
            <a:pPr lvl="2"/>
            <a:r>
              <a:rPr lang="en-US" sz="1800" dirty="0"/>
              <a:t>Thermal model correlation to thermal balance data, including correlating to controlled temperature transients</a:t>
            </a:r>
          </a:p>
          <a:p>
            <a:pPr lvl="2"/>
            <a:r>
              <a:rPr lang="en-US" sz="1800" dirty="0"/>
              <a:t>Optical performance measurements at thermal balance</a:t>
            </a:r>
          </a:p>
          <a:p>
            <a:pPr lvl="2"/>
            <a:r>
              <a:rPr lang="en-US" sz="1800" dirty="0"/>
              <a:t>Special transient optical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17DA0-DACE-40D7-A9F5-987A5566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Optical Telescope Assembly (OTA)?</a:t>
            </a:r>
            <a:br>
              <a:rPr lang="en-US" dirty="0"/>
            </a:br>
            <a:r>
              <a:rPr lang="en-US" b="0" dirty="0"/>
              <a:t>What are the OTA technical challenges?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3C477B4-E969-43AE-9BBF-497E7C5C2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417" y="1348673"/>
            <a:ext cx="2076740" cy="1495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AD5BB-606E-40BE-BC79-38866B7769D6}"/>
              </a:ext>
            </a:extLst>
          </p:cNvPr>
          <p:cNvSpPr txBox="1"/>
          <p:nvPr/>
        </p:nvSpPr>
        <p:spPr>
          <a:xfrm>
            <a:off x="402579" y="5540807"/>
            <a:ext cx="1130357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 predicted optical response due to operational temperature changes are within the noise of our measurements.  </a:t>
            </a:r>
            <a:br>
              <a:rPr lang="en-US" sz="1600" b="1" dirty="0"/>
            </a:br>
            <a:r>
              <a:rPr lang="en-US" sz="1600" dirty="0"/>
              <a:t>We added special tests to induce a sinusoidal temperature change and frequency filtered optical measurements to obtain transient model correlation data.</a:t>
            </a:r>
          </a:p>
        </p:txBody>
      </p:sp>
    </p:spTree>
    <p:extLst>
      <p:ext uri="{BB962C8B-B14F-4D97-AF65-F5344CB8AC3E}">
        <p14:creationId xmlns:p14="http://schemas.microsoft.com/office/powerpoint/2010/main" val="129222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E4D567-340F-4E02-9FB7-4761F8ED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/>
          <a:lstStyle/>
          <a:p>
            <a:r>
              <a:rPr lang="en-US" dirty="0"/>
              <a:t>We’re not across the finish line …</a:t>
            </a:r>
          </a:p>
          <a:p>
            <a:pPr lvl="1"/>
            <a:r>
              <a:rPr lang="en-US" dirty="0"/>
              <a:t>Currently more than a year past CDR and more than a year to delivery</a:t>
            </a:r>
          </a:p>
          <a:p>
            <a:pPr lvl="1"/>
            <a:r>
              <a:rPr lang="en-US" dirty="0"/>
              <a:t>There will be more lessons to learn, but we’re happy to share what we have. Some wounds are still fresh.</a:t>
            </a:r>
          </a:p>
          <a:p>
            <a:r>
              <a:rPr lang="en-US" dirty="0"/>
              <a:t>But we’re well into the race …</a:t>
            </a:r>
          </a:p>
          <a:p>
            <a:pPr lvl="1"/>
            <a:r>
              <a:rPr lang="en-US" dirty="0"/>
              <a:t>All structural, thermal, optical design analysis is complete and there are currently no open technical liens</a:t>
            </a:r>
          </a:p>
          <a:p>
            <a:pPr lvl="1"/>
            <a:r>
              <a:rPr lang="en-US" dirty="0"/>
              <a:t>We are in subsystem I&amp;T, just prior to top-level assembly</a:t>
            </a:r>
          </a:p>
          <a:p>
            <a:pPr lvl="1"/>
            <a:r>
              <a:rPr lang="en-US" dirty="0"/>
              <a:t>Strength qualification of composite structures is largely finished</a:t>
            </a:r>
          </a:p>
          <a:p>
            <a:pPr lvl="1"/>
            <a:r>
              <a:rPr lang="en-US" dirty="0"/>
              <a:t>Subassembly environmental testing is underway</a:t>
            </a:r>
          </a:p>
          <a:p>
            <a:r>
              <a:rPr lang="en-US" dirty="0"/>
              <a:t>And there have been stumbles …</a:t>
            </a:r>
          </a:p>
          <a:p>
            <a:pPr lvl="1"/>
            <a:r>
              <a:rPr lang="en-US" dirty="0"/>
              <a:t>We are actively chairing/co-chairing six failure/anomaly reviews</a:t>
            </a:r>
          </a:p>
          <a:p>
            <a:pPr lvl="1"/>
            <a:r>
              <a:rPr lang="en-US" dirty="0"/>
              <a:t>We have taken programmatic risks.  Most have panned out.  Some have not.</a:t>
            </a:r>
          </a:p>
          <a:p>
            <a:r>
              <a:rPr lang="en-US" dirty="0"/>
              <a:t>But we’re going to get there.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AEB6E0-A5D8-471F-AB46-8C4910F7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Learned:  A work in progress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D310E-F0FB-4D59-B719-38DA594BE12D}"/>
              </a:ext>
            </a:extLst>
          </p:cNvPr>
          <p:cNvSpPr/>
          <p:nvPr/>
        </p:nvSpPr>
        <p:spPr bwMode="auto">
          <a:xfrm>
            <a:off x="9122004" y="4409626"/>
            <a:ext cx="2667000" cy="73866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Simpsons Sideshow Bob steps on rakes.  Over and over. </a:t>
            </a:r>
            <a:br>
              <a:rPr lang="en-US" sz="1400" dirty="0"/>
            </a:br>
            <a:r>
              <a:rPr lang="en-US" sz="1400" dirty="0"/>
              <a:t>Maybe you don’t have to.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4F6EF-6FF2-4459-90AA-95F7A1A93D8E}"/>
              </a:ext>
            </a:extLst>
          </p:cNvPr>
          <p:cNvSpPr txBox="1"/>
          <p:nvPr/>
        </p:nvSpPr>
        <p:spPr>
          <a:xfrm>
            <a:off x="381000" y="6107668"/>
            <a:ext cx="114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following lessons learned represent our personal perspective as of today, and are humbly offered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34F14-B561-40D5-B187-FD513AA9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3004" y="1371600"/>
            <a:ext cx="1905000" cy="28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9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8CE6B-47BC-4889-BB27-A0573FD0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4267200" cy="5486400"/>
          </a:xfrm>
        </p:spPr>
        <p:txBody>
          <a:bodyPr/>
          <a:lstStyle/>
          <a:p>
            <a:r>
              <a:rPr lang="en-US" dirty="0"/>
              <a:t>What works…</a:t>
            </a:r>
          </a:p>
          <a:p>
            <a:pPr lvl="1"/>
            <a:r>
              <a:rPr lang="en-US" dirty="0"/>
              <a:t>Coordination between the SE and PM.  Standing united under pressure and providing clear direction.</a:t>
            </a:r>
          </a:p>
          <a:p>
            <a:pPr lvl="1"/>
            <a:r>
              <a:rPr lang="en-US" dirty="0"/>
              <a:t>Working with the engineering team to establish the “do’s” and “don’ts” for working with the vendor</a:t>
            </a:r>
          </a:p>
          <a:p>
            <a:pPr lvl="1"/>
            <a:r>
              <a:rPr lang="en-US" dirty="0"/>
              <a:t>Establishing formal working groups early in the program for “getting into the weeds”</a:t>
            </a:r>
          </a:p>
          <a:p>
            <a:pPr lvl="1"/>
            <a:r>
              <a:rPr lang="en-US" dirty="0"/>
              <a:t>Getting “for review” copies of all vendor reports, but limiting contractual approval for key documents only (“high fence and a small yard”)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6E8AF0-343F-4F5B-B3D7-BFF04A8E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Communication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135F5BE-A42F-45F3-954E-6A2FCEB4E2A6}"/>
              </a:ext>
            </a:extLst>
          </p:cNvPr>
          <p:cNvSpPr txBox="1">
            <a:spLocks/>
          </p:cNvSpPr>
          <p:nvPr/>
        </p:nvSpPr>
        <p:spPr bwMode="auto">
          <a:xfrm>
            <a:off x="7924800" y="1014805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doesn’t…</a:t>
            </a:r>
          </a:p>
          <a:p>
            <a:pPr lvl="1"/>
            <a:r>
              <a:rPr lang="en-US" dirty="0"/>
              <a:t>Stovepiping communications to the vendor through only the SE/PM</a:t>
            </a:r>
          </a:p>
          <a:p>
            <a:pPr lvl="1"/>
            <a:r>
              <a:rPr lang="en-US" dirty="0"/>
              <a:t>Subject matter experts directing work without coordination with PM and contractual scope</a:t>
            </a:r>
          </a:p>
          <a:p>
            <a:pPr lvl="1"/>
            <a:r>
              <a:rPr lang="en-US" dirty="0"/>
              <a:t>Lots of ad hoc meetings that impact vendor execution</a:t>
            </a:r>
          </a:p>
          <a:p>
            <a:pPr lvl="1"/>
            <a:r>
              <a:rPr lang="en-US" dirty="0"/>
              <a:t>Overwhelming the oversight team with approval of hundreds of vendor documents causing bottlenecks and unreasonable expectations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88CD9-F374-4587-9E1D-ABABD34EA1F4}"/>
              </a:ext>
            </a:extLst>
          </p:cNvPr>
          <p:cNvSpPr txBox="1"/>
          <p:nvPr/>
        </p:nvSpPr>
        <p:spPr>
          <a:xfrm>
            <a:off x="509867" y="6138446"/>
            <a:ext cx="11172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We’ll share some specific examples from the OTA experience.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01DAD1-1058-462D-97CC-AA74105FA3F8}"/>
              </a:ext>
            </a:extLst>
          </p:cNvPr>
          <p:cNvGrpSpPr/>
          <p:nvPr/>
        </p:nvGrpSpPr>
        <p:grpSpPr>
          <a:xfrm>
            <a:off x="4800600" y="1219200"/>
            <a:ext cx="2619773" cy="2872269"/>
            <a:chOff x="4772500" y="1670051"/>
            <a:chExt cx="2619773" cy="28722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19644A-F264-4C12-800F-52DD4A570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2500" y="1670051"/>
              <a:ext cx="2619773" cy="210282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79FF2A-E3AA-473C-B5B2-331371BED445}"/>
                </a:ext>
              </a:extLst>
            </p:cNvPr>
            <p:cNvSpPr txBox="1"/>
            <p:nvPr/>
          </p:nvSpPr>
          <p:spPr>
            <a:xfrm>
              <a:off x="4772500" y="3772879"/>
              <a:ext cx="2618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/>
                <a:t>Scott Smith, OTA manager, and myself on a trip to the vendor.  Site visits and TEMs are a great way to bond with both the NASA and vendor team.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31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8CE6B-47BC-4889-BB27-A0573FD0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2092022"/>
            <a:ext cx="5257800" cy="3318177"/>
          </a:xfrm>
          <a:solidFill>
            <a:srgbClr val="ECE7F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Subject Matter Working Groups (standing)</a:t>
            </a:r>
          </a:p>
          <a:p>
            <a:pPr lvl="1"/>
            <a:r>
              <a:rPr lang="en-US" sz="1200" b="1" dirty="0"/>
              <a:t>Systems </a:t>
            </a:r>
            <a:r>
              <a:rPr lang="en-US" sz="1200" dirty="0"/>
              <a:t>(waivers/deviations, action items, ...)</a:t>
            </a:r>
          </a:p>
          <a:p>
            <a:pPr lvl="1"/>
            <a:r>
              <a:rPr lang="en-US" sz="1200" b="1" dirty="0"/>
              <a:t>Mechanical</a:t>
            </a:r>
            <a:r>
              <a:rPr lang="en-US" sz="1200" dirty="0"/>
              <a:t> (design and analysis details, strength test loads, ...)</a:t>
            </a:r>
          </a:p>
          <a:p>
            <a:pPr lvl="1"/>
            <a:r>
              <a:rPr lang="en-US" sz="1200" b="1" dirty="0"/>
              <a:t>Optical</a:t>
            </a:r>
            <a:r>
              <a:rPr lang="en-US" sz="1200" dirty="0"/>
              <a:t> (optical test data deep dives, optical budget for performance and uncertainty, ...)</a:t>
            </a:r>
          </a:p>
          <a:p>
            <a:pPr lvl="1"/>
            <a:r>
              <a:rPr lang="en-US" sz="1200" b="1" dirty="0"/>
              <a:t>Contamination</a:t>
            </a:r>
            <a:r>
              <a:rPr lang="en-US" sz="1200" dirty="0"/>
              <a:t> (particle budget audits, “how” details, ...)</a:t>
            </a:r>
          </a:p>
          <a:p>
            <a:pPr lvl="1"/>
            <a:r>
              <a:rPr lang="en-US" sz="1200" b="1" dirty="0"/>
              <a:t>I&amp;T </a:t>
            </a:r>
            <a:r>
              <a:rPr lang="en-US" sz="1200" dirty="0"/>
              <a:t>(hand-offs for shipping/GFE equipment, “how” details, …)</a:t>
            </a:r>
          </a:p>
          <a:p>
            <a:r>
              <a:rPr lang="en-US" sz="1400" dirty="0"/>
              <a:t>Tag-Ups (as-needed)</a:t>
            </a:r>
          </a:p>
          <a:p>
            <a:pPr lvl="1"/>
            <a:r>
              <a:rPr lang="en-US" sz="1200" b="1" dirty="0"/>
              <a:t>Thermal</a:t>
            </a:r>
            <a:r>
              <a:rPr lang="en-US" sz="1200" dirty="0"/>
              <a:t> (math modeling, hardware “how”, ...)</a:t>
            </a:r>
          </a:p>
          <a:p>
            <a:r>
              <a:rPr lang="en-US" sz="1400" dirty="0"/>
              <a:t>Interfaces</a:t>
            </a:r>
          </a:p>
          <a:p>
            <a:pPr lvl="1"/>
            <a:r>
              <a:rPr lang="en-US" sz="1200" dirty="0"/>
              <a:t>Jody Davis and her team run effective meetings to negotiate and define interfaces</a:t>
            </a:r>
          </a:p>
          <a:p>
            <a:pPr lvl="1"/>
            <a:r>
              <a:rPr lang="en-US" sz="1200" dirty="0"/>
              <a:t>Reference Jody’s </a:t>
            </a:r>
            <a:r>
              <a:rPr lang="en-US" sz="1200" b="1" dirty="0"/>
              <a:t>Sept 2019 SE Seminar</a:t>
            </a:r>
            <a:r>
              <a:rPr lang="en-US" sz="1200" dirty="0"/>
              <a:t>!</a:t>
            </a:r>
          </a:p>
          <a:p>
            <a:r>
              <a:rPr lang="en-US" sz="1400" dirty="0"/>
              <a:t>Integrated Modeling</a:t>
            </a:r>
          </a:p>
          <a:p>
            <a:pPr lvl="1"/>
            <a:r>
              <a:rPr lang="en-US" sz="1200" dirty="0"/>
              <a:t>Alice Liu coordinates interfaces of the math models with all element teams and manages their impact key mission level budgets</a:t>
            </a:r>
          </a:p>
          <a:p>
            <a:pPr lvl="1"/>
            <a:r>
              <a:rPr lang="en-US" sz="1200" dirty="0"/>
              <a:t>Reference Alice’s </a:t>
            </a:r>
            <a:r>
              <a:rPr lang="en-US" sz="1200" b="1" dirty="0"/>
              <a:t>April 2021 SE Seminar</a:t>
            </a:r>
            <a:r>
              <a:rPr lang="en-US" sz="1200" dirty="0"/>
              <a:t>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6E8AF0-343F-4F5B-B3D7-BFF04A8E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Communication</a:t>
            </a:r>
            <a:br>
              <a:rPr lang="en-US" dirty="0"/>
            </a:br>
            <a:r>
              <a:rPr lang="en-US" b="0" dirty="0"/>
              <a:t>Examples from OTA Development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135F5BE-A42F-45F3-954E-6A2FCEB4E2A6}"/>
              </a:ext>
            </a:extLst>
          </p:cNvPr>
          <p:cNvSpPr txBox="1">
            <a:spLocks/>
          </p:cNvSpPr>
          <p:nvPr/>
        </p:nvSpPr>
        <p:spPr bwMode="auto">
          <a:xfrm>
            <a:off x="304800" y="1014805"/>
            <a:ext cx="6002125" cy="487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As the WFIRST program matured into Phase A and the team grew quickly, it became</a:t>
            </a:r>
            <a:r>
              <a:rPr lang="en-US" sz="1800" dirty="0"/>
              <a:t> </a:t>
            </a:r>
            <a:r>
              <a:rPr lang="en-US" sz="1800" b="0" dirty="0"/>
              <a:t>clear that </a:t>
            </a:r>
            <a:r>
              <a:rPr lang="en-US" sz="1800" dirty="0"/>
              <a:t>communication could not be bottlenecked through management</a:t>
            </a:r>
          </a:p>
          <a:p>
            <a:r>
              <a:rPr lang="en-US" sz="1800" dirty="0"/>
              <a:t>Communication during contractual document development can be tough</a:t>
            </a:r>
            <a:r>
              <a:rPr lang="en-US" sz="1800" b="0" dirty="0"/>
              <a:t>… stakes are high and coordination is key</a:t>
            </a:r>
          </a:p>
          <a:p>
            <a:r>
              <a:rPr lang="en-US" sz="1800" dirty="0"/>
              <a:t>Lots of growing pains </a:t>
            </a:r>
            <a:r>
              <a:rPr lang="en-US" sz="1800" b="0" dirty="0"/>
              <a:t>as both our team and our vendor learned how to solve problems within the contractual scope.  We’ll share some strategies we’ve found effective.</a:t>
            </a:r>
          </a:p>
          <a:p>
            <a:r>
              <a:rPr lang="en-US" sz="1800" dirty="0"/>
              <a:t>Our oversight team is small and there is a huge number of documents to review</a:t>
            </a:r>
            <a:r>
              <a:rPr lang="en-US" sz="1800" b="0" dirty="0"/>
              <a:t>, especially at PDR/CDR.  Let’s talk about some ideas.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F6C0D-60D7-4711-8257-73FCF4741B64}"/>
              </a:ext>
            </a:extLst>
          </p:cNvPr>
          <p:cNvSpPr txBox="1"/>
          <p:nvPr/>
        </p:nvSpPr>
        <p:spPr>
          <a:xfrm>
            <a:off x="509867" y="6019800"/>
            <a:ext cx="11172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Trust is key.  Developing effective communication between our teams has taken years.  </a:t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Some of that is unavoidable, but we hope these thoughts get you there faster.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AEDBC-40C6-413D-9E5D-559CBAF31402}"/>
              </a:ext>
            </a:extLst>
          </p:cNvPr>
          <p:cNvSpPr txBox="1"/>
          <p:nvPr/>
        </p:nvSpPr>
        <p:spPr>
          <a:xfrm>
            <a:off x="6705600" y="1014805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Once trust is established, targeted engineer-to-engineer working meetings can often resolve issues with a win-win, limiting cost impacts for changes.  We have found these meetings to be effective: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BF85A-385F-4ED4-A5BC-428DDDA5D862}"/>
              </a:ext>
            </a:extLst>
          </p:cNvPr>
          <p:cNvSpPr txBox="1"/>
          <p:nvPr/>
        </p:nvSpPr>
        <p:spPr>
          <a:xfrm>
            <a:off x="7171637" y="5368497"/>
            <a:ext cx="4325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Your project will be different!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B7A758-36C0-4F52-92A2-0B673C5CDB12}"/>
              </a:ext>
            </a:extLst>
          </p:cNvPr>
          <p:cNvSpPr/>
          <p:nvPr/>
        </p:nvSpPr>
        <p:spPr>
          <a:xfrm>
            <a:off x="6231118" y="1508289"/>
            <a:ext cx="414779" cy="3242820"/>
          </a:xfrm>
          <a:custGeom>
            <a:avLst/>
            <a:gdLst>
              <a:gd name="connsiteX0" fmla="*/ 0 w 414779"/>
              <a:gd name="connsiteY0" fmla="*/ 2045616 h 3242820"/>
              <a:gd name="connsiteX1" fmla="*/ 414779 w 414779"/>
              <a:gd name="connsiteY1" fmla="*/ 0 h 3242820"/>
              <a:gd name="connsiteX2" fmla="*/ 386498 w 414779"/>
              <a:gd name="connsiteY2" fmla="*/ 3242820 h 3242820"/>
              <a:gd name="connsiteX3" fmla="*/ 0 w 414779"/>
              <a:gd name="connsiteY3" fmla="*/ 2045616 h 3242820"/>
              <a:gd name="connsiteX0" fmla="*/ 0 w 414779"/>
              <a:gd name="connsiteY0" fmla="*/ 2045616 h 3242820"/>
              <a:gd name="connsiteX1" fmla="*/ 414779 w 414779"/>
              <a:gd name="connsiteY1" fmla="*/ 0 h 3242820"/>
              <a:gd name="connsiteX2" fmla="*/ 386498 w 414779"/>
              <a:gd name="connsiteY2" fmla="*/ 3242820 h 3242820"/>
              <a:gd name="connsiteX3" fmla="*/ 0 w 414779"/>
              <a:gd name="connsiteY3" fmla="*/ 2045616 h 3242820"/>
              <a:gd name="connsiteX0" fmla="*/ 0 w 414779"/>
              <a:gd name="connsiteY0" fmla="*/ 2045616 h 3242820"/>
              <a:gd name="connsiteX1" fmla="*/ 414779 w 414779"/>
              <a:gd name="connsiteY1" fmla="*/ 0 h 3242820"/>
              <a:gd name="connsiteX2" fmla="*/ 386498 w 414779"/>
              <a:gd name="connsiteY2" fmla="*/ 3242820 h 3242820"/>
              <a:gd name="connsiteX3" fmla="*/ 0 w 414779"/>
              <a:gd name="connsiteY3" fmla="*/ 2045616 h 3242820"/>
              <a:gd name="connsiteX0" fmla="*/ 0 w 414779"/>
              <a:gd name="connsiteY0" fmla="*/ 2045616 h 3242820"/>
              <a:gd name="connsiteX1" fmla="*/ 414779 w 414779"/>
              <a:gd name="connsiteY1" fmla="*/ 0 h 3242820"/>
              <a:gd name="connsiteX2" fmla="*/ 386498 w 414779"/>
              <a:gd name="connsiteY2" fmla="*/ 3242820 h 3242820"/>
              <a:gd name="connsiteX3" fmla="*/ 0 w 414779"/>
              <a:gd name="connsiteY3" fmla="*/ 2045616 h 3242820"/>
              <a:gd name="connsiteX0" fmla="*/ 0 w 414779"/>
              <a:gd name="connsiteY0" fmla="*/ 2045616 h 3242820"/>
              <a:gd name="connsiteX1" fmla="*/ 414779 w 414779"/>
              <a:gd name="connsiteY1" fmla="*/ 0 h 3242820"/>
              <a:gd name="connsiteX2" fmla="*/ 386498 w 414779"/>
              <a:gd name="connsiteY2" fmla="*/ 3242820 h 3242820"/>
              <a:gd name="connsiteX3" fmla="*/ 0 w 414779"/>
              <a:gd name="connsiteY3" fmla="*/ 2045616 h 3242820"/>
              <a:gd name="connsiteX0" fmla="*/ 0 w 414779"/>
              <a:gd name="connsiteY0" fmla="*/ 2045616 h 3242820"/>
              <a:gd name="connsiteX1" fmla="*/ 414779 w 414779"/>
              <a:gd name="connsiteY1" fmla="*/ 0 h 3242820"/>
              <a:gd name="connsiteX2" fmla="*/ 386498 w 414779"/>
              <a:gd name="connsiteY2" fmla="*/ 3242820 h 3242820"/>
              <a:gd name="connsiteX3" fmla="*/ 0 w 414779"/>
              <a:gd name="connsiteY3" fmla="*/ 2045616 h 32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779" h="3242820">
                <a:moveTo>
                  <a:pt x="0" y="2045616"/>
                </a:moveTo>
                <a:cubicBezTo>
                  <a:pt x="185394" y="1769097"/>
                  <a:pt x="210531" y="1567991"/>
                  <a:pt x="414779" y="0"/>
                </a:cubicBezTo>
                <a:lnTo>
                  <a:pt x="386498" y="3242820"/>
                </a:lnTo>
                <a:cubicBezTo>
                  <a:pt x="295372" y="2721203"/>
                  <a:pt x="204247" y="2312709"/>
                  <a:pt x="0" y="204561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2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8454A-784A-4153-905B-59BB0109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Oversight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3E20D4C-ED12-46E2-BBC8-EE86032C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5257800" cy="5486400"/>
          </a:xfrm>
        </p:spPr>
        <p:txBody>
          <a:bodyPr/>
          <a:lstStyle/>
          <a:p>
            <a:r>
              <a:rPr lang="en-US" dirty="0"/>
              <a:t>What works…</a:t>
            </a:r>
          </a:p>
          <a:p>
            <a:pPr lvl="1"/>
            <a:r>
              <a:rPr lang="en-US" dirty="0"/>
              <a:t>Determining non-negotiables early</a:t>
            </a:r>
          </a:p>
          <a:p>
            <a:pPr lvl="2"/>
            <a:r>
              <a:rPr lang="en-US" dirty="0"/>
              <a:t>What are our “red lines” for design choices and verification?  Consider mission class.</a:t>
            </a:r>
          </a:p>
          <a:p>
            <a:pPr lvl="2"/>
            <a:r>
              <a:rPr lang="en-US" dirty="0"/>
              <a:t>Where are technical margins tight at the mission level?  Does some relief exist?</a:t>
            </a:r>
          </a:p>
          <a:p>
            <a:pPr lvl="1"/>
            <a:r>
              <a:rPr lang="en-US" dirty="0"/>
              <a:t>Understanding and respecting the vendor’s perspective, constraints and motivations</a:t>
            </a:r>
          </a:p>
          <a:p>
            <a:pPr lvl="2"/>
            <a:r>
              <a:rPr lang="en-US" dirty="0"/>
              <a:t>Are schedule pressures high?</a:t>
            </a:r>
          </a:p>
          <a:p>
            <a:pPr lvl="2"/>
            <a:r>
              <a:rPr lang="en-US" dirty="0"/>
              <a:t>Are there contractual milestones at play?</a:t>
            </a:r>
          </a:p>
          <a:p>
            <a:pPr lvl="2"/>
            <a:r>
              <a:rPr lang="en-US" dirty="0"/>
              <a:t>Are they constrained by contractual scope?</a:t>
            </a:r>
          </a:p>
          <a:p>
            <a:pPr lvl="2"/>
            <a:r>
              <a:rPr lang="en-US" dirty="0"/>
              <a:t>Are there personality or technical conflicts with the oversight SMEs?</a:t>
            </a:r>
          </a:p>
          <a:p>
            <a:pPr lvl="1"/>
            <a:r>
              <a:rPr lang="en-US" dirty="0"/>
              <a:t>“Help me understand this” attitude</a:t>
            </a:r>
          </a:p>
          <a:p>
            <a:pPr lvl="2"/>
            <a:r>
              <a:rPr lang="en-US" dirty="0"/>
              <a:t>The “right” team is crucial (more to come)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060E5A-0147-4F40-98A9-C15C8F5E979A}"/>
              </a:ext>
            </a:extLst>
          </p:cNvPr>
          <p:cNvSpPr txBox="1">
            <a:spLocks/>
          </p:cNvSpPr>
          <p:nvPr/>
        </p:nvSpPr>
        <p:spPr bwMode="auto">
          <a:xfrm>
            <a:off x="5334000" y="2285999"/>
            <a:ext cx="6464827" cy="42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doesn’t…</a:t>
            </a:r>
          </a:p>
          <a:p>
            <a:pPr lvl="1"/>
            <a:r>
              <a:rPr lang="en-US" dirty="0"/>
              <a:t>Moving forward with significant design/verification liens</a:t>
            </a:r>
          </a:p>
          <a:p>
            <a:pPr lvl="2"/>
            <a:r>
              <a:rPr lang="en-US" dirty="0"/>
              <a:t>Optimism on waivers/deviations from GOLD rule owners</a:t>
            </a:r>
          </a:p>
          <a:p>
            <a:pPr lvl="2"/>
            <a:r>
              <a:rPr lang="en-US" dirty="0"/>
              <a:t>Disconnects with required analysis methods</a:t>
            </a:r>
          </a:p>
          <a:p>
            <a:pPr lvl="2"/>
            <a:r>
              <a:rPr lang="en-US" dirty="0"/>
              <a:t>Chasing a technical solution, driving cost/schedule when relief may be available</a:t>
            </a:r>
          </a:p>
          <a:p>
            <a:pPr lvl="1"/>
            <a:r>
              <a:rPr lang="en-US" dirty="0"/>
              <a:t>Adversarial vendor relationship</a:t>
            </a:r>
          </a:p>
          <a:p>
            <a:pPr lvl="2"/>
            <a:r>
              <a:rPr lang="en-US" dirty="0"/>
              <a:t>Assuming the worst during crucial conversations</a:t>
            </a:r>
          </a:p>
          <a:p>
            <a:pPr lvl="2"/>
            <a:r>
              <a:rPr lang="en-US" dirty="0"/>
              <a:t>Holding grudges or tracking gives vs. takes</a:t>
            </a:r>
          </a:p>
          <a:p>
            <a:pPr lvl="1"/>
            <a:r>
              <a:rPr lang="en-US" dirty="0"/>
              <a:t>“This is the </a:t>
            </a:r>
            <a:r>
              <a:rPr lang="en-US" u="sng" dirty="0"/>
              <a:t>right</a:t>
            </a:r>
            <a:r>
              <a:rPr lang="en-US" dirty="0"/>
              <a:t> way to build it” attitude (</a:t>
            </a:r>
            <a:r>
              <a:rPr lang="en-US" i="1" dirty="0"/>
              <a:t>i.e. </a:t>
            </a:r>
            <a:r>
              <a:rPr lang="en-US" i="1" u="sng" dirty="0"/>
              <a:t>my</a:t>
            </a:r>
            <a:r>
              <a:rPr lang="en-US" i="1" dirty="0"/>
              <a:t> way)</a:t>
            </a:r>
          </a:p>
          <a:p>
            <a:pPr lvl="2"/>
            <a:r>
              <a:rPr lang="en-US" dirty="0"/>
              <a:t>Inability to tolerate/communicate risk</a:t>
            </a:r>
          </a:p>
          <a:p>
            <a:pPr lvl="2"/>
            <a:r>
              <a:rPr lang="en-US" dirty="0"/>
              <a:t>Unwillingness to listen to other approaches</a:t>
            </a:r>
          </a:p>
          <a:p>
            <a:pPr lvl="2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8F067-2018-48F8-B620-9C0FF9B2CCB6}"/>
              </a:ext>
            </a:extLst>
          </p:cNvPr>
          <p:cNvSpPr txBox="1"/>
          <p:nvPr/>
        </p:nvSpPr>
        <p:spPr>
          <a:xfrm>
            <a:off x="509867" y="6214646"/>
            <a:ext cx="11172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Approach the vendor as a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trusted partner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after selection. 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It’s their job to build the hardware.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0821D-1998-46B5-911C-732FB633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023594"/>
            <a:ext cx="1528923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64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8454A-784A-4153-905B-59BB0109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Oversight Team</a:t>
            </a:r>
            <a:br>
              <a:rPr lang="en-US" dirty="0"/>
            </a:br>
            <a:r>
              <a:rPr lang="en-US" b="0" dirty="0"/>
              <a:t>Examples from OTA Development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3E20D4C-ED12-46E2-BBC8-EE86032C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5943600" cy="5486400"/>
          </a:xfrm>
        </p:spPr>
        <p:txBody>
          <a:bodyPr/>
          <a:lstStyle/>
          <a:p>
            <a:r>
              <a:rPr lang="en-US" dirty="0"/>
              <a:t>Case Study:  OTA Fasteners</a:t>
            </a:r>
          </a:p>
          <a:p>
            <a:pPr lvl="1"/>
            <a:r>
              <a:rPr lang="en-US" b="1" dirty="0"/>
              <a:t>Secondary locking features </a:t>
            </a:r>
            <a:r>
              <a:rPr lang="en-US" dirty="0"/>
              <a:t>(ex. lock wire, thread staking, etc.) is a GOLD rule requirement</a:t>
            </a:r>
          </a:p>
          <a:p>
            <a:pPr lvl="1"/>
            <a:r>
              <a:rPr lang="en-US" b="1" dirty="0"/>
              <a:t>“Critical” fasteners </a:t>
            </a:r>
            <a:r>
              <a:rPr lang="en-US" dirty="0"/>
              <a:t>(single point failures) disclosure and proof testing is a Code 540 design requirement (540-PG-8072.1.2)</a:t>
            </a:r>
          </a:p>
          <a:p>
            <a:pPr lvl="1"/>
            <a:r>
              <a:rPr lang="en-US" dirty="0"/>
              <a:t>Other organizations and companies do not design to our rules and heritage designs are often not compliant</a:t>
            </a:r>
          </a:p>
          <a:p>
            <a:pPr lvl="1"/>
            <a:r>
              <a:rPr lang="en-US" dirty="0"/>
              <a:t>We won’t discuss who is “right” today, but the decision to levy these in-house rules on the inherited OTA had consequences and lessons learned that we’ll discuss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060E5A-0147-4F40-98A9-C15C8F5E979A}"/>
              </a:ext>
            </a:extLst>
          </p:cNvPr>
          <p:cNvSpPr txBox="1">
            <a:spLocks/>
          </p:cNvSpPr>
          <p:nvPr/>
        </p:nvSpPr>
        <p:spPr bwMode="auto">
          <a:xfrm>
            <a:off x="6553200" y="1014805"/>
            <a:ext cx="502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Thoughts on building an oversight team…</a:t>
            </a:r>
          </a:p>
          <a:p>
            <a:pPr lvl="1"/>
            <a:r>
              <a:rPr lang="en-US" dirty="0"/>
              <a:t>It’s not for everyone.  If working flight hardware is your passion and you enjoy managing the details of your project, this may not be for you.</a:t>
            </a:r>
          </a:p>
          <a:p>
            <a:pPr lvl="1"/>
            <a:r>
              <a:rPr lang="en-US" dirty="0"/>
              <a:t>Want to work on some of NASA’s largest missions?  Like building consensus?  Love a win-win?  Interested in other ways to do things? Can you navigate programmatics without frustration?  Sign up!</a:t>
            </a:r>
          </a:p>
          <a:p>
            <a:pPr lvl="1"/>
            <a:r>
              <a:rPr lang="en-US" dirty="0"/>
              <a:t>A wide variety of experience from both industry and NASA is a plus</a:t>
            </a:r>
          </a:p>
          <a:p>
            <a:pPr lvl="1"/>
            <a:r>
              <a:rPr lang="en-US" b="1" dirty="0"/>
              <a:t>Having on-site experts with DEEP experience in the specifics of the vendor’s organization or product is highly valuable </a:t>
            </a:r>
            <a:r>
              <a:rPr lang="en-US" dirty="0"/>
              <a:t>(ex. former employee or customer)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C04091-A837-4E45-B518-779D6475F991}"/>
              </a:ext>
            </a:extLst>
          </p:cNvPr>
          <p:cNvGrpSpPr/>
          <p:nvPr/>
        </p:nvGrpSpPr>
        <p:grpSpPr>
          <a:xfrm>
            <a:off x="990600" y="5257800"/>
            <a:ext cx="4962686" cy="924070"/>
            <a:chOff x="1066800" y="5410200"/>
            <a:chExt cx="4962686" cy="9240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490795-1BFC-4370-918F-1254CE7FEBB4}"/>
                </a:ext>
              </a:extLst>
            </p:cNvPr>
            <p:cNvSpPr/>
            <p:nvPr/>
          </p:nvSpPr>
          <p:spPr>
            <a:xfrm>
              <a:off x="1066800" y="5410200"/>
              <a:ext cx="4962686" cy="9240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4C8D7C-C9AC-4B4F-BE2D-62568CA36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8407" y="5476730"/>
              <a:ext cx="1632193" cy="747817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65DB16-7A1A-41FE-90F2-9FD68FB75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5476730"/>
              <a:ext cx="1152686" cy="747817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D7AB50-7F87-45F1-8301-E2A9D83AED37}"/>
                </a:ext>
              </a:extLst>
            </p:cNvPr>
            <p:cNvSpPr txBox="1"/>
            <p:nvPr/>
          </p:nvSpPr>
          <p:spPr>
            <a:xfrm>
              <a:off x="1165265" y="5481306"/>
              <a:ext cx="20254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There are ways to make fasteners very costly…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417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8454A-784A-4153-905B-59BB0109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 Hardware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3E20D4C-ED12-46E2-BBC8-EE86032C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5416062" cy="5486400"/>
          </a:xfrm>
        </p:spPr>
        <p:txBody>
          <a:bodyPr/>
          <a:lstStyle/>
          <a:p>
            <a:r>
              <a:rPr lang="en-US" dirty="0"/>
              <a:t>What works…</a:t>
            </a:r>
          </a:p>
          <a:p>
            <a:pPr lvl="1"/>
            <a:r>
              <a:rPr lang="en-US" dirty="0"/>
              <a:t>Following the pedigree review (or inheritance review) process with an external board or SMA representative</a:t>
            </a:r>
          </a:p>
          <a:p>
            <a:pPr lvl="2"/>
            <a:r>
              <a:rPr lang="en-US" dirty="0"/>
              <a:t>Understand what you have…</a:t>
            </a:r>
          </a:p>
          <a:p>
            <a:pPr lvl="2"/>
            <a:r>
              <a:rPr lang="en-US" dirty="0"/>
              <a:t>Incomplete assemblies?  Unfinished testing?  Upgrade from spare or EDU status?</a:t>
            </a:r>
          </a:p>
          <a:p>
            <a:pPr lvl="2"/>
            <a:r>
              <a:rPr lang="en-US" dirty="0"/>
              <a:t>NCRs?  Liens?  GIDEPs?  Action items from reviews?</a:t>
            </a:r>
          </a:p>
          <a:p>
            <a:pPr lvl="1"/>
            <a:r>
              <a:rPr lang="en-US" dirty="0"/>
              <a:t>Leveraging existing facilities and test equipment from past/current programs (Rent Free Non-Interference Use agreements)</a:t>
            </a:r>
          </a:p>
          <a:p>
            <a:pPr lvl="1"/>
            <a:r>
              <a:rPr lang="en-US" dirty="0"/>
              <a:t>Employing the original inherited hardware vendor/design team for the new application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060E5A-0147-4F40-98A9-C15C8F5E979A}"/>
              </a:ext>
            </a:extLst>
          </p:cNvPr>
          <p:cNvSpPr txBox="1">
            <a:spLocks/>
          </p:cNvSpPr>
          <p:nvPr/>
        </p:nvSpPr>
        <p:spPr bwMode="auto">
          <a:xfrm>
            <a:off x="6553200" y="1014805"/>
            <a:ext cx="502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doesn’t…</a:t>
            </a:r>
          </a:p>
          <a:p>
            <a:pPr lvl="1"/>
            <a:r>
              <a:rPr lang="en-US" dirty="0"/>
              <a:t>Relying upon cursory or overly optimistic assessments by the proposal team</a:t>
            </a:r>
          </a:p>
          <a:p>
            <a:pPr lvl="1"/>
            <a:r>
              <a:rPr lang="en-US" dirty="0"/>
              <a:t>Pushing inherited hardware beyond original design environment (without understanding risks, appropriate mitigations, etc.)</a:t>
            </a:r>
          </a:p>
          <a:p>
            <a:pPr lvl="1"/>
            <a:r>
              <a:rPr lang="en-US" dirty="0"/>
              <a:t>Relying on RFNIU equipment without tracking these items as a cost risk</a:t>
            </a:r>
          </a:p>
          <a:p>
            <a:pPr lvl="2"/>
            <a:r>
              <a:rPr lang="en-US" dirty="0"/>
              <a:t>Get RFNIU agreements as early as possible</a:t>
            </a:r>
          </a:p>
          <a:p>
            <a:pPr lvl="2"/>
            <a:r>
              <a:rPr lang="en-US" dirty="0"/>
              <a:t>Identify high risk/consequence items</a:t>
            </a:r>
          </a:p>
          <a:p>
            <a:pPr lvl="2"/>
            <a:r>
              <a:rPr lang="en-US" dirty="0"/>
              <a:t>Review maintenance and qualification support equipment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9193C3-6081-4B71-A730-A4B1E6DD1BA3}"/>
              </a:ext>
            </a:extLst>
          </p:cNvPr>
          <p:cNvGrpSpPr/>
          <p:nvPr/>
        </p:nvGrpSpPr>
        <p:grpSpPr>
          <a:xfrm>
            <a:off x="4822853" y="5552930"/>
            <a:ext cx="6693033" cy="1169264"/>
            <a:chOff x="1066800" y="5410200"/>
            <a:chExt cx="4962686" cy="11692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14501C-3C08-4E89-B9A2-4682D3EC0EEB}"/>
                </a:ext>
              </a:extLst>
            </p:cNvPr>
            <p:cNvSpPr/>
            <p:nvPr/>
          </p:nvSpPr>
          <p:spPr>
            <a:xfrm>
              <a:off x="1066800" y="5410200"/>
              <a:ext cx="4962686" cy="9240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6079E0-CCDD-4931-92FA-75280D952166}"/>
                </a:ext>
              </a:extLst>
            </p:cNvPr>
            <p:cNvSpPr txBox="1"/>
            <p:nvPr/>
          </p:nvSpPr>
          <p:spPr>
            <a:xfrm>
              <a:off x="1908827" y="5502246"/>
              <a:ext cx="41206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Consider all the impacts and risks when predicting costs of implementing inherited flight hardware or using expensive or long-lead test equipment or facilities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5EF522-A42F-4CAA-93D6-268A17D8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826" y="5608909"/>
            <a:ext cx="694657" cy="8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6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888CF7-55A7-2C47-B232-BC1C5A57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09600"/>
            <a:ext cx="10363200" cy="14478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4A6B72-6C14-1A48-8245-A91E04F33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828800"/>
            <a:ext cx="11277600" cy="3810000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Nancy Grace Roman Space Telescope Optical Telescope Assembly (OTA) is an out-of-house procurement from L3Harris </a:t>
            </a:r>
            <a:r>
              <a:rPr lang="en-US" sz="1800" dirty="0"/>
              <a:t>currently being integrated and tested in Rochester, NY.  Building upon L3Harris’s decades of success producing world-class optical systems for government and commercial customers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offers NASA a proven partner and a tremendous opportunity for high performance and value</a:t>
            </a:r>
            <a:r>
              <a:rPr lang="en-US" sz="1800" dirty="0"/>
              <a:t>.  Inheriting significant portions of the telescope (including the primary and secondary mirror, composite metering structures and alignment drives) from a previous program presents the opportunity to save cost and schedule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but constrains the design space for the unique challenges of the Roman mission</a:t>
            </a:r>
            <a:r>
              <a:rPr lang="en-US" sz="1800" dirty="0"/>
              <a:t>.  This seminar will cover a brief description of the OTA and its history, some of the challenges posed by incorporating an established product line and inherited hardware into a Class A mission, and some approaches and lessons learned that may be helpful for those structuring new missions or providing technical oversight of out-of-house procurements.</a:t>
            </a:r>
          </a:p>
        </p:txBody>
      </p:sp>
    </p:spTree>
    <p:extLst>
      <p:ext uri="{BB962C8B-B14F-4D97-AF65-F5344CB8AC3E}">
        <p14:creationId xmlns:p14="http://schemas.microsoft.com/office/powerpoint/2010/main" val="91221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193E-1AF3-4F10-8D11-849DD92A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059" y="34238"/>
            <a:ext cx="6675120" cy="7279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Inherited Hardware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Examples from OTA Development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13BF5-17BD-49C3-A70E-96C478CBC9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263" y="1073571"/>
            <a:ext cx="2307207" cy="2158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11E87F-59F2-4FAC-A2AE-6E536E0A54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403" y="4038191"/>
            <a:ext cx="2306066" cy="2172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F813B7-26BD-484B-A139-D521492192BC}"/>
              </a:ext>
            </a:extLst>
          </p:cNvPr>
          <p:cNvSpPr txBox="1"/>
          <p:nvPr/>
        </p:nvSpPr>
        <p:spPr>
          <a:xfrm>
            <a:off x="2819806" y="3328302"/>
            <a:ext cx="1976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Primary Mirror Assembly +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Forward Metering Structure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At SRR/Pedigree Review</a:t>
            </a:r>
            <a:endParaRPr lang="en-US" sz="12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FD1255-F52F-48B4-8572-BC66E1AC38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1025" y="989281"/>
            <a:ext cx="2273340" cy="1469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4F6431-234A-4A59-801B-A923892460DF}"/>
              </a:ext>
            </a:extLst>
          </p:cNvPr>
          <p:cNvSpPr txBox="1"/>
          <p:nvPr/>
        </p:nvSpPr>
        <p:spPr>
          <a:xfrm>
            <a:off x="5400365" y="2457728"/>
            <a:ext cx="2172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Removal of PM Scraper 7/2018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B2C77-64E6-4F05-9DAD-9B0FA46320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3792" y="976644"/>
            <a:ext cx="1756127" cy="1989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6B8C85-ED06-460E-9FBE-08866711B7CE}"/>
              </a:ext>
            </a:extLst>
          </p:cNvPr>
          <p:cNvSpPr txBox="1"/>
          <p:nvPr/>
        </p:nvSpPr>
        <p:spPr>
          <a:xfrm>
            <a:off x="7890137" y="2923685"/>
            <a:ext cx="182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Forward Metering Structure Removal 7/2018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468067-5AFA-4B21-9089-07D2E746CF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354" y="4332272"/>
            <a:ext cx="2172903" cy="1629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0E3C12-0613-45D4-8BFF-585FB1886264}"/>
              </a:ext>
            </a:extLst>
          </p:cNvPr>
          <p:cNvSpPr txBox="1"/>
          <p:nvPr/>
        </p:nvSpPr>
        <p:spPr>
          <a:xfrm>
            <a:off x="5519369" y="5975669"/>
            <a:ext cx="193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Removal of PM Baffle Adaptor 7/2018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2839D-4F68-47DD-99A6-21C88EA383CD}"/>
              </a:ext>
            </a:extLst>
          </p:cNvPr>
          <p:cNvSpPr txBox="1"/>
          <p:nvPr/>
        </p:nvSpPr>
        <p:spPr>
          <a:xfrm>
            <a:off x="7412929" y="6018823"/>
            <a:ext cx="230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Removal of Spare PM from Aft Metering Structure May 2019</a:t>
            </a:r>
            <a:endParaRPr lang="en-US" sz="12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020C70-31B5-486E-B04E-0349FD1341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657" y="4332271"/>
            <a:ext cx="1828858" cy="1629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BE8C102-5E34-42A8-8D0F-86CBFC5702FA}"/>
              </a:ext>
            </a:extLst>
          </p:cNvPr>
          <p:cNvSpPr/>
          <p:nvPr/>
        </p:nvSpPr>
        <p:spPr>
          <a:xfrm rot="5400000">
            <a:off x="2683280" y="3058513"/>
            <a:ext cx="5132601" cy="539576"/>
          </a:xfrm>
          <a:prstGeom prst="triangle">
            <a:avLst/>
          </a:prstGeom>
          <a:gradFill flip="none" rotWithShape="1">
            <a:gsLst>
              <a:gs pos="25000">
                <a:schemeClr val="bg1">
                  <a:lumMod val="75000"/>
                  <a:tint val="660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04745-D975-44F2-A59C-B7C35E8EAEE2}"/>
              </a:ext>
            </a:extLst>
          </p:cNvPr>
          <p:cNvSpPr txBox="1"/>
          <p:nvPr/>
        </p:nvSpPr>
        <p:spPr>
          <a:xfrm>
            <a:off x="9826426" y="5975669"/>
            <a:ext cx="182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Aft Metering Structure June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DB6F16-30BA-4C79-A01F-C7FCD67A0332}"/>
              </a:ext>
            </a:extLst>
          </p:cNvPr>
          <p:cNvSpPr txBox="1"/>
          <p:nvPr/>
        </p:nvSpPr>
        <p:spPr>
          <a:xfrm>
            <a:off x="9826426" y="2631134"/>
            <a:ext cx="182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Forward Metering Structure June 2019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D304E0-4A5D-4CE8-9E59-B208341092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345" y="976645"/>
            <a:ext cx="2138107" cy="1603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FF2840-5312-48AF-870E-A8687735DF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072" y="4321239"/>
            <a:ext cx="2225528" cy="1669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2A0FB-9F5B-4DF5-9432-3E76F2C2A30C}"/>
              </a:ext>
            </a:extLst>
          </p:cNvPr>
          <p:cNvSpPr txBox="1"/>
          <p:nvPr/>
        </p:nvSpPr>
        <p:spPr>
          <a:xfrm>
            <a:off x="143496" y="1166842"/>
            <a:ext cx="2394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Disassembling the hardware required specialized </a:t>
            </a:r>
            <a:r>
              <a:rPr lang="en-US" b="1" dirty="0"/>
              <a:t>procedures and support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Having </a:t>
            </a:r>
            <a:r>
              <a:rPr lang="en-US" b="1" dirty="0"/>
              <a:t>personnel</a:t>
            </a:r>
            <a:r>
              <a:rPr lang="en-US" dirty="0"/>
              <a:t> from the original program available was crucial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Developing these resources and equipment from scratch would have been wildly expensive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791C4B-F3CA-4E90-85E6-44DFE2A16A04}"/>
              </a:ext>
            </a:extLst>
          </p:cNvPr>
          <p:cNvSpPr txBox="1"/>
          <p:nvPr/>
        </p:nvSpPr>
        <p:spPr>
          <a:xfrm>
            <a:off x="9753600" y="6400800"/>
            <a:ext cx="2008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Images approved for release.</a:t>
            </a:r>
          </a:p>
        </p:txBody>
      </p:sp>
    </p:spTree>
    <p:extLst>
      <p:ext uri="{BB962C8B-B14F-4D97-AF65-F5344CB8AC3E}">
        <p14:creationId xmlns:p14="http://schemas.microsoft.com/office/powerpoint/2010/main" val="419136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193E-1AF3-4F10-8D11-849DD92A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440" y="88565"/>
            <a:ext cx="6675120" cy="7279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Inherited Hardware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Examples from OTA Development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C90575-3DB8-4F50-9E9D-C2DF460BA1A2}"/>
              </a:ext>
            </a:extLst>
          </p:cNvPr>
          <p:cNvSpPr txBox="1"/>
          <p:nvPr/>
        </p:nvSpPr>
        <p:spPr>
          <a:xfrm>
            <a:off x="2425826" y="4230268"/>
            <a:ext cx="194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Secondary Mirror Assembly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At SRR/Pedigree Review</a:t>
            </a:r>
            <a:endParaRPr lang="en-US" sz="12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6" name="Picture 35" descr="A picture containing indoor, toilet, floor&#10;&#10;Description generated with high confidence">
            <a:extLst>
              <a:ext uri="{FF2B5EF4-FFF2-40B4-BE49-F238E27FC236}">
                <a16:creationId xmlns:a16="http://schemas.microsoft.com/office/drawing/2014/main" id="{902078EB-3831-4260-BAB3-964849C31B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507" y="4153999"/>
            <a:ext cx="2090058" cy="1393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CE60462-1621-4BC5-9455-FC4E02294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795" y="1066800"/>
            <a:ext cx="1955338" cy="1303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550151F-7985-47CE-9823-6BE79EC51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439" y="4154001"/>
            <a:ext cx="2023324" cy="1393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C5634D9-767D-4282-998C-C035F4CEF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310" y="4153999"/>
            <a:ext cx="2221863" cy="1393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EAA97A1-686A-4087-9132-12ABD5E60B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645" y="1066800"/>
            <a:ext cx="2023324" cy="1292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96B394-88B3-4ACC-9407-B523C7BE77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713" y="1066800"/>
            <a:ext cx="1955338" cy="1303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04598DE-4181-4D0C-9A50-FF9C07EC6F95}"/>
              </a:ext>
            </a:extLst>
          </p:cNvPr>
          <p:cNvSpPr/>
          <p:nvPr/>
        </p:nvSpPr>
        <p:spPr>
          <a:xfrm rot="5400000">
            <a:off x="2691136" y="3159212"/>
            <a:ext cx="5132601" cy="539576"/>
          </a:xfrm>
          <a:prstGeom prst="triangle">
            <a:avLst/>
          </a:prstGeom>
          <a:gradFill flip="none" rotWithShape="1">
            <a:gsLst>
              <a:gs pos="25000">
                <a:schemeClr val="bg1">
                  <a:lumMod val="75000"/>
                  <a:tint val="660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537581-15D4-4953-B1D4-C403F991C771}"/>
              </a:ext>
            </a:extLst>
          </p:cNvPr>
          <p:cNvSpPr txBox="1"/>
          <p:nvPr/>
        </p:nvSpPr>
        <p:spPr>
          <a:xfrm>
            <a:off x="5176460" y="2438737"/>
            <a:ext cx="181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Disassembly of support structure from mirror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17DFF-EF9A-4168-824A-B359CF86C61A}"/>
              </a:ext>
            </a:extLst>
          </p:cNvPr>
          <p:cNvSpPr txBox="1"/>
          <p:nvPr/>
        </p:nvSpPr>
        <p:spPr>
          <a:xfrm>
            <a:off x="7256359" y="2436394"/>
            <a:ext cx="181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Removal of thermal-electric hardware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1A3EA2-6C15-46AF-A3BD-29490606CAFF}"/>
              </a:ext>
            </a:extLst>
          </p:cNvPr>
          <p:cNvSpPr txBox="1"/>
          <p:nvPr/>
        </p:nvSpPr>
        <p:spPr>
          <a:xfrm>
            <a:off x="9405584" y="2413401"/>
            <a:ext cx="181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Secondary Mirror Support Structure (SMSS) ready for re-use</a:t>
            </a:r>
            <a:endParaRPr lang="en-US" sz="12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6F5293-3983-44D9-B1DA-4806B85BD86B}"/>
              </a:ext>
            </a:extLst>
          </p:cNvPr>
          <p:cNvSpPr txBox="1"/>
          <p:nvPr/>
        </p:nvSpPr>
        <p:spPr>
          <a:xfrm>
            <a:off x="7187715" y="5547372"/>
            <a:ext cx="181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Back Pad Removal</a:t>
            </a:r>
            <a:endParaRPr lang="en-US" sz="12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8F2978-6AC0-4518-899F-D35BBBF7BF5F}"/>
              </a:ext>
            </a:extLst>
          </p:cNvPr>
          <p:cNvSpPr txBox="1"/>
          <p:nvPr/>
        </p:nvSpPr>
        <p:spPr>
          <a:xfrm>
            <a:off x="9301311" y="5593538"/>
            <a:ext cx="181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In </a:t>
            </a: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process shaping of SM to WFIRST prescription</a:t>
            </a:r>
            <a:endParaRPr lang="en-US" sz="12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A6340FF-0A0A-4C45-9A3C-A62E252A9D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0" r="2412"/>
          <a:stretch/>
        </p:blipFill>
        <p:spPr>
          <a:xfrm>
            <a:off x="2366204" y="2327254"/>
            <a:ext cx="2269418" cy="1713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A6B2ED-2811-44CE-AA73-C197EA6765B7}"/>
              </a:ext>
            </a:extLst>
          </p:cNvPr>
          <p:cNvSpPr txBox="1"/>
          <p:nvPr/>
        </p:nvSpPr>
        <p:spPr>
          <a:xfrm>
            <a:off x="238476" y="971729"/>
            <a:ext cx="425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</a:t>
            </a:r>
            <a:r>
              <a:rPr lang="en-US" b="1" dirty="0"/>
              <a:t>life-limited items needed to be removed </a:t>
            </a:r>
            <a:r>
              <a:rPr lang="en-US" dirty="0"/>
              <a:t>(ex. Kapton heaters)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Optics needed to be re-figured </a:t>
            </a:r>
            <a:r>
              <a:rPr lang="en-US" dirty="0"/>
              <a:t>to the Roman prescription</a:t>
            </a:r>
          </a:p>
        </p:txBody>
      </p:sp>
    </p:spTree>
    <p:extLst>
      <p:ext uri="{BB962C8B-B14F-4D97-AF65-F5344CB8AC3E}">
        <p14:creationId xmlns:p14="http://schemas.microsoft.com/office/powerpoint/2010/main" val="3450750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193E-1AF3-4F10-8D11-849DD92A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440" y="88778"/>
            <a:ext cx="6675120" cy="7279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Inherited Hardware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Examples from OTA Development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AAEFA1-323D-4BB6-B95C-3296DDE114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80" y="3326427"/>
            <a:ext cx="3630526" cy="2721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4C5BBAF-6686-4524-8D0C-E6A9EA6161C1}"/>
              </a:ext>
            </a:extLst>
          </p:cNvPr>
          <p:cNvSpPr txBox="1"/>
          <p:nvPr/>
        </p:nvSpPr>
        <p:spPr>
          <a:xfrm>
            <a:off x="4253787" y="2875701"/>
            <a:ext cx="154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Flight Primary Mirror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6A0DE3-3614-4DC8-AAEA-E5FC24491ED6}"/>
              </a:ext>
            </a:extLst>
          </p:cNvPr>
          <p:cNvSpPr txBox="1"/>
          <p:nvPr/>
        </p:nvSpPr>
        <p:spPr>
          <a:xfrm>
            <a:off x="4116546" y="6048224"/>
            <a:ext cx="230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Full Tool Polish May 2019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Image Credit: Chris </a:t>
            </a: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Gunn/NASA</a:t>
            </a:r>
            <a:endParaRPr lang="en-US" sz="12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B36DE5-4BC7-4B61-9209-056FDD73C346}"/>
              </a:ext>
            </a:extLst>
          </p:cNvPr>
          <p:cNvSpPr txBox="1"/>
          <p:nvPr/>
        </p:nvSpPr>
        <p:spPr>
          <a:xfrm>
            <a:off x="8467447" y="2895795"/>
            <a:ext cx="211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  <a:cs typeface="+mn-cs"/>
              </a:rPr>
              <a:t>Ion Beam Figuring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6DA1D77-FACF-4A41-A47C-F1D661C15F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690385" y="981239"/>
            <a:ext cx="3669551" cy="1942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1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08E55D7C-C628-4D68-A5F4-095BB0FB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23" y="3145135"/>
            <a:ext cx="2767472" cy="3063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369B206-3CB4-4E34-816C-06379F52FDBD}"/>
              </a:ext>
            </a:extLst>
          </p:cNvPr>
          <p:cNvSpPr txBox="1"/>
          <p:nvPr/>
        </p:nvSpPr>
        <p:spPr>
          <a:xfrm>
            <a:off x="8078915" y="6200001"/>
            <a:ext cx="28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Cold Optical Testing of the Primary Mirror</a:t>
            </a:r>
            <a:endParaRPr lang="en-US" sz="12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A210BB-EA11-4A33-9242-25D34F7B0C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381" y="981984"/>
            <a:ext cx="3613705" cy="1806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8D405C-9D81-4391-932B-43D78875B523}"/>
              </a:ext>
            </a:extLst>
          </p:cNvPr>
          <p:cNvSpPr txBox="1"/>
          <p:nvPr/>
        </p:nvSpPr>
        <p:spPr>
          <a:xfrm>
            <a:off x="310872" y="1055924"/>
            <a:ext cx="2984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inherited hardware allowed a wide array of </a:t>
            </a:r>
            <a:r>
              <a:rPr lang="en-US" b="1" dirty="0"/>
              <a:t>fixturing, containers, dollies, lift fixtures, and facilities </a:t>
            </a:r>
            <a:r>
              <a:rPr lang="en-US" dirty="0"/>
              <a:t>to be leveraged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many of these were developed for other government customers, </a:t>
            </a:r>
            <a:r>
              <a:rPr lang="en-US" b="1" dirty="0"/>
              <a:t>they are available as rent free, however they can only be used on a non-interference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requires coordination across programs and risks delays</a:t>
            </a:r>
          </a:p>
        </p:txBody>
      </p:sp>
    </p:spTree>
    <p:extLst>
      <p:ext uri="{BB962C8B-B14F-4D97-AF65-F5344CB8AC3E}">
        <p14:creationId xmlns:p14="http://schemas.microsoft.com/office/powerpoint/2010/main" val="350021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8454A-784A-4153-905B-59BB0109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3E20D4C-ED12-46E2-BBC8-EE86032C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5767668" cy="5486400"/>
          </a:xfrm>
        </p:spPr>
        <p:txBody>
          <a:bodyPr/>
          <a:lstStyle/>
          <a:p>
            <a:r>
              <a:rPr lang="en-US" dirty="0"/>
              <a:t>What works…</a:t>
            </a:r>
          </a:p>
          <a:p>
            <a:pPr lvl="1"/>
            <a:r>
              <a:rPr lang="en-US" dirty="0"/>
              <a:t>Building trust &amp; identifying analytical weaknesses of the vendor early in the program</a:t>
            </a:r>
          </a:p>
          <a:p>
            <a:pPr lvl="2"/>
            <a:r>
              <a:rPr lang="en-US" dirty="0"/>
              <a:t>What is “in their wheelhouse”?</a:t>
            </a:r>
          </a:p>
          <a:p>
            <a:pPr lvl="2"/>
            <a:r>
              <a:rPr lang="en-US" dirty="0"/>
              <a:t>What is new or an extension of heritage?</a:t>
            </a:r>
          </a:p>
          <a:p>
            <a:pPr lvl="2"/>
            <a:r>
              <a:rPr lang="en-US" dirty="0"/>
              <a:t>Who are the “star players”?</a:t>
            </a:r>
          </a:p>
          <a:p>
            <a:pPr lvl="2"/>
            <a:r>
              <a:rPr lang="en-US" dirty="0"/>
              <a:t>What are real weaknesses vs. communication problems, etc.?</a:t>
            </a:r>
          </a:p>
          <a:p>
            <a:pPr lvl="1"/>
            <a:r>
              <a:rPr lang="en-US" dirty="0"/>
              <a:t>Setting expectations for materials properties and </a:t>
            </a:r>
            <a:r>
              <a:rPr lang="en-US" dirty="0" err="1"/>
              <a:t>allowables</a:t>
            </a:r>
            <a:r>
              <a:rPr lang="en-US" dirty="0"/>
              <a:t> early in the program</a:t>
            </a:r>
          </a:p>
          <a:p>
            <a:pPr lvl="2"/>
            <a:r>
              <a:rPr lang="en-US" dirty="0"/>
              <a:t>Testing of properties vs. published data?</a:t>
            </a:r>
          </a:p>
          <a:p>
            <a:pPr lvl="2"/>
            <a:r>
              <a:rPr lang="en-US" dirty="0"/>
              <a:t>Coupon testing vs. accepting vendor historical data?</a:t>
            </a:r>
          </a:p>
          <a:p>
            <a:pPr lvl="2"/>
            <a:r>
              <a:rPr lang="en-US" dirty="0"/>
              <a:t>Scatter factor for composites?  Allowable flaws?</a:t>
            </a:r>
          </a:p>
          <a:p>
            <a:pPr lvl="1"/>
            <a:r>
              <a:rPr lang="en-US" dirty="0"/>
              <a:t>Referencing a model validation plan</a:t>
            </a:r>
          </a:p>
          <a:p>
            <a:pPr lvl="2"/>
            <a:r>
              <a:rPr lang="en-US" dirty="0"/>
              <a:t>Model correlation to test data is a big cost driver, so decide what you need in advance</a:t>
            </a:r>
          </a:p>
          <a:p>
            <a:pPr lvl="2"/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060E5A-0147-4F40-98A9-C15C8F5E979A}"/>
              </a:ext>
            </a:extLst>
          </p:cNvPr>
          <p:cNvSpPr txBox="1">
            <a:spLocks/>
          </p:cNvSpPr>
          <p:nvPr/>
        </p:nvSpPr>
        <p:spPr bwMode="auto">
          <a:xfrm>
            <a:off x="6553200" y="1014805"/>
            <a:ext cx="502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doesn’t…</a:t>
            </a:r>
          </a:p>
          <a:p>
            <a:pPr lvl="1"/>
            <a:r>
              <a:rPr lang="en-US" dirty="0"/>
              <a:t>“We’re from NASA and we know better”</a:t>
            </a:r>
          </a:p>
          <a:p>
            <a:pPr lvl="2"/>
            <a:r>
              <a:rPr lang="en-US" dirty="0"/>
              <a:t>Often vendors have vastly more experience than NASA for their hardware</a:t>
            </a:r>
          </a:p>
          <a:p>
            <a:pPr lvl="2"/>
            <a:r>
              <a:rPr lang="en-US" dirty="0"/>
              <a:t>We can learn things from analysis done by industry</a:t>
            </a:r>
          </a:p>
          <a:p>
            <a:pPr lvl="1"/>
            <a:r>
              <a:rPr lang="en-US" dirty="0"/>
              <a:t>“Well, they’re the experts…”</a:t>
            </a:r>
          </a:p>
          <a:p>
            <a:pPr lvl="2"/>
            <a:r>
              <a:rPr lang="en-US" dirty="0"/>
              <a:t>Our missions ARE unique, and oversight IS our job</a:t>
            </a:r>
          </a:p>
          <a:p>
            <a:pPr lvl="2"/>
            <a:r>
              <a:rPr lang="en-US" dirty="0"/>
              <a:t>Understand when enhanced analytical techniques are called for over heritage methods</a:t>
            </a:r>
          </a:p>
          <a:p>
            <a:pPr lvl="2"/>
            <a:r>
              <a:rPr lang="en-US" dirty="0"/>
              <a:t>Assess when engineering judgement and “it’s always worked before” may not be sufficient our environment or use-case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69FBC-C3EF-4FCC-B86B-369D590C709F}"/>
              </a:ext>
            </a:extLst>
          </p:cNvPr>
          <p:cNvSpPr txBox="1"/>
          <p:nvPr/>
        </p:nvSpPr>
        <p:spPr>
          <a:xfrm>
            <a:off x="6148668" y="5715000"/>
            <a:ext cx="566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We’ll share some specific examples from the OTA experience.</a:t>
            </a:r>
          </a:p>
        </p:txBody>
      </p:sp>
    </p:spTree>
    <p:extLst>
      <p:ext uri="{BB962C8B-B14F-4D97-AF65-F5344CB8AC3E}">
        <p14:creationId xmlns:p14="http://schemas.microsoft.com/office/powerpoint/2010/main" val="19898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8454A-784A-4153-905B-59BB0109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br>
              <a:rPr lang="en-US" dirty="0"/>
            </a:br>
            <a:r>
              <a:rPr lang="en-US" b="0" dirty="0"/>
              <a:t>Examples from OTA Development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3E20D4C-ED12-46E2-BBC8-EE86032C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479391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Case Study:  Stress Modeling of Composite Bonds</a:t>
            </a:r>
          </a:p>
          <a:p>
            <a:pPr lvl="1"/>
            <a:r>
              <a:rPr lang="en-US" dirty="0"/>
              <a:t>Verification matrices often cite “A” for analysis for mechanical design requirements… but what type?</a:t>
            </a:r>
          </a:p>
          <a:p>
            <a:pPr lvl="1"/>
            <a:r>
              <a:rPr lang="en-US" dirty="0"/>
              <a:t>JWST-style 3D FEM modeling? 2D FEM? Hand calculations? The answers to these questions can drive cost in a major way</a:t>
            </a:r>
          </a:p>
          <a:p>
            <a:pPr lvl="1"/>
            <a:r>
              <a:rPr lang="en-US" dirty="0"/>
              <a:t>How are approach/margins/factor/etc. conflicts between vendor command media and GSFC guidelines handled?</a:t>
            </a:r>
          </a:p>
          <a:p>
            <a:pPr lvl="1"/>
            <a:r>
              <a:rPr lang="en-US" dirty="0"/>
              <a:t>We can briefly discuss the OTA experience with composite bond analysis as an example of a more general case and how we worked through it (without getting into the specifics… that deserves its own forum!)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843FE-52B7-4D81-BB1D-4190A62D5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6"/>
          <a:stretch/>
        </p:blipFill>
        <p:spPr>
          <a:xfrm>
            <a:off x="5830691" y="838200"/>
            <a:ext cx="2767228" cy="2355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EC5820-3D09-415B-86FA-AE66F9BF0995}"/>
              </a:ext>
            </a:extLst>
          </p:cNvPr>
          <p:cNvSpPr txBox="1"/>
          <p:nvPr/>
        </p:nvSpPr>
        <p:spPr>
          <a:xfrm>
            <a:off x="5330309" y="3256000"/>
            <a:ext cx="259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Aft Metering Structure Fitting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FFD5B5-34EF-4F4C-9F89-307DF7647D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381" y="3581090"/>
            <a:ext cx="2525632" cy="195940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0E73EDBC-4048-4887-BB08-B05BD9C02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52"/>
          <a:stretch/>
        </p:blipFill>
        <p:spPr>
          <a:xfrm>
            <a:off x="8729494" y="990600"/>
            <a:ext cx="2958657" cy="227974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11F6F34-D947-4F64-954D-EB1C401CF906}"/>
              </a:ext>
            </a:extLst>
          </p:cNvPr>
          <p:cNvSpPr/>
          <p:nvPr/>
        </p:nvSpPr>
        <p:spPr>
          <a:xfrm>
            <a:off x="9141455" y="2399985"/>
            <a:ext cx="293615" cy="293615"/>
          </a:xfrm>
          <a:prstGeom prst="ellipse">
            <a:avLst/>
          </a:prstGeom>
          <a:ln>
            <a:solidFill>
              <a:schemeClr val="accent4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903626-E618-41EC-AB97-6B669BDBEDCD}"/>
              </a:ext>
            </a:extLst>
          </p:cNvPr>
          <p:cNvCxnSpPr>
            <a:cxnSpLocks/>
          </p:cNvCxnSpPr>
          <p:nvPr/>
        </p:nvCxnSpPr>
        <p:spPr>
          <a:xfrm>
            <a:off x="9288263" y="2710913"/>
            <a:ext cx="146807" cy="555451"/>
          </a:xfrm>
          <a:prstGeom prst="straightConnector1">
            <a:avLst/>
          </a:prstGeom>
          <a:ln>
            <a:solidFill>
              <a:schemeClr val="accent4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23B74EF-93DB-4FA0-B88E-094AAD4022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23" r="26452"/>
          <a:stretch/>
        </p:blipFill>
        <p:spPr>
          <a:xfrm>
            <a:off x="8073509" y="3362101"/>
            <a:ext cx="2819400" cy="24747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9ECF59-5245-4261-B66C-C6BBB1D75E4E}"/>
              </a:ext>
            </a:extLst>
          </p:cNvPr>
          <p:cNvCxnSpPr>
            <a:cxnSpLocks/>
          </p:cNvCxnSpPr>
          <p:nvPr/>
        </p:nvCxnSpPr>
        <p:spPr>
          <a:xfrm flipH="1" flipV="1">
            <a:off x="10815314" y="3559939"/>
            <a:ext cx="378790" cy="27363"/>
          </a:xfrm>
          <a:prstGeom prst="straightConnector1">
            <a:avLst/>
          </a:prstGeom>
          <a:ln>
            <a:solidFill>
              <a:schemeClr val="accent4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97F1A0-C265-472D-87F6-D876A57BCB82}"/>
              </a:ext>
            </a:extLst>
          </p:cNvPr>
          <p:cNvSpPr txBox="1"/>
          <p:nvPr/>
        </p:nvSpPr>
        <p:spPr>
          <a:xfrm>
            <a:off x="11139345" y="3362101"/>
            <a:ext cx="77414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Titanium Fitting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1AC209-3330-4BB9-91F1-9515FBDDFFE5}"/>
              </a:ext>
            </a:extLst>
          </p:cNvPr>
          <p:cNvSpPr txBox="1"/>
          <p:nvPr/>
        </p:nvSpPr>
        <p:spPr>
          <a:xfrm>
            <a:off x="11055690" y="3812504"/>
            <a:ext cx="941457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0.01” Adhesive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D86DAB-1DAD-4916-AE97-4043FC9D7F1A}"/>
              </a:ext>
            </a:extLst>
          </p:cNvPr>
          <p:cNvCxnSpPr>
            <a:cxnSpLocks/>
          </p:cNvCxnSpPr>
          <p:nvPr/>
        </p:nvCxnSpPr>
        <p:spPr>
          <a:xfrm flipH="1">
            <a:off x="9363024" y="3906445"/>
            <a:ext cx="1517740" cy="118367"/>
          </a:xfrm>
          <a:prstGeom prst="straightConnector1">
            <a:avLst/>
          </a:prstGeom>
          <a:ln>
            <a:solidFill>
              <a:schemeClr val="accent4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C9CBD9B-ED6D-4309-BAF2-464D1E39EA0C}"/>
              </a:ext>
            </a:extLst>
          </p:cNvPr>
          <p:cNvSpPr txBox="1"/>
          <p:nvPr/>
        </p:nvSpPr>
        <p:spPr>
          <a:xfrm>
            <a:off x="11106184" y="4403624"/>
            <a:ext cx="840469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First 3 </a:t>
            </a:r>
            <a:r>
              <a:rPr lang="en-US" sz="1100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plys</a:t>
            </a:r>
            <a:endParaRPr lang="en-US" sz="1100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D23BD7-8DB5-46C5-BD00-A50A2D5C947B}"/>
              </a:ext>
            </a:extLst>
          </p:cNvPr>
          <p:cNvCxnSpPr>
            <a:cxnSpLocks/>
          </p:cNvCxnSpPr>
          <p:nvPr/>
        </p:nvCxnSpPr>
        <p:spPr>
          <a:xfrm flipH="1" flipV="1">
            <a:off x="9295360" y="4227384"/>
            <a:ext cx="1709349" cy="204800"/>
          </a:xfrm>
          <a:prstGeom prst="straightConnector1">
            <a:avLst/>
          </a:prstGeom>
          <a:ln>
            <a:solidFill>
              <a:schemeClr val="accent4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A073F5E-5345-4CD4-98E6-BFC6887D2C5F}"/>
              </a:ext>
            </a:extLst>
          </p:cNvPr>
          <p:cNvSpPr txBox="1"/>
          <p:nvPr/>
        </p:nvSpPr>
        <p:spPr>
          <a:xfrm>
            <a:off x="11043914" y="5059891"/>
            <a:ext cx="965008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Laminate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DF8805-AA6B-4C40-9D9B-3A920830E801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9197862" y="5144530"/>
            <a:ext cx="1846052" cy="28452"/>
          </a:xfrm>
          <a:prstGeom prst="straightConnector1">
            <a:avLst/>
          </a:prstGeom>
          <a:ln>
            <a:solidFill>
              <a:schemeClr val="accent4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B99023-83D9-48C3-BC36-947A9BCF2A6A}"/>
              </a:ext>
            </a:extLst>
          </p:cNvPr>
          <p:cNvCxnSpPr>
            <a:cxnSpLocks/>
          </p:cNvCxnSpPr>
          <p:nvPr/>
        </p:nvCxnSpPr>
        <p:spPr>
          <a:xfrm flipH="1" flipV="1">
            <a:off x="7604572" y="2928440"/>
            <a:ext cx="265442" cy="652651"/>
          </a:xfrm>
          <a:prstGeom prst="line">
            <a:avLst/>
          </a:prstGeom>
          <a:ln>
            <a:solidFill>
              <a:schemeClr val="accent4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D4A6051-1F69-4C9B-8432-DACA14801386}"/>
              </a:ext>
            </a:extLst>
          </p:cNvPr>
          <p:cNvSpPr txBox="1"/>
          <p:nvPr/>
        </p:nvSpPr>
        <p:spPr>
          <a:xfrm>
            <a:off x="5337691" y="5799135"/>
            <a:ext cx="6677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(A) </a:t>
            </a:r>
            <a:r>
              <a:rPr lang="en-US" sz="1200" dirty="0"/>
              <a:t>Large composite structures like the Aft Metering Structure can have many fittings and bonds and </a:t>
            </a:r>
            <a:r>
              <a:rPr lang="en-US" sz="1200" b="1" dirty="0"/>
              <a:t>(B) </a:t>
            </a:r>
            <a:r>
              <a:rPr lang="en-US" sz="1200" dirty="0"/>
              <a:t>each fitting can have multiple bond faces. </a:t>
            </a:r>
            <a:r>
              <a:rPr lang="en-US" sz="1200" b="1" dirty="0"/>
              <a:t>(C) </a:t>
            </a:r>
            <a:r>
              <a:rPr lang="en-US" sz="1200" dirty="0"/>
              <a:t>Making 3D breakout models (shown) is expensive and time consuming, </a:t>
            </a:r>
            <a:r>
              <a:rPr lang="en-US" sz="1200" b="1" dirty="0"/>
              <a:t>(D) </a:t>
            </a:r>
            <a:r>
              <a:rPr lang="en-US" sz="1200" dirty="0"/>
              <a:t>requiring detailed meshing through the bond and laminates.  Understand if this will be required early 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1F6F10-B626-41BE-AFB9-21BA66F4BBF1}"/>
              </a:ext>
            </a:extLst>
          </p:cNvPr>
          <p:cNvSpPr txBox="1"/>
          <p:nvPr/>
        </p:nvSpPr>
        <p:spPr>
          <a:xfrm>
            <a:off x="5181600" y="5350914"/>
            <a:ext cx="609600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900"/>
              </a:spcBef>
              <a:buSzPct val="100000"/>
              <a:defRPr sz="1100"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b="1" dirty="0"/>
              <a:t>(B)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3449B4-0BDD-4C3D-BF21-65DF096A70E8}"/>
              </a:ext>
            </a:extLst>
          </p:cNvPr>
          <p:cNvSpPr txBox="1"/>
          <p:nvPr/>
        </p:nvSpPr>
        <p:spPr>
          <a:xfrm>
            <a:off x="8553723" y="3076235"/>
            <a:ext cx="609600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900"/>
              </a:spcBef>
              <a:buSzPct val="100000"/>
              <a:defRPr sz="1100"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b="1" dirty="0"/>
              <a:t>(C)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8AC945-2BA1-473E-9098-D05D7D674014}"/>
              </a:ext>
            </a:extLst>
          </p:cNvPr>
          <p:cNvSpPr txBox="1"/>
          <p:nvPr/>
        </p:nvSpPr>
        <p:spPr>
          <a:xfrm>
            <a:off x="8419340" y="5635947"/>
            <a:ext cx="609600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900"/>
              </a:spcBef>
              <a:buSzPct val="100000"/>
              <a:defRPr sz="1100"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b="1" dirty="0"/>
              <a:t>(D)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CAB579-BC66-4424-984F-797B03A099B4}"/>
              </a:ext>
            </a:extLst>
          </p:cNvPr>
          <p:cNvSpPr txBox="1"/>
          <p:nvPr/>
        </p:nvSpPr>
        <p:spPr>
          <a:xfrm>
            <a:off x="5268699" y="2808048"/>
            <a:ext cx="609600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900"/>
              </a:spcBef>
              <a:buSzPct val="100000"/>
              <a:defRPr sz="1100"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b="1" dirty="0"/>
              <a:t>(A)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EC1A2F-7FFF-438C-8461-4736B90748E5}"/>
              </a:ext>
            </a:extLst>
          </p:cNvPr>
          <p:cNvSpPr txBox="1"/>
          <p:nvPr/>
        </p:nvSpPr>
        <p:spPr>
          <a:xfrm>
            <a:off x="5310645" y="848647"/>
            <a:ext cx="259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Aft Metering Structure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818738-5DF0-4128-964B-A80A6B2A6C87}"/>
              </a:ext>
            </a:extLst>
          </p:cNvPr>
          <p:cNvSpPr txBox="1"/>
          <p:nvPr/>
        </p:nvSpPr>
        <p:spPr>
          <a:xfrm>
            <a:off x="8773690" y="1006363"/>
            <a:ext cx="1281019" cy="430887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67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400" dirty="0">
                <a:effectLst>
                  <a:glow rad="165100">
                    <a:schemeClr val="bg1">
                      <a:alpha val="57000"/>
                    </a:schemeClr>
                  </a:glow>
                </a:effectLst>
              </a:rPr>
              <a:t>JWST-Style 3D Bond Analysis</a:t>
            </a:r>
          </a:p>
        </p:txBody>
      </p:sp>
    </p:spTree>
    <p:extLst>
      <p:ext uri="{BB962C8B-B14F-4D97-AF65-F5344CB8AC3E}">
        <p14:creationId xmlns:p14="http://schemas.microsoft.com/office/powerpoint/2010/main" val="1459938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8454A-784A-4153-905B-59BB0109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Processes (M&amp;P)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3E20D4C-ED12-46E2-BBC8-EE86032C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5416062" cy="5486400"/>
          </a:xfrm>
        </p:spPr>
        <p:txBody>
          <a:bodyPr/>
          <a:lstStyle/>
          <a:p>
            <a:r>
              <a:rPr lang="en-US" dirty="0"/>
              <a:t>What works…</a:t>
            </a:r>
          </a:p>
          <a:p>
            <a:pPr lvl="1"/>
            <a:r>
              <a:rPr lang="en-US" u="sng" dirty="0"/>
              <a:t>Early</a:t>
            </a:r>
            <a:r>
              <a:rPr lang="en-US" dirty="0"/>
              <a:t> pathfinder and development unit testing to increase TRL</a:t>
            </a:r>
          </a:p>
          <a:p>
            <a:pPr lvl="1"/>
            <a:r>
              <a:rPr lang="en-US" u="sng" dirty="0"/>
              <a:t>Early</a:t>
            </a:r>
            <a:r>
              <a:rPr lang="en-US" dirty="0"/>
              <a:t> assessment of M&amp;P for program-specific environments and use-case</a:t>
            </a:r>
          </a:p>
          <a:p>
            <a:pPr lvl="1"/>
            <a:r>
              <a:rPr lang="en-US" dirty="0"/>
              <a:t>Triage M&amp;P concerns to focus on most critical areas first (risk-based approach)</a:t>
            </a:r>
          </a:p>
          <a:p>
            <a:pPr lvl="1"/>
            <a:r>
              <a:rPr lang="en-US" dirty="0"/>
              <a:t>Careful attention to all variables in the M&amp;P (for example, bonding…)</a:t>
            </a:r>
          </a:p>
          <a:p>
            <a:pPr lvl="2"/>
            <a:r>
              <a:rPr lang="en-US" dirty="0"/>
              <a:t>Substrates and surface finishes</a:t>
            </a:r>
          </a:p>
          <a:p>
            <a:pPr lvl="2"/>
            <a:r>
              <a:rPr lang="en-US" dirty="0"/>
              <a:t>Surface preparation/specific technician</a:t>
            </a:r>
          </a:p>
          <a:p>
            <a:pPr lvl="2"/>
            <a:r>
              <a:rPr lang="en-US" dirty="0"/>
              <a:t>Mix ratios and lot acceptance/quality control</a:t>
            </a:r>
          </a:p>
          <a:p>
            <a:pPr lvl="2"/>
            <a:r>
              <a:rPr lang="en-US" dirty="0"/>
              <a:t>Bond line control and surface alignment</a:t>
            </a:r>
          </a:p>
          <a:p>
            <a:pPr lvl="2"/>
            <a:r>
              <a:rPr lang="en-US" dirty="0"/>
              <a:t>Fillets/tooling</a:t>
            </a:r>
          </a:p>
          <a:p>
            <a:pPr lvl="2"/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060E5A-0147-4F40-98A9-C15C8F5E979A}"/>
              </a:ext>
            </a:extLst>
          </p:cNvPr>
          <p:cNvSpPr txBox="1">
            <a:spLocks/>
          </p:cNvSpPr>
          <p:nvPr/>
        </p:nvSpPr>
        <p:spPr bwMode="auto">
          <a:xfrm>
            <a:off x="6166338" y="838200"/>
            <a:ext cx="54160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doesn’t…</a:t>
            </a:r>
          </a:p>
          <a:p>
            <a:pPr lvl="1"/>
            <a:r>
              <a:rPr lang="en-US" dirty="0"/>
              <a:t>Insufficient scrutiny of pathfinder “successes” (confirmation bias)</a:t>
            </a:r>
          </a:p>
          <a:p>
            <a:pPr lvl="1"/>
            <a:r>
              <a:rPr lang="en-US" dirty="0"/>
              <a:t>Relying on analytical “it works on paper” until late in the flow</a:t>
            </a:r>
          </a:p>
          <a:p>
            <a:pPr lvl="1"/>
            <a:r>
              <a:rPr lang="en-US" dirty="0"/>
              <a:t>Qualification by similarity without a full understanding of the variables</a:t>
            </a:r>
          </a:p>
          <a:p>
            <a:pPr lvl="1"/>
            <a:r>
              <a:rPr lang="en-US" dirty="0"/>
              <a:t>Moving forward with hardware build up while developing “low risk” M&amp;P</a:t>
            </a:r>
          </a:p>
          <a:p>
            <a:pPr lvl="1"/>
            <a:r>
              <a:rPr lang="en-US" dirty="0"/>
              <a:t>“NASA knows how” because it’s been done on another NASA mission/vendor/etc.</a:t>
            </a:r>
          </a:p>
          <a:p>
            <a:pPr lvl="2"/>
            <a:r>
              <a:rPr lang="en-US" dirty="0"/>
              <a:t>“The devil is in the details”</a:t>
            </a:r>
          </a:p>
          <a:p>
            <a:pPr lvl="2"/>
            <a:r>
              <a:rPr lang="en-US" dirty="0"/>
              <a:t>Workmanship dependent procedures need continuous training and practice for consistent results</a:t>
            </a:r>
          </a:p>
          <a:p>
            <a:pPr lvl="2"/>
            <a:r>
              <a:rPr lang="en-US" dirty="0"/>
              <a:t>Propriety processes, personnel changes, organizational roadblocks, etc. are all challenges to transferring M&amp;P between programs (but we shouldn’t stop trying)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163EE-F51F-49BA-A0F2-E578D21B0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200980"/>
            <a:ext cx="1828800" cy="1199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8FE65-CF35-4B12-AD67-B6A9CE29B3FA}"/>
              </a:ext>
            </a:extLst>
          </p:cNvPr>
          <p:cNvSpPr txBox="1"/>
          <p:nvPr/>
        </p:nvSpPr>
        <p:spPr>
          <a:xfrm>
            <a:off x="2438400" y="526228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The “recipe” is more than just the ingredients. 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If your project can’t afford to develop processes, how can you afford a failure during I&amp;T?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07659-A66D-481C-B657-1CC36479239B}"/>
              </a:ext>
            </a:extLst>
          </p:cNvPr>
          <p:cNvSpPr/>
          <p:nvPr/>
        </p:nvSpPr>
        <p:spPr>
          <a:xfrm>
            <a:off x="762000" y="5200980"/>
            <a:ext cx="5867400" cy="11998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5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8454A-784A-4153-905B-59BB0109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Processes (M&amp;P)</a:t>
            </a:r>
            <a:br>
              <a:rPr lang="en-US" dirty="0"/>
            </a:br>
            <a:r>
              <a:rPr lang="en-US" dirty="0"/>
              <a:t>Example from OTA Development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3E20D4C-ED12-46E2-BBC8-EE86032C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201400" cy="1264080"/>
          </a:xfrm>
        </p:spPr>
        <p:txBody>
          <a:bodyPr>
            <a:normAutofit/>
          </a:bodyPr>
          <a:lstStyle/>
          <a:p>
            <a:r>
              <a:rPr lang="en-US" sz="1800" b="0" dirty="0"/>
              <a:t>There are MANY instances where we’ve been highly successful, but it’s probably more helpful to discuss our challenges. </a:t>
            </a:r>
            <a:r>
              <a:rPr lang="en-US" sz="1800" dirty="0"/>
              <a:t>Nailing down all M&amp;P down in Phase A/B is not always practical </a:t>
            </a:r>
            <a:r>
              <a:rPr lang="en-US" sz="1800" b="0" dirty="0"/>
              <a:t>as your project manager will have legitimate funding limitations and will be trying to burn risks down all over the project, </a:t>
            </a:r>
            <a:r>
              <a:rPr lang="en-US" sz="1800" dirty="0"/>
              <a:t>but</a:t>
            </a:r>
            <a:r>
              <a:rPr lang="en-US" sz="1800" b="0" dirty="0"/>
              <a:t> </a:t>
            </a:r>
            <a:r>
              <a:rPr lang="en-US" sz="1800" dirty="0"/>
              <a:t>a miss here can have large cost impacts</a:t>
            </a:r>
            <a:r>
              <a:rPr lang="en-US" sz="1800" b="0" dirty="0"/>
              <a:t> in I&amp;T.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060E5A-0147-4F40-98A9-C15C8F5E979A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0"/>
            <a:ext cx="9067800" cy="424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Case Study: SMA and PM Pathfinder Tests</a:t>
            </a:r>
          </a:p>
          <a:p>
            <a:pPr lvl="1"/>
            <a:r>
              <a:rPr lang="en-US" sz="1600" dirty="0"/>
              <a:t>Cold performance/survival was identified early on as a major risk in the mission concept</a:t>
            </a:r>
          </a:p>
          <a:p>
            <a:pPr lvl="1"/>
            <a:r>
              <a:rPr lang="en-US" sz="1600" dirty="0"/>
              <a:t>Both technically and politically, showing the hardware “working” at temperature was key</a:t>
            </a:r>
          </a:p>
          <a:p>
            <a:pPr lvl="1"/>
            <a:r>
              <a:rPr lang="en-US" sz="1600" dirty="0"/>
              <a:t>These were large and expensive tests that increased confidence, but did not represent a true qualification of M&amp;P.  We can talk about some specific impacts… </a:t>
            </a:r>
          </a:p>
          <a:p>
            <a:r>
              <a:rPr lang="en-US" sz="1800" dirty="0"/>
              <a:t>Thermistor to Glass Bonds </a:t>
            </a:r>
            <a:r>
              <a:rPr lang="en-US" sz="1800" b="0" dirty="0"/>
              <a:t>(Open Anomaly Review Board)</a:t>
            </a:r>
          </a:p>
          <a:p>
            <a:pPr lvl="1"/>
            <a:r>
              <a:rPr lang="en-US" sz="1600" dirty="0"/>
              <a:t>Disbonds after survival cycling showed an M&amp;P problem undetected in pathfinders</a:t>
            </a:r>
          </a:p>
          <a:p>
            <a:pPr lvl="1"/>
            <a:r>
              <a:rPr lang="en-US" sz="1600" dirty="0"/>
              <a:t>Parameters such as surface condition (etched/ground/polished), adhesive size/shape, etc. can be important</a:t>
            </a:r>
          </a:p>
          <a:p>
            <a:r>
              <a:rPr lang="en-US" sz="1800" dirty="0"/>
              <a:t>Thermoelectric Bonds </a:t>
            </a:r>
            <a:r>
              <a:rPr lang="en-US" sz="1800" b="0" dirty="0"/>
              <a:t>(Tie downs, clips, etc.)</a:t>
            </a:r>
          </a:p>
          <a:p>
            <a:pPr lvl="1"/>
            <a:r>
              <a:rPr lang="en-US" sz="1600" dirty="0"/>
              <a:t>Contract negotiations removed development testing for “low risk” bonds assuming JWST lessons could be applied and noting successful pathfinder testing</a:t>
            </a:r>
          </a:p>
          <a:p>
            <a:pPr lvl="1"/>
            <a:r>
              <a:rPr lang="en-US" sz="1600" dirty="0"/>
              <a:t>Risk was identified and M&amp;P tests added, but results were inconsistent, forcing a year of parallel M&amp;P development during I&amp;T</a:t>
            </a:r>
          </a:p>
          <a:p>
            <a:pPr lvl="1"/>
            <a:r>
              <a:rPr lang="en-US" sz="1600" dirty="0"/>
              <a:t>Controlling key variables and knowing when to give up heritage to enable solutions has been a challenge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F35B6-C3D1-4A4C-AED4-41C15AFD8964}"/>
              </a:ext>
            </a:extLst>
          </p:cNvPr>
          <p:cNvSpPr/>
          <p:nvPr/>
        </p:nvSpPr>
        <p:spPr bwMode="auto">
          <a:xfrm>
            <a:off x="9448800" y="5514464"/>
            <a:ext cx="2476177" cy="1015663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Primary Mirror after completion of cold testing.  Pathfinders and demonstrations may be necessary but may not uncover all issues. (approved for release)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3DBB4-CA88-4188-993A-C25851A7B1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2286000"/>
            <a:ext cx="2476177" cy="3197144"/>
          </a:xfrm>
          <a:prstGeom prst="rect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196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8454A-784A-4153-905B-59BB0109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3E20D4C-ED12-46E2-BBC8-EE86032C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5416062" cy="5486400"/>
          </a:xfrm>
        </p:spPr>
        <p:txBody>
          <a:bodyPr/>
          <a:lstStyle/>
          <a:p>
            <a:r>
              <a:rPr lang="en-US" dirty="0"/>
              <a:t>What works…</a:t>
            </a:r>
          </a:p>
          <a:p>
            <a:pPr lvl="1"/>
            <a:r>
              <a:rPr lang="en-US" dirty="0"/>
              <a:t>Allowing the vendor to work/mitigate risks that fall fully within “their” scope</a:t>
            </a:r>
          </a:p>
          <a:p>
            <a:pPr lvl="2"/>
            <a:r>
              <a:rPr lang="en-US" dirty="0"/>
              <a:t>Set the expectation that reserve should be used to burn down these appropriately and monitor this process</a:t>
            </a:r>
          </a:p>
          <a:p>
            <a:pPr lvl="2"/>
            <a:r>
              <a:rPr lang="en-US" dirty="0"/>
              <a:t>Regularly review the overall risk picture and ask probing questions (“Should we be looking at…?”)</a:t>
            </a:r>
          </a:p>
          <a:p>
            <a:pPr lvl="1"/>
            <a:r>
              <a:rPr lang="en-US" dirty="0"/>
              <a:t>Encourage the vendor to suggest areas that may reduce risk at higher levels of assembly (may be out-of-scope, but wise to invest in with project concurrence)</a:t>
            </a:r>
          </a:p>
          <a:p>
            <a:pPr lvl="2"/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060E5A-0147-4F40-98A9-C15C8F5E979A}"/>
              </a:ext>
            </a:extLst>
          </p:cNvPr>
          <p:cNvSpPr txBox="1">
            <a:spLocks/>
          </p:cNvSpPr>
          <p:nvPr/>
        </p:nvSpPr>
        <p:spPr bwMode="auto">
          <a:xfrm>
            <a:off x="5638800" y="1014805"/>
            <a:ext cx="609447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doesn’t…</a:t>
            </a:r>
          </a:p>
          <a:p>
            <a:pPr lvl="1"/>
            <a:r>
              <a:rPr lang="en-US" dirty="0"/>
              <a:t>Micromanaging vendor risks (loses “buy-in”)</a:t>
            </a:r>
          </a:p>
          <a:p>
            <a:pPr lvl="1"/>
            <a:r>
              <a:rPr lang="en-US" dirty="0"/>
              <a:t>Forcing the vendor to accept “our” risks, such as…</a:t>
            </a:r>
          </a:p>
          <a:p>
            <a:pPr lvl="2"/>
            <a:r>
              <a:rPr lang="en-US" dirty="0"/>
              <a:t>Delays for NASA approving documents/plans</a:t>
            </a:r>
          </a:p>
          <a:p>
            <a:pPr lvl="2"/>
            <a:r>
              <a:rPr lang="en-US" dirty="0"/>
              <a:t>Late arrival or function of GFE, etc.</a:t>
            </a:r>
          </a:p>
          <a:p>
            <a:pPr lvl="1"/>
            <a:r>
              <a:rPr lang="en-US" dirty="0"/>
              <a:t>Unnecessarily accepting the vendor’s risks</a:t>
            </a:r>
          </a:p>
          <a:p>
            <a:pPr lvl="2"/>
            <a:r>
              <a:rPr lang="en-US" dirty="0"/>
              <a:t>Should this risk have been foreseen during the proposal?  If so, perhaps this is the vendor’s risk.</a:t>
            </a:r>
          </a:p>
          <a:p>
            <a:pPr lvl="2"/>
            <a:r>
              <a:rPr lang="en-US" dirty="0"/>
              <a:t>Is it a result of new direction from NASA for “non-standard” design mods, tests, reduced sparing, reduced early testing, etc.?  If so, accepting may be appropriate.  If not, allow them to work it.</a:t>
            </a:r>
          </a:p>
          <a:p>
            <a:pPr lvl="2"/>
            <a:r>
              <a:rPr lang="en-US" dirty="0"/>
              <a:t>Avoid duplicating accepted vendor cost/schedule risks at the higher levels of assembly (better to combine into one “what if my vendor is late?” risk at the mission-level)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BC77F-0B03-4513-9B3D-5EE1932083D0}"/>
              </a:ext>
            </a:extLst>
          </p:cNvPr>
          <p:cNvSpPr txBox="1"/>
          <p:nvPr/>
        </p:nvSpPr>
        <p:spPr>
          <a:xfrm>
            <a:off x="1935244" y="5192837"/>
            <a:ext cx="431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Understand who should “own” the risk.  </a:t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If something fails and the risk is realized, </a:t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who is truly at fault?</a:t>
            </a:r>
          </a:p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Does that party “own” the consequences?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06314F-AE3B-46B3-9693-6D502D445A8B}"/>
              </a:ext>
            </a:extLst>
          </p:cNvPr>
          <p:cNvSpPr/>
          <p:nvPr/>
        </p:nvSpPr>
        <p:spPr>
          <a:xfrm>
            <a:off x="301752" y="5102197"/>
            <a:ext cx="5943600" cy="127117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32816-3E0B-48E9-A638-8C34DC5CC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5" r="12617"/>
          <a:stretch/>
        </p:blipFill>
        <p:spPr>
          <a:xfrm>
            <a:off x="458724" y="5190938"/>
            <a:ext cx="1554480" cy="10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1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B633DD-E693-4B87-B758-B711C6E1D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3994094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Performing a </a:t>
            </a:r>
            <a:r>
              <a:rPr lang="en-US" sz="2400" dirty="0"/>
              <a:t>technical oversight role for a high-profile program can be difficult</a:t>
            </a:r>
            <a:r>
              <a:rPr lang="en-US" sz="2400" b="0" dirty="0"/>
              <a:t>, </a:t>
            </a:r>
            <a:r>
              <a:rPr lang="en-US" sz="2400" dirty="0"/>
              <a:t>but it is also highly rewarding</a:t>
            </a:r>
          </a:p>
          <a:p>
            <a:r>
              <a:rPr lang="en-US" sz="2400" b="0" dirty="0"/>
              <a:t>Acting as the technical oversight representative for the NASA mission and the US taxpayer is a</a:t>
            </a:r>
            <a:r>
              <a:rPr lang="en-US" sz="2400" dirty="0"/>
              <a:t> significant responsibility</a:t>
            </a:r>
            <a:endParaRPr lang="en-US" sz="2400" b="0" dirty="0"/>
          </a:p>
          <a:p>
            <a:r>
              <a:rPr lang="en-US" sz="2400" b="0" dirty="0"/>
              <a:t>As the technical spokesperson for the many accomplishments of your vendor, </a:t>
            </a:r>
            <a:r>
              <a:rPr lang="en-US" sz="2400" dirty="0"/>
              <a:t>it is a privilege to represent the hard work of hundreds of dedicated engineers, scientists, technicians, and technical managers</a:t>
            </a:r>
          </a:p>
          <a:p>
            <a:r>
              <a:rPr lang="en-US" sz="2400" b="0" dirty="0"/>
              <a:t>Our continued success is only made possible by the hard work of the whole Roman and OTA team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dirty="0">
                <a:solidFill>
                  <a:schemeClr val="accent4"/>
                </a:solidFill>
              </a:rPr>
              <a:t>Special thanks to L3Harris </a:t>
            </a:r>
            <a:r>
              <a:rPr lang="en-US" sz="2400" b="0" dirty="0"/>
              <a:t>and…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3F4785-0182-4D78-A270-320BC0E5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C1CC7-95ED-407C-B354-75E0F78A2C94}"/>
              </a:ext>
            </a:extLst>
          </p:cNvPr>
          <p:cNvSpPr txBox="1"/>
          <p:nvPr/>
        </p:nvSpPr>
        <p:spPr>
          <a:xfrm>
            <a:off x="906308" y="5057517"/>
            <a:ext cx="10673395" cy="114098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Roman and OTA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Roman MSE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NASA OTA Systems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OTA Technical Oversight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External Review Board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On-Site Technical and QA Personnel</a:t>
            </a:r>
          </a:p>
        </p:txBody>
      </p:sp>
    </p:spTree>
    <p:extLst>
      <p:ext uri="{BB962C8B-B14F-4D97-AF65-F5344CB8AC3E}">
        <p14:creationId xmlns:p14="http://schemas.microsoft.com/office/powerpoint/2010/main" val="177297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8341E-4D69-4345-838D-6FB4CC9D8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Roman Space Telescope?</a:t>
            </a:r>
          </a:p>
          <a:p>
            <a:pPr lvl="1"/>
            <a:r>
              <a:rPr lang="en-US" dirty="0"/>
              <a:t>What are the science goals?</a:t>
            </a:r>
          </a:p>
          <a:p>
            <a:pPr lvl="1"/>
            <a:r>
              <a:rPr lang="en-US" dirty="0"/>
              <a:t>What are the technical drivers for the OTA?</a:t>
            </a:r>
          </a:p>
          <a:p>
            <a:pPr lvl="1"/>
            <a:r>
              <a:rPr lang="en-US" dirty="0"/>
              <a:t>Where are we in development?  How does the OTA fit in?</a:t>
            </a:r>
          </a:p>
          <a:p>
            <a:pPr lvl="1"/>
            <a:r>
              <a:rPr lang="en-US" dirty="0"/>
              <a:t>How is it organized?</a:t>
            </a:r>
          </a:p>
          <a:p>
            <a:r>
              <a:rPr lang="en-US" dirty="0"/>
              <a:t>What is an Optical Telescope Assembly (OTA)?</a:t>
            </a:r>
          </a:p>
          <a:p>
            <a:pPr lvl="1"/>
            <a:r>
              <a:rPr lang="en-US" dirty="0"/>
              <a:t>How is it configured?</a:t>
            </a:r>
          </a:p>
          <a:p>
            <a:pPr lvl="1"/>
            <a:r>
              <a:rPr lang="en-US" dirty="0"/>
              <a:t>What are the technical challenges?</a:t>
            </a:r>
          </a:p>
          <a:p>
            <a:r>
              <a:rPr lang="en-US" dirty="0"/>
              <a:t>Opportunities, Challenges, &amp; Lessons Learned!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CD5A3-6FE2-484A-BC6E-B9AFE074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9FC09-A1C8-48A4-A4E4-BE6C0D66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004236"/>
            <a:ext cx="2374165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D6E780-A7AA-4F6F-B361-F722990A3533}"/>
              </a:ext>
            </a:extLst>
          </p:cNvPr>
          <p:cNvSpPr txBox="1"/>
          <p:nvPr/>
        </p:nvSpPr>
        <p:spPr>
          <a:xfrm>
            <a:off x="8783855" y="540547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Roman Space Telescope Observatory</a:t>
            </a:r>
          </a:p>
        </p:txBody>
      </p:sp>
    </p:spTree>
    <p:extLst>
      <p:ext uri="{BB962C8B-B14F-4D97-AF65-F5344CB8AC3E}">
        <p14:creationId xmlns:p14="http://schemas.microsoft.com/office/powerpoint/2010/main" val="301590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2B3D4-D208-4B6B-8AD1-1E83ED80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Roman Space Telescope?</a:t>
            </a:r>
            <a:br>
              <a:rPr lang="en-US" dirty="0"/>
            </a:br>
            <a:r>
              <a:rPr lang="en-US" b="0" dirty="0"/>
              <a:t>What are the Science Goals?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B93F3F-0B5D-429F-8BA0-DA07BAB3F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019472"/>
              </p:ext>
            </p:extLst>
          </p:nvPr>
        </p:nvGraphicFramePr>
        <p:xfrm>
          <a:off x="152400" y="932329"/>
          <a:ext cx="5562600" cy="23595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3687436671"/>
                    </a:ext>
                  </a:extLst>
                </a:gridCol>
              </a:tblGrid>
              <a:tr h="393858">
                <a:tc>
                  <a:txBody>
                    <a:bodyPr/>
                    <a:lstStyle/>
                    <a:p>
                      <a:r>
                        <a:rPr lang="en-US" dirty="0"/>
                        <a:t>Science 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13568"/>
                  </a:ext>
                </a:extLst>
              </a:tr>
              <a:tr h="1965653">
                <a:tc>
                  <a:txBody>
                    <a:bodyPr/>
                    <a:lstStyle/>
                    <a:p>
                      <a:pPr marL="177800" lvl="1" indent="-177800">
                        <a:buClr>
                          <a:schemeClr val="tx1"/>
                        </a:buClr>
                        <a:buSzPct val="115000"/>
                        <a:buFont typeface="Arial"/>
                        <a:buChar char="•"/>
                        <a:tabLst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Determine the nature of the dark energy that is driving the current accelerating expansion of the universe</a:t>
                      </a:r>
                    </a:p>
                    <a:p>
                      <a:pPr marL="177800" lvl="1" indent="-177800">
                        <a:buClr>
                          <a:schemeClr val="tx1"/>
                        </a:buClr>
                        <a:buSzPct val="115000"/>
                        <a:buFont typeface="Arial"/>
                        <a:buChar char="•"/>
                        <a:tabLst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Perform statistical census of planetary systems through microlensing survey</a:t>
                      </a:r>
                    </a:p>
                    <a:p>
                      <a:pPr marL="177800" lvl="1" indent="-177800">
                        <a:buClr>
                          <a:schemeClr val="tx1"/>
                        </a:buClr>
                        <a:buSzPct val="115000"/>
                        <a:buFont typeface="Arial"/>
                        <a:buChar char="•"/>
                        <a:tabLst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Survey the NIR sky</a:t>
                      </a:r>
                    </a:p>
                    <a:p>
                      <a:pPr marL="177800" lvl="1" indent="-177800">
                        <a:buClr>
                          <a:schemeClr val="tx1"/>
                        </a:buClr>
                        <a:buSzPct val="115000"/>
                        <a:buFont typeface="Arial"/>
                        <a:buChar char="•"/>
                        <a:tabLst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Provide the community with a wide field telescope for pointed observations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53973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69C0A5-1F60-43C7-8E84-F21233348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77622"/>
              </p:ext>
            </p:extLst>
          </p:nvPr>
        </p:nvGraphicFramePr>
        <p:xfrm>
          <a:off x="5715000" y="3291840"/>
          <a:ext cx="2667000" cy="22128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687436671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r>
                        <a:rPr lang="en-US" dirty="0"/>
                        <a:t>Instruments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1356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lvl="2" indent="0">
                        <a:spcBef>
                          <a:spcPct val="20000"/>
                        </a:spcBef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Wide-Field Instrument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(GSFC in-house and Ball Aerospace (WOMA))</a:t>
                      </a:r>
                    </a:p>
                    <a:p>
                      <a:pPr marL="0" lvl="2" indent="0">
                        <a:spcBef>
                          <a:spcPct val="20000"/>
                        </a:spcBef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lvl="2" indent="0">
                        <a:spcBef>
                          <a:spcPct val="20000"/>
                        </a:spcBef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Coronagraph Instrument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(JPL) - technology demonstration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539730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F307A0D-EA51-4BAD-B418-3FD864C42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98233"/>
              </p:ext>
            </p:extLst>
          </p:nvPr>
        </p:nvGraphicFramePr>
        <p:xfrm>
          <a:off x="2971800" y="3291840"/>
          <a:ext cx="2743200" cy="22128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687436671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r>
                        <a:rPr lang="en-US" dirty="0"/>
                        <a:t>Key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1356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lvl="1" indent="0"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Mission Phase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C</a:t>
                      </a:r>
                    </a:p>
                    <a:p>
                      <a:pPr marL="0" lvl="1" indent="0"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Launch Date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Mid 2020s</a:t>
                      </a:r>
                    </a:p>
                    <a:p>
                      <a:pPr marL="0" lvl="1" indent="0"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Mission Life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5 years</a:t>
                      </a:r>
                    </a:p>
                    <a:p>
                      <a:pPr marL="0" lvl="1" indent="0"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1</a:t>
                      </a:r>
                    </a:p>
                    <a:p>
                      <a:pPr marL="0" lvl="1" indent="0"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Class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A tailored</a:t>
                      </a:r>
                    </a:p>
                    <a:p>
                      <a:pPr marL="0" lvl="1" indent="0"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Launch Vehicle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TBD Summer 2022 (</a:t>
                      </a:r>
                      <a:r>
                        <a:rPr lang="en-US" sz="1200" dirty="0"/>
                        <a:t>Falcon Heavy, Vulcan)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539730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0731BEC-0E6F-4A32-8C33-F27E4FE4B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66535"/>
              </p:ext>
            </p:extLst>
          </p:nvPr>
        </p:nvGraphicFramePr>
        <p:xfrm>
          <a:off x="152400" y="3291840"/>
          <a:ext cx="2819400" cy="22128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687436671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r>
                        <a:rPr lang="en-US" dirty="0"/>
                        <a:t>Project 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1356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lvl="1" indent="0"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NASA observatory designed to perform wide-field imaging and slitless spectroscopic surveys of the near infrared (NIR) sky for the community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539730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FFE8E660-D97C-4DD6-9D83-E300A6C5C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31000"/>
              </p:ext>
            </p:extLst>
          </p:nvPr>
        </p:nvGraphicFramePr>
        <p:xfrm>
          <a:off x="8382000" y="3291840"/>
          <a:ext cx="3657600" cy="22128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87436671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r>
                        <a:rPr lang="en-US" dirty="0"/>
                        <a:t>Partners &amp; Contractors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1356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0"/>
                        </a:spcBef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Partners:  ESA, JAXA, CNES, LAM, MPIA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lvl="1" indent="0">
                        <a:spcBef>
                          <a:spcPts val="0"/>
                        </a:spcBef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NASA Centers:  GSFC (lead), JPL, KSC/LSP</a:t>
                      </a:r>
                    </a:p>
                    <a:p>
                      <a:pPr marL="0" lvl="1" indent="0"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lvl="1" indent="0">
                        <a:buClr>
                          <a:srgbClr val="3333CC"/>
                        </a:buClr>
                        <a:buSzPct val="115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Significant Subcontractors: </a:t>
                      </a:r>
                    </a:p>
                    <a:p>
                      <a:pPr marL="465138" lvl="2" indent="-228600">
                        <a:buClr>
                          <a:schemeClr val="tx1"/>
                        </a:buClr>
                        <a:buSzPct val="115000"/>
                        <a:buFont typeface="Arial"/>
                        <a:buChar char="•"/>
                        <a:tabLst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AURA/Space Telescope Science Institute</a:t>
                      </a:r>
                    </a:p>
                    <a:p>
                      <a:pPr marL="465138" lvl="2" indent="-228600">
                        <a:buClr>
                          <a:schemeClr val="tx1"/>
                        </a:buClr>
                        <a:buSzPct val="115000"/>
                        <a:buFont typeface="Arial"/>
                        <a:buChar char="•"/>
                        <a:tabLst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Ball Aerospace</a:t>
                      </a:r>
                    </a:p>
                    <a:p>
                      <a:pPr marL="465138" lvl="2" indent="-228600">
                        <a:buClr>
                          <a:schemeClr val="tx1"/>
                        </a:buClr>
                        <a:buSzPct val="115000"/>
                        <a:buFont typeface="Arial"/>
                        <a:buChar char="•"/>
                        <a:tabLst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L3Harris Technologies</a:t>
                      </a:r>
                    </a:p>
                    <a:p>
                      <a:pPr marL="465138" lvl="2" indent="-228600">
                        <a:buClr>
                          <a:schemeClr val="tx1"/>
                        </a:buClr>
                        <a:buSzPct val="115000"/>
                        <a:buFont typeface="Arial"/>
                        <a:buChar char="•"/>
                        <a:tabLst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Teledyne Imaging Systems 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5397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1C2664B-F483-45DC-B0B1-1AAFC76D45D8}"/>
              </a:ext>
            </a:extLst>
          </p:cNvPr>
          <p:cNvSpPr txBox="1"/>
          <p:nvPr/>
        </p:nvSpPr>
        <p:spPr>
          <a:xfrm>
            <a:off x="1480286" y="5925671"/>
            <a:ext cx="923142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Our project scientist, Julie McEnery, provides a great overview of the science case here:</a:t>
            </a:r>
          </a:p>
          <a:p>
            <a:pPr algn="ctr"/>
            <a:r>
              <a:rPr lang="en-US" sz="1400" dirty="0">
                <a:hlinkClick r:id="rId2"/>
              </a:rPr>
              <a:t>https://youtu.be/QIHxdXxGDsc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1F283-687E-4317-B06C-3D1E0B083025}"/>
              </a:ext>
            </a:extLst>
          </p:cNvPr>
          <p:cNvSpPr txBox="1"/>
          <p:nvPr/>
        </p:nvSpPr>
        <p:spPr>
          <a:xfrm>
            <a:off x="647700" y="5587166"/>
            <a:ext cx="108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We are a very large field near-IR survey telescope with a hosted coronagraph demonstration.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D1774E-F097-4D7D-A217-87EF7FFA6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412" y="932329"/>
            <a:ext cx="4139088" cy="23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3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91556B-FEF3-4401-9E9C-66F0E0E3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Roman Space Telescope?</a:t>
            </a:r>
            <a:br>
              <a:rPr lang="en-US" dirty="0"/>
            </a:br>
            <a:r>
              <a:rPr lang="en-US" b="0" dirty="0"/>
              <a:t>What are the technical drivers for the OTA?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21844D2-DE0C-49BC-B3B0-86893A0B1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208438"/>
              </p:ext>
            </p:extLst>
          </p:nvPr>
        </p:nvGraphicFramePr>
        <p:xfrm>
          <a:off x="152400" y="954295"/>
          <a:ext cx="8046719" cy="5536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665">
                  <a:extLst>
                    <a:ext uri="{9D8B030D-6E8A-4147-A177-3AD203B41FA5}">
                      <a16:colId xmlns:a16="http://schemas.microsoft.com/office/drawing/2014/main" val="651979794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3285822844"/>
                    </a:ext>
                  </a:extLst>
                </a:gridCol>
                <a:gridCol w="1684197">
                  <a:extLst>
                    <a:ext uri="{9D8B030D-6E8A-4147-A177-3AD203B41FA5}">
                      <a16:colId xmlns:a16="http://schemas.microsoft.com/office/drawing/2014/main" val="3072040728"/>
                    </a:ext>
                  </a:extLst>
                </a:gridCol>
                <a:gridCol w="1684197">
                  <a:extLst>
                    <a:ext uri="{9D8B030D-6E8A-4147-A177-3AD203B41FA5}">
                      <a16:colId xmlns:a16="http://schemas.microsoft.com/office/drawing/2014/main" val="2878833331"/>
                    </a:ext>
                  </a:extLst>
                </a:gridCol>
                <a:gridCol w="1309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064">
                  <a:extLst>
                    <a:ext uri="{9D8B030D-6E8A-4147-A177-3AD203B41FA5}">
                      <a16:colId xmlns:a16="http://schemas.microsoft.com/office/drawing/2014/main" val="3855187098"/>
                    </a:ext>
                  </a:extLst>
                </a:gridCol>
              </a:tblGrid>
              <a:tr h="28160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Expansion, Structure,</a:t>
                      </a:r>
                      <a:r>
                        <a:rPr lang="en-US" sz="1200" b="1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NIR Survey</a:t>
                      </a:r>
                    </a:p>
                  </a:txBody>
                  <a:tcPr marL="0" marR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Expansion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Exoplanet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45912"/>
                  </a:ext>
                </a:extLst>
              </a:tr>
              <a:tr h="281608">
                <a:tc gridSpan="2" v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HLWAS - Imaging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HLWAS - spectroscopy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HLTDS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GBTDS</a:t>
                      </a:r>
                    </a:p>
                  </a:txBody>
                  <a:tcPr marL="0" marR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161745"/>
                  </a:ext>
                </a:extLst>
              </a:tr>
              <a:tr h="656664">
                <a:tc rowSpan="5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Surveys &amp; Data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Area/Survey Speed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0.20 deg</a:t>
                      </a:r>
                      <a:r>
                        <a:rPr lang="en-US" sz="1200" baseline="30000"/>
                        <a:t>2</a:t>
                      </a:r>
                      <a:r>
                        <a:rPr lang="en-US" sz="1200" baseline="0"/>
                        <a:t>/</a:t>
                      </a:r>
                      <a:r>
                        <a:rPr lang="en-US" sz="1200" baseline="0" err="1"/>
                        <a:t>hr</a:t>
                      </a:r>
                      <a:endParaRPr lang="en-US" sz="1200" baseline="30000"/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(&gt;1,700 deg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0.34 deg</a:t>
                      </a:r>
                      <a:r>
                        <a:rPr lang="en-US" sz="1200" baseline="30000"/>
                        <a:t>2</a:t>
                      </a:r>
                      <a:r>
                        <a:rPr lang="en-US" sz="1200" baseline="0"/>
                        <a:t>/</a:t>
                      </a:r>
                      <a:r>
                        <a:rPr lang="en-US" sz="1200" baseline="0" err="1"/>
                        <a:t>hr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(&gt;1,700 deg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16, 5.3 deg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Img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3.4, 1.1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deg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(Spec)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&gt;100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Δz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586 deg</a:t>
                      </a:r>
                      <a:r>
                        <a:rPr lang="en-US" sz="1200" b="0" baseline="30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-day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Over 6+ seasons</a:t>
                      </a: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234302"/>
                  </a:ext>
                </a:extLst>
              </a:tr>
              <a:tr h="281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Redshift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≤z≤3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1.1 &lt; z &lt; 1.9 (2.9 w/OIII)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≤z≤1.7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Sensitivity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S/N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≥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18 @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24.4/24.3/23.7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(AB J/H/F184)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200" kern="1200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=0.18”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S/N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≥6.5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for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1.0x10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 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erg/cm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S/N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≥13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(brightest filters at peak)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S/N&gt;100 for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H</a:t>
                      </a:r>
                      <a:r>
                        <a:rPr lang="en-US" sz="1200" b="0" baseline="-25000" dirty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=21.4 star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401060"/>
                  </a:ext>
                </a:extLst>
              </a:tr>
              <a:tr h="281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Cadence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~ 5 days</a:t>
                      </a:r>
                    </a:p>
                  </a:txBody>
                  <a:tcPr marL="0" marR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0" marR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849467"/>
                  </a:ext>
                </a:extLst>
              </a:tr>
              <a:tr h="281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Data Vol.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≥6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reads/exp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≥6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reads/exp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≥6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reads/exp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≥6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reads/exp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36919"/>
                  </a:ext>
                </a:extLst>
              </a:tr>
              <a:tr h="281427">
                <a:tc rowSpan="2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PSF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Quality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EE50 ≤ 0.12” (J)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EE50≤0.21”@1.5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EE50 ≤ 0.12” (J)</a:t>
                      </a: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EE50 ≤ 0.15” (wide)</a:t>
                      </a: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749422"/>
                  </a:ext>
                </a:extLst>
              </a:tr>
              <a:tr h="469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Knowledge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moment ≤7.2</a:t>
                      </a:r>
                      <a:r>
                        <a:rPr lang="x-none" sz="1200" dirty="0">
                          <a:solidFill>
                            <a:schemeClr val="tx1"/>
                          </a:solidFill>
                        </a:rPr>
                        <a:t>x10</a:t>
                      </a:r>
                      <a:r>
                        <a:rPr lang="x-none" sz="1200" baseline="30000" dirty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sz="12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Ellipticity ≤5.7</a:t>
                      </a:r>
                      <a:r>
                        <a:rPr lang="x-none" sz="1200" dirty="0">
                          <a:solidFill>
                            <a:schemeClr val="tx1"/>
                          </a:solidFill>
                        </a:rPr>
                        <a:t>x10</a:t>
                      </a:r>
                      <a:r>
                        <a:rPr lang="x-none" sz="1200" baseline="30000" dirty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0.2%</a:t>
                      </a:r>
                    </a:p>
                  </a:txBody>
                  <a:tcPr marL="0" marR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807696"/>
                  </a:ext>
                </a:extLst>
              </a:tr>
              <a:tr h="281427">
                <a:tc rowSpan="4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Flux Calibration Relative</a:t>
                      </a:r>
                      <a:r>
                        <a:rPr lang="en-US" sz="1200" b="1" baseline="0">
                          <a:solidFill>
                            <a:schemeClr val="bg1"/>
                          </a:solidFill>
                        </a:rPr>
                        <a:t> Over</a:t>
                      </a: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0.5% /observing program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&lt;2%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rel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-photometry</a:t>
                      </a: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&lt;0.5% / 2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&lt;0.1%/season</a:t>
                      </a: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32582"/>
                  </a:ext>
                </a:extLst>
              </a:tr>
              <a:tr h="469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Wavelength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&lt;2% abs/0.5%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photo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zeropt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&lt;2%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rel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over bandpass</a:t>
                      </a:r>
                    </a:p>
                  </a:txBody>
                  <a:tcPr marL="0" marR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&lt;2% abs/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0.5% photo 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zeropt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&lt;3% abs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&lt;1.4% photo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zeropt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26290"/>
                  </a:ext>
                </a:extLst>
              </a:tr>
              <a:tr h="469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Dynamic Range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&lt;0.3% 15&lt;AB&lt;26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&lt;0.1% over 2 mag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72072"/>
                  </a:ext>
                </a:extLst>
              </a:tr>
              <a:tr h="281427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Area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&lt;10 mmag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&lt;2%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rel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over survey area</a:t>
                      </a:r>
                    </a:p>
                  </a:txBody>
                  <a:tcPr marL="0" marR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29377"/>
                  </a:ext>
                </a:extLst>
              </a:tr>
              <a:tr h="469347">
                <a:tc rowSpan="2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Filters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 NIR bands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for photo-z, 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3 reddest for shapes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Overlap with HWAS imaging for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3 filter imaging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 filters 0.5-2.0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Wide filter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, &amp; 1 short, </a:t>
                      </a:r>
                    </a:p>
                    <a:p>
                      <a:pPr algn="ctr"/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1 longward of 1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1285954"/>
                  </a:ext>
                </a:extLst>
              </a:tr>
              <a:tr h="281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Dispersion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10-12 Å/pix</a:t>
                      </a:r>
                    </a:p>
                  </a:txBody>
                  <a:tcPr marL="0" marR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70 &lt; R &lt;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 marL="0" marR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2466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B9A24E-7955-4F28-88F6-97D9F6EE0037}"/>
              </a:ext>
            </a:extLst>
          </p:cNvPr>
          <p:cNvSpPr txBox="1"/>
          <p:nvPr/>
        </p:nvSpPr>
        <p:spPr>
          <a:xfrm>
            <a:off x="8382000" y="966327"/>
            <a:ext cx="2362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Drives Stability</a:t>
            </a:r>
          </a:p>
          <a:p>
            <a:pPr marL="285750" indent="-285750">
              <a:buFontTx/>
              <a:buChar char="-"/>
            </a:pPr>
            <a:r>
              <a:rPr lang="en-US"/>
              <a:t>Optical</a:t>
            </a:r>
          </a:p>
          <a:p>
            <a:pPr marL="285750" indent="-285750">
              <a:buFontTx/>
              <a:buChar char="-"/>
            </a:pPr>
            <a:r>
              <a:rPr lang="en-US"/>
              <a:t>Thermal</a:t>
            </a:r>
          </a:p>
          <a:p>
            <a:pPr marL="285750" indent="-285750">
              <a:buFontTx/>
              <a:buChar char="-"/>
            </a:pPr>
            <a:r>
              <a:rPr lang="en-US"/>
              <a:t>Mechanical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D3E532E3-468B-42D7-B6AD-268B8FE557DE}"/>
              </a:ext>
            </a:extLst>
          </p:cNvPr>
          <p:cNvSpPr/>
          <p:nvPr/>
        </p:nvSpPr>
        <p:spPr>
          <a:xfrm>
            <a:off x="8305800" y="3300873"/>
            <a:ext cx="3429000" cy="2590800"/>
          </a:xfrm>
          <a:prstGeom prst="leftArrowCallout">
            <a:avLst>
              <a:gd name="adj1" fmla="val 14056"/>
              <a:gd name="adj2" fmla="val 10020"/>
              <a:gd name="adj3" fmla="val 9366"/>
              <a:gd name="adj4" fmla="val 8723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mission drivers of OTA requirements are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30200">
                    <a:schemeClr val="bg1">
                      <a:lumMod val="95000"/>
                      <a:alpha val="90000"/>
                    </a:schemeClr>
                  </a:glow>
                </a:effectLst>
              </a:rPr>
              <a:t>Color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(with NIR driving low temperatures)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30200">
                    <a:schemeClr val="bg1">
                      <a:lumMod val="95000"/>
                      <a:alpha val="90000"/>
                    </a:schemeClr>
                  </a:glow>
                </a:effectLst>
              </a:rPr>
              <a:t>Image quality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(driving wave front error,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30200">
                    <a:schemeClr val="bg1">
                      <a:lumMod val="95000"/>
                      <a:alpha val="90000"/>
                    </a:schemeClr>
                  </a:glow>
                </a:effectLst>
              </a:rPr>
              <a:t> Stability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(driving CTE &amp; thermal control)</a:t>
            </a:r>
          </a:p>
        </p:txBody>
      </p:sp>
    </p:spTree>
    <p:extLst>
      <p:ext uri="{BB962C8B-B14F-4D97-AF65-F5344CB8AC3E}">
        <p14:creationId xmlns:p14="http://schemas.microsoft.com/office/powerpoint/2010/main" val="324635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93E4A2-8B0C-433F-A063-4BFED75D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" y="1317716"/>
            <a:ext cx="3797862" cy="141495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C2044-7464-47FA-9984-989E75402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67" y="4295972"/>
            <a:ext cx="114300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Use of the inherited OTA is a Level 1 requirement, but the NIR survey mission effectively dictates that the mission environment be quite different than the original program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F96C6-317C-4012-9989-36032688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Roman Space Telescope?</a:t>
            </a:r>
            <a:br>
              <a:rPr lang="en-US" dirty="0"/>
            </a:br>
            <a:r>
              <a:rPr lang="en-US" b="0" dirty="0"/>
              <a:t>The Twist…  “Level 1” Baseline Technical Requirement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49E5B-0402-45ED-B7EC-525A9DB22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0" y="2963403"/>
            <a:ext cx="8561369" cy="93804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3E3DB91-4DCE-4840-995C-0275FE6E3B51}"/>
              </a:ext>
            </a:extLst>
          </p:cNvPr>
          <p:cNvSpPr/>
          <p:nvPr/>
        </p:nvSpPr>
        <p:spPr>
          <a:xfrm rot="16200000" flipH="1">
            <a:off x="5409397" y="676577"/>
            <a:ext cx="760667" cy="3697174"/>
          </a:xfrm>
          <a:custGeom>
            <a:avLst/>
            <a:gdLst>
              <a:gd name="connsiteX0" fmla="*/ 591670 w 602428"/>
              <a:gd name="connsiteY0" fmla="*/ 0 h 785309"/>
              <a:gd name="connsiteX1" fmla="*/ 602428 w 602428"/>
              <a:gd name="connsiteY1" fmla="*/ 785309 h 785309"/>
              <a:gd name="connsiteX2" fmla="*/ 0 w 602428"/>
              <a:gd name="connsiteY2" fmla="*/ 182880 h 785309"/>
              <a:gd name="connsiteX3" fmla="*/ 591670 w 602428"/>
              <a:gd name="connsiteY3" fmla="*/ 0 h 785309"/>
              <a:gd name="connsiteX0" fmla="*/ 591670 w 602428"/>
              <a:gd name="connsiteY0" fmla="*/ 0 h 785309"/>
              <a:gd name="connsiteX1" fmla="*/ 602428 w 602428"/>
              <a:gd name="connsiteY1" fmla="*/ 785309 h 785309"/>
              <a:gd name="connsiteX2" fmla="*/ 0 w 602428"/>
              <a:gd name="connsiteY2" fmla="*/ 182880 h 785309"/>
              <a:gd name="connsiteX3" fmla="*/ 591670 w 602428"/>
              <a:gd name="connsiteY3" fmla="*/ 0 h 785309"/>
              <a:gd name="connsiteX0" fmla="*/ 591670 w 602428"/>
              <a:gd name="connsiteY0" fmla="*/ 0 h 785309"/>
              <a:gd name="connsiteX1" fmla="*/ 602428 w 602428"/>
              <a:gd name="connsiteY1" fmla="*/ 785309 h 785309"/>
              <a:gd name="connsiteX2" fmla="*/ 0 w 602428"/>
              <a:gd name="connsiteY2" fmla="*/ 182880 h 785309"/>
              <a:gd name="connsiteX3" fmla="*/ 591670 w 602428"/>
              <a:gd name="connsiteY3" fmla="*/ 0 h 785309"/>
              <a:gd name="connsiteX0" fmla="*/ 591670 w 602428"/>
              <a:gd name="connsiteY0" fmla="*/ 0 h 785309"/>
              <a:gd name="connsiteX1" fmla="*/ 602428 w 602428"/>
              <a:gd name="connsiteY1" fmla="*/ 785309 h 785309"/>
              <a:gd name="connsiteX2" fmla="*/ 0 w 602428"/>
              <a:gd name="connsiteY2" fmla="*/ 182880 h 785309"/>
              <a:gd name="connsiteX3" fmla="*/ 591670 w 602428"/>
              <a:gd name="connsiteY3" fmla="*/ 0 h 785309"/>
              <a:gd name="connsiteX0" fmla="*/ 591670 w 602428"/>
              <a:gd name="connsiteY0" fmla="*/ 0 h 785309"/>
              <a:gd name="connsiteX1" fmla="*/ 602428 w 602428"/>
              <a:gd name="connsiteY1" fmla="*/ 785309 h 785309"/>
              <a:gd name="connsiteX2" fmla="*/ 0 w 602428"/>
              <a:gd name="connsiteY2" fmla="*/ 182880 h 785309"/>
              <a:gd name="connsiteX3" fmla="*/ 591670 w 602428"/>
              <a:gd name="connsiteY3" fmla="*/ 0 h 785309"/>
              <a:gd name="connsiteX0" fmla="*/ 591670 w 602428"/>
              <a:gd name="connsiteY0" fmla="*/ 0 h 785309"/>
              <a:gd name="connsiteX1" fmla="*/ 602428 w 602428"/>
              <a:gd name="connsiteY1" fmla="*/ 785309 h 785309"/>
              <a:gd name="connsiteX2" fmla="*/ 0 w 602428"/>
              <a:gd name="connsiteY2" fmla="*/ 182880 h 785309"/>
              <a:gd name="connsiteX3" fmla="*/ 591670 w 602428"/>
              <a:gd name="connsiteY3" fmla="*/ 0 h 785309"/>
              <a:gd name="connsiteX0" fmla="*/ 591670 w 602428"/>
              <a:gd name="connsiteY0" fmla="*/ 0 h 737182"/>
              <a:gd name="connsiteX1" fmla="*/ 602428 w 602428"/>
              <a:gd name="connsiteY1" fmla="*/ 737182 h 737182"/>
              <a:gd name="connsiteX2" fmla="*/ 0 w 602428"/>
              <a:gd name="connsiteY2" fmla="*/ 182880 h 737182"/>
              <a:gd name="connsiteX3" fmla="*/ 591670 w 602428"/>
              <a:gd name="connsiteY3" fmla="*/ 0 h 737182"/>
              <a:gd name="connsiteX0" fmla="*/ 601295 w 602428"/>
              <a:gd name="connsiteY0" fmla="*/ 0 h 717932"/>
              <a:gd name="connsiteX1" fmla="*/ 602428 w 602428"/>
              <a:gd name="connsiteY1" fmla="*/ 717932 h 717932"/>
              <a:gd name="connsiteX2" fmla="*/ 0 w 602428"/>
              <a:gd name="connsiteY2" fmla="*/ 163630 h 717932"/>
              <a:gd name="connsiteX3" fmla="*/ 601295 w 602428"/>
              <a:gd name="connsiteY3" fmla="*/ 0 h 717932"/>
              <a:gd name="connsiteX0" fmla="*/ 543543 w 544676"/>
              <a:gd name="connsiteY0" fmla="*/ 818147 h 1536079"/>
              <a:gd name="connsiteX1" fmla="*/ 544676 w 544676"/>
              <a:gd name="connsiteY1" fmla="*/ 1536079 h 1536079"/>
              <a:gd name="connsiteX2" fmla="*/ 0 w 544676"/>
              <a:gd name="connsiteY2" fmla="*/ 0 h 1536079"/>
              <a:gd name="connsiteX3" fmla="*/ 543543 w 544676"/>
              <a:gd name="connsiteY3" fmla="*/ 818147 h 1536079"/>
              <a:gd name="connsiteX0" fmla="*/ 543543 w 550533"/>
              <a:gd name="connsiteY0" fmla="*/ 818147 h 7218749"/>
              <a:gd name="connsiteX1" fmla="*/ 550533 w 550533"/>
              <a:gd name="connsiteY1" fmla="*/ 7218749 h 7218749"/>
              <a:gd name="connsiteX2" fmla="*/ 0 w 550533"/>
              <a:gd name="connsiteY2" fmla="*/ 0 h 7218749"/>
              <a:gd name="connsiteX3" fmla="*/ 543543 w 550533"/>
              <a:gd name="connsiteY3" fmla="*/ 818147 h 7218749"/>
              <a:gd name="connsiteX0" fmla="*/ 543541 w 550531"/>
              <a:gd name="connsiteY0" fmla="*/ 818142 h 7218744"/>
              <a:gd name="connsiteX1" fmla="*/ 550531 w 550531"/>
              <a:gd name="connsiteY1" fmla="*/ 7218744 h 7218744"/>
              <a:gd name="connsiteX2" fmla="*/ 0 w 550531"/>
              <a:gd name="connsiteY2" fmla="*/ 1 h 7218744"/>
              <a:gd name="connsiteX3" fmla="*/ 543541 w 550531"/>
              <a:gd name="connsiteY3" fmla="*/ 818142 h 7218744"/>
              <a:gd name="connsiteX0" fmla="*/ 543541 w 550531"/>
              <a:gd name="connsiteY0" fmla="*/ 818142 h 7218744"/>
              <a:gd name="connsiteX1" fmla="*/ 550531 w 550531"/>
              <a:gd name="connsiteY1" fmla="*/ 7218744 h 7218744"/>
              <a:gd name="connsiteX2" fmla="*/ 0 w 550531"/>
              <a:gd name="connsiteY2" fmla="*/ 1 h 7218744"/>
              <a:gd name="connsiteX3" fmla="*/ 543541 w 550531"/>
              <a:gd name="connsiteY3" fmla="*/ 818142 h 7218744"/>
              <a:gd name="connsiteX0" fmla="*/ 543541 w 550531"/>
              <a:gd name="connsiteY0" fmla="*/ 818142 h 7218744"/>
              <a:gd name="connsiteX1" fmla="*/ 550531 w 550531"/>
              <a:gd name="connsiteY1" fmla="*/ 7218744 h 7218744"/>
              <a:gd name="connsiteX2" fmla="*/ 0 w 550531"/>
              <a:gd name="connsiteY2" fmla="*/ 1 h 7218744"/>
              <a:gd name="connsiteX3" fmla="*/ 543541 w 550531"/>
              <a:gd name="connsiteY3" fmla="*/ 818142 h 7218744"/>
              <a:gd name="connsiteX0" fmla="*/ 549398 w 550531"/>
              <a:gd name="connsiteY0" fmla="*/ 0 h 8891638"/>
              <a:gd name="connsiteX1" fmla="*/ 550531 w 550531"/>
              <a:gd name="connsiteY1" fmla="*/ 8891638 h 8891638"/>
              <a:gd name="connsiteX2" fmla="*/ 0 w 550531"/>
              <a:gd name="connsiteY2" fmla="*/ 1672895 h 8891638"/>
              <a:gd name="connsiteX3" fmla="*/ 549398 w 550531"/>
              <a:gd name="connsiteY3" fmla="*/ 0 h 8891638"/>
              <a:gd name="connsiteX0" fmla="*/ 549398 w 550531"/>
              <a:gd name="connsiteY0" fmla="*/ 0 h 8891638"/>
              <a:gd name="connsiteX1" fmla="*/ 550531 w 550531"/>
              <a:gd name="connsiteY1" fmla="*/ 8891638 h 8891638"/>
              <a:gd name="connsiteX2" fmla="*/ 0 w 550531"/>
              <a:gd name="connsiteY2" fmla="*/ 1672895 h 8891638"/>
              <a:gd name="connsiteX3" fmla="*/ 549398 w 550531"/>
              <a:gd name="connsiteY3" fmla="*/ 0 h 88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31" h="8891638">
                <a:moveTo>
                  <a:pt x="549398" y="0"/>
                </a:moveTo>
                <a:cubicBezTo>
                  <a:pt x="549776" y="239311"/>
                  <a:pt x="550153" y="8652327"/>
                  <a:pt x="550531" y="8891638"/>
                </a:cubicBezTo>
                <a:cubicBezTo>
                  <a:pt x="349722" y="8633077"/>
                  <a:pt x="331793" y="5736859"/>
                  <a:pt x="0" y="1672895"/>
                </a:cubicBezTo>
                <a:cubicBezTo>
                  <a:pt x="205627" y="2641905"/>
                  <a:pt x="413645" y="6441915"/>
                  <a:pt x="549398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11E87F-59F2-4FAC-A2AE-6E536E0A54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934" y="1058777"/>
            <a:ext cx="2306066" cy="2172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058681-648B-4B58-A2A6-794EB3498C25}"/>
              </a:ext>
            </a:extLst>
          </p:cNvPr>
          <p:cNvSpPr txBox="1"/>
          <p:nvPr/>
        </p:nvSpPr>
        <p:spPr>
          <a:xfrm>
            <a:off x="9220200" y="329607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Photo: “Inherited” 2.4m telescope</a:t>
            </a:r>
            <a:br>
              <a:rPr lang="en-US" sz="1400" i="1" dirty="0"/>
            </a:br>
            <a:r>
              <a:rPr lang="en-US" sz="1400" i="1" dirty="0"/>
              <a:t>(approved for release)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61E913-4ABB-442B-9084-D64A2C63ADE3}"/>
              </a:ext>
            </a:extLst>
          </p:cNvPr>
          <p:cNvSpPr txBox="1"/>
          <p:nvPr/>
        </p:nvSpPr>
        <p:spPr>
          <a:xfrm>
            <a:off x="509867" y="5473211"/>
            <a:ext cx="11172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Caution:  Some Assembly Required.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While using the existing hardware has many benefits, </a:t>
            </a:r>
            <a:br>
              <a:rPr lang="en-US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it comes with additional challenges that we’ll discuss.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2CF32-3228-4C5E-8BC7-0926AB82AA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1675" y="5418795"/>
            <a:ext cx="1020169" cy="10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4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D4D0A2-00E7-4949-84DE-BC9D65C6B000}"/>
              </a:ext>
            </a:extLst>
          </p:cNvPr>
          <p:cNvSpPr/>
          <p:nvPr/>
        </p:nvSpPr>
        <p:spPr>
          <a:xfrm>
            <a:off x="5257800" y="1638299"/>
            <a:ext cx="1871440" cy="26670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8341E-4D69-4345-838D-6FB4CC9D8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95473"/>
            <a:ext cx="3845574" cy="5486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Critical Design Reviews</a:t>
            </a:r>
          </a:p>
          <a:p>
            <a:pPr lvl="1"/>
            <a:r>
              <a:rPr lang="en-US" dirty="0"/>
              <a:t>Both the OTA element and Mission CDR are complete</a:t>
            </a:r>
          </a:p>
          <a:p>
            <a:r>
              <a:rPr lang="en-US" dirty="0"/>
              <a:t>OTA Component Status</a:t>
            </a:r>
          </a:p>
          <a:p>
            <a:pPr lvl="1"/>
            <a:r>
              <a:rPr lang="en-US" dirty="0"/>
              <a:t>OTA components are long lead procurements, so optical elements and large composite structures have been in fabrication for years</a:t>
            </a:r>
          </a:p>
          <a:p>
            <a:pPr lvl="1"/>
            <a:r>
              <a:rPr lang="en-US" dirty="0"/>
              <a:t>All optical elements are complete</a:t>
            </a:r>
          </a:p>
          <a:p>
            <a:r>
              <a:rPr lang="en-US" dirty="0"/>
              <a:t>OTA I&amp;T</a:t>
            </a:r>
          </a:p>
          <a:p>
            <a:pPr lvl="1"/>
            <a:r>
              <a:rPr lang="en-US" dirty="0"/>
              <a:t>Subassembly I&amp;T is underway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CD5A3-6FE2-484A-BC6E-B9AFE074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Roman Space Telescope?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A8774B-E983-47D0-B0E5-9F36A09A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240" y="1242817"/>
            <a:ext cx="262160" cy="207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06C4C6-0BED-4CE9-8397-AD41C207F6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6575" y="1223559"/>
            <a:ext cx="7593390" cy="4796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636EDA-B118-4BA2-969C-8EE15603C998}"/>
              </a:ext>
            </a:extLst>
          </p:cNvPr>
          <p:cNvSpPr txBox="1"/>
          <p:nvPr/>
        </p:nvSpPr>
        <p:spPr>
          <a:xfrm>
            <a:off x="509867" y="5968477"/>
            <a:ext cx="11172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The OTA consists of the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Image Optics Assembly (IOA)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and the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Telescope Control Electronics (TCE). 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The IOA mounts to the GSFC supplied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 Instrument Carrier (IC). 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The TCE is housed within the GSFC’s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Spacecraft Bus.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4324D6-681F-42CE-9A2A-10E5030DE8F5}"/>
              </a:ext>
            </a:extLst>
          </p:cNvPr>
          <p:cNvSpPr txBox="1"/>
          <p:nvPr/>
        </p:nvSpPr>
        <p:spPr>
          <a:xfrm>
            <a:off x="182880" y="819090"/>
            <a:ext cx="4230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Where are we in development?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8D11A1-525E-4CB5-9B18-0721D0D761E1}"/>
              </a:ext>
            </a:extLst>
          </p:cNvPr>
          <p:cNvSpPr txBox="1"/>
          <p:nvPr/>
        </p:nvSpPr>
        <p:spPr>
          <a:xfrm>
            <a:off x="6193520" y="815568"/>
            <a:ext cx="4230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How does the OTA fit in?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B1E4F4-E2EF-4A0C-8B6F-362AFBC7EA14}"/>
              </a:ext>
            </a:extLst>
          </p:cNvPr>
          <p:cNvGrpSpPr/>
          <p:nvPr/>
        </p:nvGrpSpPr>
        <p:grpSpPr>
          <a:xfrm>
            <a:off x="7543801" y="5299546"/>
            <a:ext cx="1956528" cy="266701"/>
            <a:chOff x="7543800" y="5299546"/>
            <a:chExt cx="2417080" cy="2667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33B57B-6375-47ED-A80B-6CC49F68B09B}"/>
                </a:ext>
              </a:extLst>
            </p:cNvPr>
            <p:cNvSpPr/>
            <p:nvPr/>
          </p:nvSpPr>
          <p:spPr>
            <a:xfrm>
              <a:off x="7543800" y="5299546"/>
              <a:ext cx="2120088" cy="26670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3F1F9C-9D74-4882-8074-A9C13B894DF2}"/>
                </a:ext>
              </a:extLst>
            </p:cNvPr>
            <p:cNvSpPr txBox="1"/>
            <p:nvPr/>
          </p:nvSpPr>
          <p:spPr>
            <a:xfrm>
              <a:off x="7543800" y="5331768"/>
              <a:ext cx="2417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accent4"/>
                  </a:solidFill>
                </a:rPr>
                <a:t>Telescope Control Electronics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806936-D45C-4471-9D26-5D43C3980B3E}"/>
              </a:ext>
            </a:extLst>
          </p:cNvPr>
          <p:cNvCxnSpPr>
            <a:cxnSpLocks/>
          </p:cNvCxnSpPr>
          <p:nvPr/>
        </p:nvCxnSpPr>
        <p:spPr>
          <a:xfrm flipH="1" flipV="1">
            <a:off x="6324600" y="5012914"/>
            <a:ext cx="1219200" cy="417804"/>
          </a:xfrm>
          <a:prstGeom prst="straightConnector1">
            <a:avLst/>
          </a:prstGeom>
          <a:ln w="34925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C0C4C0-8709-4CCA-95E7-BE2DCAB8CC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240" y="2209800"/>
            <a:ext cx="262160" cy="2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32F39B-E0CB-4DAA-BA34-B83991CB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Roman Space Telescope?</a:t>
            </a:r>
            <a:br>
              <a:rPr lang="en-US" dirty="0"/>
            </a:br>
            <a:r>
              <a:rPr lang="en-US" sz="2000" b="0" dirty="0"/>
              <a:t>How is it organized?</a:t>
            </a:r>
            <a:endParaRPr lang="en-US" b="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619824-7646-4005-9FBA-F1EC9C61AA35}"/>
              </a:ext>
            </a:extLst>
          </p:cNvPr>
          <p:cNvSpPr/>
          <p:nvPr/>
        </p:nvSpPr>
        <p:spPr>
          <a:xfrm>
            <a:off x="6382386" y="990600"/>
            <a:ext cx="3962399" cy="3454399"/>
          </a:xfrm>
          <a:custGeom>
            <a:avLst/>
            <a:gdLst>
              <a:gd name="connsiteX0" fmla="*/ 0 w 3343275"/>
              <a:gd name="connsiteY0" fmla="*/ 0 h 2914650"/>
              <a:gd name="connsiteX1" fmla="*/ 0 w 3343275"/>
              <a:gd name="connsiteY1" fmla="*/ 1714500 h 2914650"/>
              <a:gd name="connsiteX2" fmla="*/ 3343275 w 3343275"/>
              <a:gd name="connsiteY2" fmla="*/ 1714500 h 2914650"/>
              <a:gd name="connsiteX3" fmla="*/ 3343275 w 3343275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3275" h="2914650">
                <a:moveTo>
                  <a:pt x="0" y="0"/>
                </a:moveTo>
                <a:lnTo>
                  <a:pt x="0" y="1714500"/>
                </a:lnTo>
                <a:lnTo>
                  <a:pt x="3343275" y="1714500"/>
                </a:lnTo>
                <a:lnTo>
                  <a:pt x="3343275" y="2914650"/>
                </a:lnTo>
              </a:path>
            </a:pathLst>
          </a:custGeom>
          <a:noFill/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2D27B4-B9FB-46D1-83B8-FEF95F009852}"/>
              </a:ext>
            </a:extLst>
          </p:cNvPr>
          <p:cNvSpPr/>
          <p:nvPr/>
        </p:nvSpPr>
        <p:spPr>
          <a:xfrm>
            <a:off x="3969387" y="2397924"/>
            <a:ext cx="2412630" cy="120225"/>
          </a:xfrm>
          <a:custGeom>
            <a:avLst/>
            <a:gdLst>
              <a:gd name="connsiteX0" fmla="*/ 2181130 w 2181129"/>
              <a:gd name="connsiteY0" fmla="*/ 0 h 9525"/>
              <a:gd name="connsiteX1" fmla="*/ 0 w 2181129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1129" h="9525">
                <a:moveTo>
                  <a:pt x="2181130" y="0"/>
                </a:moveTo>
                <a:lnTo>
                  <a:pt x="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EF7C94-70FA-4FC9-93DB-34792FE35601}"/>
              </a:ext>
            </a:extLst>
          </p:cNvPr>
          <p:cNvSpPr/>
          <p:nvPr/>
        </p:nvSpPr>
        <p:spPr>
          <a:xfrm>
            <a:off x="2546987" y="2819399"/>
            <a:ext cx="1422400" cy="11289"/>
          </a:xfrm>
          <a:custGeom>
            <a:avLst/>
            <a:gdLst>
              <a:gd name="connsiteX0" fmla="*/ 0 w 1200150"/>
              <a:gd name="connsiteY0" fmla="*/ 0 h 9525"/>
              <a:gd name="connsiteX1" fmla="*/ 1200150 w 12001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0150" h="9525">
                <a:moveTo>
                  <a:pt x="0" y="0"/>
                </a:moveTo>
                <a:lnTo>
                  <a:pt x="120015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BDF2BAB-838D-40DD-9318-A0BD605E9A8A}"/>
              </a:ext>
            </a:extLst>
          </p:cNvPr>
          <p:cNvSpPr/>
          <p:nvPr/>
        </p:nvSpPr>
        <p:spPr>
          <a:xfrm>
            <a:off x="2520693" y="2616578"/>
            <a:ext cx="1320687" cy="45719"/>
          </a:xfrm>
          <a:custGeom>
            <a:avLst/>
            <a:gdLst>
              <a:gd name="connsiteX0" fmla="*/ 0 w 514350"/>
              <a:gd name="connsiteY0" fmla="*/ 0 h 9525"/>
              <a:gd name="connsiteX1" fmla="*/ 514350 w 5143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4350" h="9525">
                <a:moveTo>
                  <a:pt x="0" y="0"/>
                </a:moveTo>
                <a:lnTo>
                  <a:pt x="514350" y="0"/>
                </a:lnTo>
              </a:path>
            </a:pathLst>
          </a:custGeom>
          <a:ln w="7144" cap="flat">
            <a:solidFill>
              <a:srgbClr val="231F20"/>
            </a:solidFill>
            <a:prstDash val="sysDash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469622-B6C6-4240-843F-C3CC97130A6D}"/>
              </a:ext>
            </a:extLst>
          </p:cNvPr>
          <p:cNvSpPr/>
          <p:nvPr/>
        </p:nvSpPr>
        <p:spPr>
          <a:xfrm>
            <a:off x="3323274" y="3124198"/>
            <a:ext cx="4976913" cy="1516007"/>
          </a:xfrm>
          <a:custGeom>
            <a:avLst/>
            <a:gdLst>
              <a:gd name="connsiteX0" fmla="*/ 0 w 4200525"/>
              <a:gd name="connsiteY0" fmla="*/ 1114425 h 1114425"/>
              <a:gd name="connsiteX1" fmla="*/ 0 w 4200525"/>
              <a:gd name="connsiteY1" fmla="*/ 0 h 1114425"/>
              <a:gd name="connsiteX2" fmla="*/ 4200525 w 4200525"/>
              <a:gd name="connsiteY2" fmla="*/ 0 h 1114425"/>
              <a:gd name="connsiteX3" fmla="*/ 4200525 w 4200525"/>
              <a:gd name="connsiteY3" fmla="*/ 857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0525" h="1114425">
                <a:moveTo>
                  <a:pt x="0" y="1114425"/>
                </a:moveTo>
                <a:lnTo>
                  <a:pt x="0" y="0"/>
                </a:lnTo>
                <a:lnTo>
                  <a:pt x="4200525" y="0"/>
                </a:lnTo>
                <a:lnTo>
                  <a:pt x="4200525" y="85725"/>
                </a:lnTo>
              </a:path>
            </a:pathLst>
          </a:custGeom>
          <a:noFill/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D0BE5C8-45F7-4E30-B3D9-6941E2BA1D3C}"/>
              </a:ext>
            </a:extLst>
          </p:cNvPr>
          <p:cNvSpPr/>
          <p:nvPr/>
        </p:nvSpPr>
        <p:spPr>
          <a:xfrm>
            <a:off x="2521586" y="3341231"/>
            <a:ext cx="1219200" cy="11289"/>
          </a:xfrm>
          <a:custGeom>
            <a:avLst/>
            <a:gdLst>
              <a:gd name="connsiteX0" fmla="*/ 0 w 1028700"/>
              <a:gd name="connsiteY0" fmla="*/ 0 h 9525"/>
              <a:gd name="connsiteX1" fmla="*/ 1028700 w 102870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700" h="9525">
                <a:moveTo>
                  <a:pt x="0" y="0"/>
                </a:moveTo>
                <a:lnTo>
                  <a:pt x="102870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2B554-7FF1-40E7-8806-67A3CC0DBA1D}"/>
              </a:ext>
            </a:extLst>
          </p:cNvPr>
          <p:cNvSpPr/>
          <p:nvPr/>
        </p:nvSpPr>
        <p:spPr>
          <a:xfrm>
            <a:off x="2521586" y="3874631"/>
            <a:ext cx="812800" cy="11289"/>
          </a:xfrm>
          <a:custGeom>
            <a:avLst/>
            <a:gdLst>
              <a:gd name="connsiteX0" fmla="*/ 0 w 685800"/>
              <a:gd name="connsiteY0" fmla="*/ 0 h 9525"/>
              <a:gd name="connsiteX1" fmla="*/ 685800 w 68580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9525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851B7-AC5F-432A-A1D3-D5617ABF857E}"/>
              </a:ext>
            </a:extLst>
          </p:cNvPr>
          <p:cNvSpPr/>
          <p:nvPr/>
        </p:nvSpPr>
        <p:spPr>
          <a:xfrm>
            <a:off x="2521586" y="4636631"/>
            <a:ext cx="812686" cy="11289"/>
          </a:xfrm>
          <a:custGeom>
            <a:avLst/>
            <a:gdLst>
              <a:gd name="connsiteX0" fmla="*/ 685705 w 685704"/>
              <a:gd name="connsiteY0" fmla="*/ 0 h 9525"/>
              <a:gd name="connsiteX1" fmla="*/ 0 w 685704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704" h="9525">
                <a:moveTo>
                  <a:pt x="685705" y="0"/>
                </a:moveTo>
                <a:lnTo>
                  <a:pt x="0" y="0"/>
                </a:lnTo>
              </a:path>
            </a:pathLst>
          </a:custGeom>
          <a:ln w="7144" cap="flat">
            <a:solidFill>
              <a:srgbClr val="231F2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383822-940D-49CC-BB93-B32925033AE9}"/>
              </a:ext>
            </a:extLst>
          </p:cNvPr>
          <p:cNvSpPr/>
          <p:nvPr/>
        </p:nvSpPr>
        <p:spPr>
          <a:xfrm flipH="1">
            <a:off x="3283680" y="2920999"/>
            <a:ext cx="45719" cy="203199"/>
          </a:xfrm>
          <a:custGeom>
            <a:avLst/>
            <a:gdLst>
              <a:gd name="connsiteX0" fmla="*/ 0 w 9525"/>
              <a:gd name="connsiteY0" fmla="*/ 0 h 85725"/>
              <a:gd name="connsiteX1" fmla="*/ 0 w 9525"/>
              <a:gd name="connsiteY1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85725">
                <a:moveTo>
                  <a:pt x="0" y="0"/>
                </a:moveTo>
                <a:lnTo>
                  <a:pt x="0" y="85725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361F418-09F9-40D4-BE43-1BE27E9F97A2}"/>
              </a:ext>
            </a:extLst>
          </p:cNvPr>
          <p:cNvSpPr/>
          <p:nvPr/>
        </p:nvSpPr>
        <p:spPr>
          <a:xfrm>
            <a:off x="3842386" y="1439328"/>
            <a:ext cx="1727200" cy="11289"/>
          </a:xfrm>
          <a:custGeom>
            <a:avLst/>
            <a:gdLst>
              <a:gd name="connsiteX0" fmla="*/ 0 w 1457325"/>
              <a:gd name="connsiteY0" fmla="*/ 0 h 9525"/>
              <a:gd name="connsiteX1" fmla="*/ 1457325 w 14573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7325" h="9525">
                <a:moveTo>
                  <a:pt x="0" y="0"/>
                </a:moveTo>
                <a:lnTo>
                  <a:pt x="1457325" y="0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EEAC02-694C-4800-8B2A-2C2488D86578}"/>
              </a:ext>
            </a:extLst>
          </p:cNvPr>
          <p:cNvSpPr/>
          <p:nvPr/>
        </p:nvSpPr>
        <p:spPr>
          <a:xfrm>
            <a:off x="7195185" y="1337728"/>
            <a:ext cx="1524000" cy="11289"/>
          </a:xfrm>
          <a:custGeom>
            <a:avLst/>
            <a:gdLst>
              <a:gd name="connsiteX0" fmla="*/ 1285875 w 1285875"/>
              <a:gd name="connsiteY0" fmla="*/ 0 h 9525"/>
              <a:gd name="connsiteX1" fmla="*/ 0 w 128587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5875" h="9525">
                <a:moveTo>
                  <a:pt x="1285875" y="0"/>
                </a:moveTo>
                <a:lnTo>
                  <a:pt x="0" y="0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5EDE8C8-4149-439B-8328-2B9D299E8F89}"/>
              </a:ext>
            </a:extLst>
          </p:cNvPr>
          <p:cNvSpPr/>
          <p:nvPr/>
        </p:nvSpPr>
        <p:spPr>
          <a:xfrm>
            <a:off x="3639186" y="3632199"/>
            <a:ext cx="101788" cy="1788916"/>
          </a:xfrm>
          <a:custGeom>
            <a:avLst/>
            <a:gdLst>
              <a:gd name="connsiteX0" fmla="*/ 85725 w 85725"/>
              <a:gd name="connsiteY0" fmla="*/ 0 h 1457325"/>
              <a:gd name="connsiteX1" fmla="*/ 85725 w 85725"/>
              <a:gd name="connsiteY1" fmla="*/ 1457325 h 1457325"/>
              <a:gd name="connsiteX2" fmla="*/ 0 w 85725"/>
              <a:gd name="connsiteY2" fmla="*/ 14573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1457325">
                <a:moveTo>
                  <a:pt x="85725" y="0"/>
                </a:moveTo>
                <a:lnTo>
                  <a:pt x="85725" y="1457325"/>
                </a:lnTo>
                <a:lnTo>
                  <a:pt x="0" y="1457325"/>
                </a:lnTo>
              </a:path>
            </a:pathLst>
          </a:custGeom>
          <a:noFill/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643B46-61BD-464C-856F-9F581C437685}"/>
              </a:ext>
            </a:extLst>
          </p:cNvPr>
          <p:cNvSpPr/>
          <p:nvPr/>
        </p:nvSpPr>
        <p:spPr>
          <a:xfrm>
            <a:off x="3639186" y="5234942"/>
            <a:ext cx="203200" cy="11289"/>
          </a:xfrm>
          <a:custGeom>
            <a:avLst/>
            <a:gdLst>
              <a:gd name="connsiteX0" fmla="*/ 0 w 171450"/>
              <a:gd name="connsiteY0" fmla="*/ 0 h 9525"/>
              <a:gd name="connsiteX1" fmla="*/ 171450 w 1714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9525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BEADD9F-4ABE-423C-97EC-E9C1FB585B8B}"/>
              </a:ext>
            </a:extLst>
          </p:cNvPr>
          <p:cNvSpPr/>
          <p:nvPr/>
        </p:nvSpPr>
        <p:spPr>
          <a:xfrm>
            <a:off x="3639186" y="4952998"/>
            <a:ext cx="203200" cy="11289"/>
          </a:xfrm>
          <a:custGeom>
            <a:avLst/>
            <a:gdLst>
              <a:gd name="connsiteX0" fmla="*/ 0 w 171450"/>
              <a:gd name="connsiteY0" fmla="*/ 0 h 9525"/>
              <a:gd name="connsiteX1" fmla="*/ 171450 w 1714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9525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1A9F714-098F-43DC-9079-4D37E9A047A8}"/>
              </a:ext>
            </a:extLst>
          </p:cNvPr>
          <p:cNvSpPr/>
          <p:nvPr/>
        </p:nvSpPr>
        <p:spPr>
          <a:xfrm>
            <a:off x="3740786" y="4749799"/>
            <a:ext cx="101600" cy="11289"/>
          </a:xfrm>
          <a:custGeom>
            <a:avLst/>
            <a:gdLst>
              <a:gd name="connsiteX0" fmla="*/ 85725 w 85725"/>
              <a:gd name="connsiteY0" fmla="*/ 0 h 9525"/>
              <a:gd name="connsiteX1" fmla="*/ 0 w 857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525">
                <a:moveTo>
                  <a:pt x="85725" y="0"/>
                </a:moveTo>
                <a:lnTo>
                  <a:pt x="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D898F6B-4DF1-4450-A0D9-E58E999C6DE4}"/>
              </a:ext>
            </a:extLst>
          </p:cNvPr>
          <p:cNvSpPr/>
          <p:nvPr/>
        </p:nvSpPr>
        <p:spPr>
          <a:xfrm>
            <a:off x="3740786" y="4546599"/>
            <a:ext cx="101600" cy="11289"/>
          </a:xfrm>
          <a:custGeom>
            <a:avLst/>
            <a:gdLst>
              <a:gd name="connsiteX0" fmla="*/ 85725 w 85725"/>
              <a:gd name="connsiteY0" fmla="*/ 0 h 9525"/>
              <a:gd name="connsiteX1" fmla="*/ 0 w 857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525">
                <a:moveTo>
                  <a:pt x="85725" y="0"/>
                </a:moveTo>
                <a:lnTo>
                  <a:pt x="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D95AAE-BCA3-4F48-AFA0-D8193EA89AC5}"/>
              </a:ext>
            </a:extLst>
          </p:cNvPr>
          <p:cNvSpPr/>
          <p:nvPr/>
        </p:nvSpPr>
        <p:spPr>
          <a:xfrm>
            <a:off x="6280786" y="3124199"/>
            <a:ext cx="77468" cy="2695223"/>
          </a:xfrm>
          <a:custGeom>
            <a:avLst/>
            <a:gdLst>
              <a:gd name="connsiteX0" fmla="*/ 85725 w 85725"/>
              <a:gd name="connsiteY0" fmla="*/ 0 h 2143125"/>
              <a:gd name="connsiteX1" fmla="*/ 85725 w 85725"/>
              <a:gd name="connsiteY1" fmla="*/ 2143125 h 2143125"/>
              <a:gd name="connsiteX2" fmla="*/ 0 w 85725"/>
              <a:gd name="connsiteY2" fmla="*/ 214312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2143125">
                <a:moveTo>
                  <a:pt x="85725" y="0"/>
                </a:moveTo>
                <a:lnTo>
                  <a:pt x="85725" y="2143125"/>
                </a:lnTo>
                <a:lnTo>
                  <a:pt x="0" y="2143125"/>
                </a:lnTo>
              </a:path>
            </a:pathLst>
          </a:custGeom>
          <a:noFill/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50144B-FA02-4F56-A8A8-FBA1D056A244}"/>
              </a:ext>
            </a:extLst>
          </p:cNvPr>
          <p:cNvSpPr/>
          <p:nvPr/>
        </p:nvSpPr>
        <p:spPr>
          <a:xfrm>
            <a:off x="10243185" y="3733799"/>
            <a:ext cx="203200" cy="11289"/>
          </a:xfrm>
          <a:custGeom>
            <a:avLst/>
            <a:gdLst>
              <a:gd name="connsiteX0" fmla="*/ 0 w 171450"/>
              <a:gd name="connsiteY0" fmla="*/ 0 h 9525"/>
              <a:gd name="connsiteX1" fmla="*/ 171450 w 1714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9525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6F5C8E7-0D64-4518-B04F-C8B6A0C2EF74}"/>
              </a:ext>
            </a:extLst>
          </p:cNvPr>
          <p:cNvSpPr/>
          <p:nvPr/>
        </p:nvSpPr>
        <p:spPr>
          <a:xfrm>
            <a:off x="10243185" y="4140199"/>
            <a:ext cx="203200" cy="11289"/>
          </a:xfrm>
          <a:custGeom>
            <a:avLst/>
            <a:gdLst>
              <a:gd name="connsiteX0" fmla="*/ 0 w 171450"/>
              <a:gd name="connsiteY0" fmla="*/ 0 h 9525"/>
              <a:gd name="connsiteX1" fmla="*/ 171450 w 1714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9525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A6DF0C0-8282-4CB4-B343-B78E1EE591F5}"/>
              </a:ext>
            </a:extLst>
          </p:cNvPr>
          <p:cNvSpPr/>
          <p:nvPr/>
        </p:nvSpPr>
        <p:spPr>
          <a:xfrm>
            <a:off x="10243185" y="4444999"/>
            <a:ext cx="203200" cy="11289"/>
          </a:xfrm>
          <a:custGeom>
            <a:avLst/>
            <a:gdLst>
              <a:gd name="connsiteX0" fmla="*/ 0 w 171450"/>
              <a:gd name="connsiteY0" fmla="*/ 0 h 9525"/>
              <a:gd name="connsiteX1" fmla="*/ 171450 w 1714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9525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1307DD0-1161-4BB2-AD59-0A3981E0608D}"/>
              </a:ext>
            </a:extLst>
          </p:cNvPr>
          <p:cNvSpPr/>
          <p:nvPr/>
        </p:nvSpPr>
        <p:spPr>
          <a:xfrm>
            <a:off x="6280673" y="5525911"/>
            <a:ext cx="203313" cy="11289"/>
          </a:xfrm>
          <a:custGeom>
            <a:avLst/>
            <a:gdLst>
              <a:gd name="connsiteX0" fmla="*/ 0 w 171545"/>
              <a:gd name="connsiteY0" fmla="*/ 0 h 9525"/>
              <a:gd name="connsiteX1" fmla="*/ 171545 w 17154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45" h="9525">
                <a:moveTo>
                  <a:pt x="0" y="0"/>
                </a:moveTo>
                <a:lnTo>
                  <a:pt x="171545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D84AC3-1B4D-4241-BA23-9FF829C2B01B}"/>
              </a:ext>
            </a:extLst>
          </p:cNvPr>
          <p:cNvSpPr/>
          <p:nvPr/>
        </p:nvSpPr>
        <p:spPr>
          <a:xfrm>
            <a:off x="6255387" y="5234942"/>
            <a:ext cx="101600" cy="11289"/>
          </a:xfrm>
          <a:custGeom>
            <a:avLst/>
            <a:gdLst>
              <a:gd name="connsiteX0" fmla="*/ 0 w 85725"/>
              <a:gd name="connsiteY0" fmla="*/ 0 h 9525"/>
              <a:gd name="connsiteX1" fmla="*/ 85725 w 857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5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DA49A14-8614-466E-9C9C-2380FB3155C0}"/>
              </a:ext>
            </a:extLst>
          </p:cNvPr>
          <p:cNvSpPr/>
          <p:nvPr/>
        </p:nvSpPr>
        <p:spPr>
          <a:xfrm>
            <a:off x="6280674" y="5082542"/>
            <a:ext cx="203313" cy="11289"/>
          </a:xfrm>
          <a:custGeom>
            <a:avLst/>
            <a:gdLst>
              <a:gd name="connsiteX0" fmla="*/ 0 w 171545"/>
              <a:gd name="connsiteY0" fmla="*/ 0 h 9525"/>
              <a:gd name="connsiteX1" fmla="*/ 171545 w 17154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45" h="9525">
                <a:moveTo>
                  <a:pt x="0" y="0"/>
                </a:moveTo>
                <a:lnTo>
                  <a:pt x="171545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9E31AA9-BF12-4669-A0C0-7E729B8472F4}"/>
              </a:ext>
            </a:extLst>
          </p:cNvPr>
          <p:cNvSpPr/>
          <p:nvPr/>
        </p:nvSpPr>
        <p:spPr>
          <a:xfrm>
            <a:off x="6280673" y="3874631"/>
            <a:ext cx="203313" cy="11289"/>
          </a:xfrm>
          <a:custGeom>
            <a:avLst/>
            <a:gdLst>
              <a:gd name="connsiteX0" fmla="*/ 0 w 171545"/>
              <a:gd name="connsiteY0" fmla="*/ 0 h 9525"/>
              <a:gd name="connsiteX1" fmla="*/ 171545 w 17154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45" h="9525">
                <a:moveTo>
                  <a:pt x="0" y="0"/>
                </a:moveTo>
                <a:lnTo>
                  <a:pt x="171545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405281-25C5-45C4-B3EC-308840875A7E}"/>
              </a:ext>
            </a:extLst>
          </p:cNvPr>
          <p:cNvSpPr/>
          <p:nvPr/>
        </p:nvSpPr>
        <p:spPr>
          <a:xfrm>
            <a:off x="6255387" y="4789031"/>
            <a:ext cx="101600" cy="11289"/>
          </a:xfrm>
          <a:custGeom>
            <a:avLst/>
            <a:gdLst>
              <a:gd name="connsiteX0" fmla="*/ 0 w 85725"/>
              <a:gd name="connsiteY0" fmla="*/ 0 h 9525"/>
              <a:gd name="connsiteX1" fmla="*/ 85725 w 857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5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3EFF9D3-304F-4910-9F1E-D04DA0D7212F}"/>
              </a:ext>
            </a:extLst>
          </p:cNvPr>
          <p:cNvSpPr/>
          <p:nvPr/>
        </p:nvSpPr>
        <p:spPr>
          <a:xfrm>
            <a:off x="6255387" y="4549142"/>
            <a:ext cx="101600" cy="11289"/>
          </a:xfrm>
          <a:custGeom>
            <a:avLst/>
            <a:gdLst>
              <a:gd name="connsiteX0" fmla="*/ 0 w 85725"/>
              <a:gd name="connsiteY0" fmla="*/ 0 h 9525"/>
              <a:gd name="connsiteX1" fmla="*/ 85725 w 857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5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153D4F2-B6A5-4F2B-9DA9-6E67E26FB925}"/>
              </a:ext>
            </a:extLst>
          </p:cNvPr>
          <p:cNvSpPr/>
          <p:nvPr/>
        </p:nvSpPr>
        <p:spPr>
          <a:xfrm>
            <a:off x="6255387" y="4154311"/>
            <a:ext cx="101600" cy="11289"/>
          </a:xfrm>
          <a:custGeom>
            <a:avLst/>
            <a:gdLst>
              <a:gd name="connsiteX0" fmla="*/ 0 w 85725"/>
              <a:gd name="connsiteY0" fmla="*/ 0 h 9525"/>
              <a:gd name="connsiteX1" fmla="*/ 85725 w 8572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5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498354-97E7-4D5F-9F8D-06A35E670B87}"/>
              </a:ext>
            </a:extLst>
          </p:cNvPr>
          <p:cNvSpPr/>
          <p:nvPr/>
        </p:nvSpPr>
        <p:spPr>
          <a:xfrm>
            <a:off x="5569473" y="1032928"/>
            <a:ext cx="1625600" cy="874889"/>
          </a:xfrm>
          <a:custGeom>
            <a:avLst/>
            <a:gdLst>
              <a:gd name="connsiteX0" fmla="*/ 0 w 1371600"/>
              <a:gd name="connsiteY0" fmla="*/ 0 h 771525"/>
              <a:gd name="connsiteX1" fmla="*/ 1371600 w 1371600"/>
              <a:gd name="connsiteY1" fmla="*/ 0 h 771525"/>
              <a:gd name="connsiteX2" fmla="*/ 1371600 w 1371600"/>
              <a:gd name="connsiteY2" fmla="*/ 771525 h 771525"/>
              <a:gd name="connsiteX3" fmla="*/ 0 w 1371600"/>
              <a:gd name="connsiteY3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771525">
                <a:moveTo>
                  <a:pt x="0" y="0"/>
                </a:moveTo>
                <a:lnTo>
                  <a:pt x="1371600" y="0"/>
                </a:lnTo>
                <a:lnTo>
                  <a:pt x="1371600" y="771525"/>
                </a:lnTo>
                <a:lnTo>
                  <a:pt x="0" y="77152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b="1" dirty="0">
                <a:latin typeface="Arial Nova Cond" panose="020B0506020202020204" pitchFamily="34" charset="0"/>
              </a:rPr>
              <a:t>Project Manager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Dunn</a:t>
            </a:r>
          </a:p>
          <a:p>
            <a:pPr algn="ctr">
              <a:lnSpc>
                <a:spcPts val="800"/>
              </a:lnSpc>
            </a:pPr>
            <a:r>
              <a:rPr lang="en-US" sz="700" b="1" dirty="0">
                <a:latin typeface="Arial Nova Cond" panose="020B0506020202020204" pitchFamily="34" charset="0"/>
              </a:rPr>
              <a:t>Deputy Project Manager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Townsend</a:t>
            </a:r>
          </a:p>
          <a:p>
            <a:pPr algn="ctr">
              <a:lnSpc>
                <a:spcPts val="800"/>
              </a:lnSpc>
            </a:pPr>
            <a:r>
              <a:rPr lang="en-US" sz="700" b="1" dirty="0">
                <a:latin typeface="Arial Nova Cond" panose="020B0506020202020204" pitchFamily="34" charset="0"/>
              </a:rPr>
              <a:t>Deputy Project Manager, Technical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 Content</a:t>
            </a:r>
          </a:p>
          <a:p>
            <a:pPr algn="ctr">
              <a:lnSpc>
                <a:spcPts val="800"/>
              </a:lnSpc>
            </a:pPr>
            <a:r>
              <a:rPr lang="en-US" sz="700" b="1" dirty="0">
                <a:latin typeface="Arial Nova Cond" panose="020B0506020202020204" pitchFamily="34" charset="0"/>
              </a:rPr>
              <a:t>Deputy Project Manager, Resources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C Steeley (155.5)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DD559C-4622-4918-B70F-6414C751D5F3}"/>
              </a:ext>
            </a:extLst>
          </p:cNvPr>
          <p:cNvSpPr/>
          <p:nvPr/>
        </p:nvSpPr>
        <p:spPr>
          <a:xfrm>
            <a:off x="8719185" y="1134527"/>
            <a:ext cx="1219200" cy="588347"/>
          </a:xfrm>
          <a:custGeom>
            <a:avLst/>
            <a:gdLst>
              <a:gd name="connsiteX0" fmla="*/ 0 w 1028700"/>
              <a:gd name="connsiteY0" fmla="*/ 0 h 342900"/>
              <a:gd name="connsiteX1" fmla="*/ 1028700 w 1028700"/>
              <a:gd name="connsiteY1" fmla="*/ 0 h 342900"/>
              <a:gd name="connsiteX2" fmla="*/ 1028700 w 1028700"/>
              <a:gd name="connsiteY2" fmla="*/ 342900 h 342900"/>
              <a:gd name="connsiteX3" fmla="*/ 0 w 10287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42900">
                <a:moveTo>
                  <a:pt x="0" y="0"/>
                </a:moveTo>
                <a:lnTo>
                  <a:pt x="1028700" y="0"/>
                </a:lnTo>
                <a:lnTo>
                  <a:pt x="1028700" y="342900"/>
                </a:lnTo>
                <a:lnTo>
                  <a:pt x="0" y="3429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800" dirty="0">
                <a:latin typeface="Arial Nova Cond" panose="020B0506020202020204" pitchFamily="34" charset="0"/>
              </a:rPr>
              <a:t>Mission Systems Engineer</a:t>
            </a:r>
          </a:p>
          <a:p>
            <a:pPr algn="ctr">
              <a:lnSpc>
                <a:spcPts val="800"/>
              </a:lnSpc>
            </a:pPr>
            <a:r>
              <a:rPr lang="en-US" sz="800" dirty="0">
                <a:latin typeface="Arial Nova Cond" panose="020B0506020202020204" pitchFamily="34" charset="0"/>
              </a:rPr>
              <a:t>M Melton (599)</a:t>
            </a:r>
          </a:p>
          <a:p>
            <a:pPr algn="ctr">
              <a:lnSpc>
                <a:spcPts val="800"/>
              </a:lnSpc>
            </a:pPr>
            <a:r>
              <a:rPr lang="en-US" sz="800" dirty="0">
                <a:latin typeface="Arial Nova Cond" panose="020B0506020202020204" pitchFamily="34" charset="0"/>
              </a:rPr>
              <a:t>Deputy Mission Sys Eng</a:t>
            </a:r>
          </a:p>
          <a:p>
            <a:pPr algn="ctr">
              <a:lnSpc>
                <a:spcPts val="800"/>
              </a:lnSpc>
            </a:pPr>
            <a:r>
              <a:rPr lang="en-US" sz="800" dirty="0">
                <a:latin typeface="Arial Nova Cond" panose="020B0506020202020204" pitchFamily="34" charset="0"/>
              </a:rPr>
              <a:t>L </a:t>
            </a:r>
            <a:r>
              <a:rPr lang="en-US" sz="800" dirty="0" err="1">
                <a:latin typeface="Arial Nova Cond" panose="020B0506020202020204" pitchFamily="34" charset="0"/>
              </a:rPr>
              <a:t>Bartusek</a:t>
            </a:r>
            <a:r>
              <a:rPr lang="en-US" sz="800" dirty="0">
                <a:latin typeface="Arial Nova Cond" panose="020B0506020202020204" pitchFamily="34" charset="0"/>
              </a:rPr>
              <a:t> (599)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594FFAB-DD4A-4F6E-A79D-27D8347CAA35}"/>
              </a:ext>
            </a:extLst>
          </p:cNvPr>
          <p:cNvSpPr/>
          <p:nvPr/>
        </p:nvSpPr>
        <p:spPr>
          <a:xfrm>
            <a:off x="6560187" y="2023528"/>
            <a:ext cx="1397850" cy="406400"/>
          </a:xfrm>
          <a:custGeom>
            <a:avLst/>
            <a:gdLst>
              <a:gd name="connsiteX0" fmla="*/ 0 w 1028700"/>
              <a:gd name="connsiteY0" fmla="*/ 0 h 342900"/>
              <a:gd name="connsiteX1" fmla="*/ 1028700 w 1028700"/>
              <a:gd name="connsiteY1" fmla="*/ 0 h 342900"/>
              <a:gd name="connsiteX2" fmla="*/ 1028700 w 1028700"/>
              <a:gd name="connsiteY2" fmla="*/ 342900 h 342900"/>
              <a:gd name="connsiteX3" fmla="*/ 0 w 10287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42900">
                <a:moveTo>
                  <a:pt x="0" y="0"/>
                </a:moveTo>
                <a:lnTo>
                  <a:pt x="1028700" y="0"/>
                </a:lnTo>
                <a:lnTo>
                  <a:pt x="1028700" y="342900"/>
                </a:lnTo>
                <a:lnTo>
                  <a:pt x="0" y="342900"/>
                </a:lnTo>
                <a:close/>
              </a:path>
            </a:pathLst>
          </a:custGeom>
          <a:noFill/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700" dirty="0">
                <a:latin typeface="Arial Nova Cond" panose="020B0506020202020204" pitchFamily="34" charset="0"/>
              </a:rPr>
              <a:t>Safety &amp; Mission Assurance</a:t>
            </a:r>
          </a:p>
          <a:p>
            <a:pPr algn="ctr"/>
            <a:r>
              <a:rPr lang="en-US" sz="700" dirty="0">
                <a:latin typeface="Arial Nova Cond" panose="020B0506020202020204" pitchFamily="34" charset="0"/>
              </a:rPr>
              <a:t>Project CSO – M Samuel (383)</a:t>
            </a:r>
          </a:p>
          <a:p>
            <a:pPr algn="ctr"/>
            <a:r>
              <a:rPr lang="en-US" sz="700" dirty="0">
                <a:latin typeface="Arial Nova Cond" panose="020B0506020202020204" pitchFamily="34" charset="0"/>
              </a:rPr>
              <a:t>IPA CSO - Vacant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4CAB99B-2195-46D9-BB8E-51B7A72B6068}"/>
              </a:ext>
            </a:extLst>
          </p:cNvPr>
          <p:cNvSpPr/>
          <p:nvPr/>
        </p:nvSpPr>
        <p:spPr>
          <a:xfrm>
            <a:off x="2623186" y="1236128"/>
            <a:ext cx="1219200" cy="406400"/>
          </a:xfrm>
          <a:custGeom>
            <a:avLst/>
            <a:gdLst>
              <a:gd name="connsiteX0" fmla="*/ 0 w 1028700"/>
              <a:gd name="connsiteY0" fmla="*/ 0 h 342900"/>
              <a:gd name="connsiteX1" fmla="*/ 1028700 w 1028700"/>
              <a:gd name="connsiteY1" fmla="*/ 0 h 342900"/>
              <a:gd name="connsiteX2" fmla="*/ 1028700 w 1028700"/>
              <a:gd name="connsiteY2" fmla="*/ 342900 h 342900"/>
              <a:gd name="connsiteX3" fmla="*/ 0 w 10287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42900">
                <a:moveTo>
                  <a:pt x="0" y="0"/>
                </a:moveTo>
                <a:lnTo>
                  <a:pt x="1028700" y="0"/>
                </a:lnTo>
                <a:lnTo>
                  <a:pt x="1028700" y="342900"/>
                </a:lnTo>
                <a:lnTo>
                  <a:pt x="0" y="34290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Project Scientist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McEnery (661)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Deputy Project Scientist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Kruk (665)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46DEB17-796E-4AB1-8F8B-262F99F734FD}"/>
              </a:ext>
            </a:extLst>
          </p:cNvPr>
          <p:cNvSpPr/>
          <p:nvPr/>
        </p:nvSpPr>
        <p:spPr>
          <a:xfrm>
            <a:off x="9938385" y="3225799"/>
            <a:ext cx="812800" cy="203200"/>
          </a:xfrm>
          <a:custGeom>
            <a:avLst/>
            <a:gdLst>
              <a:gd name="connsiteX0" fmla="*/ 0 w 685800"/>
              <a:gd name="connsiteY0" fmla="*/ 0 h 171450"/>
              <a:gd name="connsiteX1" fmla="*/ 685800 w 685800"/>
              <a:gd name="connsiteY1" fmla="*/ 0 h 171450"/>
              <a:gd name="connsiteX2" fmla="*/ 685800 w 685800"/>
              <a:gd name="connsiteY2" fmla="*/ 171450 h 171450"/>
              <a:gd name="connsiteX3" fmla="*/ 0 w 68580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171450">
                <a:moveTo>
                  <a:pt x="0" y="0"/>
                </a:moveTo>
                <a:lnTo>
                  <a:pt x="685800" y="0"/>
                </a:lnTo>
                <a:lnTo>
                  <a:pt x="68580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Ground Segment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P Crouse (441)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9895154-84E7-4223-B33C-10BA7AC8BFF4}"/>
              </a:ext>
            </a:extLst>
          </p:cNvPr>
          <p:cNvSpPr/>
          <p:nvPr/>
        </p:nvSpPr>
        <p:spPr>
          <a:xfrm>
            <a:off x="7703072" y="3193306"/>
            <a:ext cx="1219200" cy="406400"/>
          </a:xfrm>
          <a:custGeom>
            <a:avLst/>
            <a:gdLst>
              <a:gd name="connsiteX0" fmla="*/ 0 w 1028700"/>
              <a:gd name="connsiteY0" fmla="*/ 0 h 342900"/>
              <a:gd name="connsiteX1" fmla="*/ 1028700 w 1028700"/>
              <a:gd name="connsiteY1" fmla="*/ 0 h 342900"/>
              <a:gd name="connsiteX2" fmla="*/ 1028700 w 1028700"/>
              <a:gd name="connsiteY2" fmla="*/ 342900 h 342900"/>
              <a:gd name="connsiteX3" fmla="*/ 0 w 10287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42900">
                <a:moveTo>
                  <a:pt x="0" y="0"/>
                </a:moveTo>
                <a:lnTo>
                  <a:pt x="1028700" y="0"/>
                </a:lnTo>
                <a:lnTo>
                  <a:pt x="1028700" y="342900"/>
                </a:lnTo>
                <a:lnTo>
                  <a:pt x="0" y="34290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Observatory I&amp;T Mgr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Baker (568)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Deputy I&amp;T Mgr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M. Drury (GES)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F437F53-0311-408C-BC65-82BC62DA6413}"/>
              </a:ext>
            </a:extLst>
          </p:cNvPr>
          <p:cNvSpPr/>
          <p:nvPr/>
        </p:nvSpPr>
        <p:spPr>
          <a:xfrm>
            <a:off x="5772417" y="3198106"/>
            <a:ext cx="1219200" cy="406400"/>
          </a:xfrm>
          <a:custGeom>
            <a:avLst/>
            <a:gdLst>
              <a:gd name="connsiteX0" fmla="*/ 0 w 1028700"/>
              <a:gd name="connsiteY0" fmla="*/ 0 h 342900"/>
              <a:gd name="connsiteX1" fmla="*/ 1028700 w 1028700"/>
              <a:gd name="connsiteY1" fmla="*/ 0 h 342900"/>
              <a:gd name="connsiteX2" fmla="*/ 1028700 w 1028700"/>
              <a:gd name="connsiteY2" fmla="*/ 342900 h 342900"/>
              <a:gd name="connsiteX3" fmla="*/ 0 w 10287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42900">
                <a:moveTo>
                  <a:pt x="0" y="0"/>
                </a:moveTo>
                <a:lnTo>
                  <a:pt x="1028700" y="0"/>
                </a:lnTo>
                <a:lnTo>
                  <a:pt x="1028700" y="342900"/>
                </a:lnTo>
                <a:lnTo>
                  <a:pt x="0" y="34290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Spacecraft Manager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B Forsbacka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Deputy Spacecraft Manager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Vacant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E364766-7DBE-41DE-94F8-3FD9C24E08CB}"/>
              </a:ext>
            </a:extLst>
          </p:cNvPr>
          <p:cNvSpPr/>
          <p:nvPr/>
        </p:nvSpPr>
        <p:spPr>
          <a:xfrm>
            <a:off x="3736134" y="3193306"/>
            <a:ext cx="1219200" cy="406400"/>
          </a:xfrm>
          <a:custGeom>
            <a:avLst/>
            <a:gdLst>
              <a:gd name="connsiteX0" fmla="*/ 0 w 1028700"/>
              <a:gd name="connsiteY0" fmla="*/ 0 h 342900"/>
              <a:gd name="connsiteX1" fmla="*/ 1028700 w 1028700"/>
              <a:gd name="connsiteY1" fmla="*/ 0 h 342900"/>
              <a:gd name="connsiteX2" fmla="*/ 1028700 w 1028700"/>
              <a:gd name="connsiteY2" fmla="*/ 342900 h 342900"/>
              <a:gd name="connsiteX3" fmla="*/ 0 w 10287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42900">
                <a:moveTo>
                  <a:pt x="0" y="0"/>
                </a:moveTo>
                <a:lnTo>
                  <a:pt x="1028700" y="0"/>
                </a:lnTo>
                <a:lnTo>
                  <a:pt x="1028700" y="342900"/>
                </a:lnTo>
                <a:lnTo>
                  <a:pt x="0" y="34290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Wide Field Instrument Mgr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M Walker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WFI Deputy IM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A Whipple (CA)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715F015-665D-47F6-8ABA-E60E2E368B8E}"/>
              </a:ext>
            </a:extLst>
          </p:cNvPr>
          <p:cNvSpPr/>
          <p:nvPr/>
        </p:nvSpPr>
        <p:spPr>
          <a:xfrm>
            <a:off x="1201811" y="3018657"/>
            <a:ext cx="1337732" cy="539686"/>
          </a:xfrm>
          <a:custGeom>
            <a:avLst/>
            <a:gdLst>
              <a:gd name="connsiteX0" fmla="*/ 0 w 1028700"/>
              <a:gd name="connsiteY0" fmla="*/ 0 h 342900"/>
              <a:gd name="connsiteX1" fmla="*/ 1028700 w 1028700"/>
              <a:gd name="connsiteY1" fmla="*/ 0 h 342900"/>
              <a:gd name="connsiteX2" fmla="*/ 1028700 w 1028700"/>
              <a:gd name="connsiteY2" fmla="*/ 342900 h 342900"/>
              <a:gd name="connsiteX3" fmla="*/ 0 w 10287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42900">
                <a:moveTo>
                  <a:pt x="0" y="0"/>
                </a:moveTo>
                <a:lnTo>
                  <a:pt x="1028700" y="0"/>
                </a:lnTo>
                <a:lnTo>
                  <a:pt x="1028700" y="342900"/>
                </a:lnTo>
                <a:lnTo>
                  <a:pt x="0" y="3429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800" dirty="0">
                <a:latin typeface="Arial Nova Cond" panose="020B0506020202020204" pitchFamily="34" charset="0"/>
              </a:rPr>
              <a:t>Optical Telescope Assembly Mgr</a:t>
            </a:r>
          </a:p>
          <a:p>
            <a:pPr algn="ctr">
              <a:lnSpc>
                <a:spcPts val="800"/>
              </a:lnSpc>
            </a:pPr>
            <a:r>
              <a:rPr lang="en-US" sz="800" dirty="0">
                <a:latin typeface="Arial Nova Cond" panose="020B0506020202020204" pitchFamily="34" charset="0"/>
              </a:rPr>
              <a:t>S Smith</a:t>
            </a:r>
          </a:p>
          <a:p>
            <a:pPr algn="ctr">
              <a:lnSpc>
                <a:spcPts val="800"/>
              </a:lnSpc>
            </a:pPr>
            <a:r>
              <a:rPr lang="en-US" sz="800" dirty="0">
                <a:latin typeface="Arial Nova Cond" panose="020B0506020202020204" pitchFamily="34" charset="0"/>
              </a:rPr>
              <a:t>Deputy OTA Mgr</a:t>
            </a:r>
          </a:p>
          <a:p>
            <a:pPr algn="ctr">
              <a:lnSpc>
                <a:spcPts val="800"/>
              </a:lnSpc>
            </a:pPr>
            <a:r>
              <a:rPr lang="en-US" sz="800" dirty="0">
                <a:latin typeface="Arial Nova Cond" panose="020B0506020202020204" pitchFamily="34" charset="0"/>
              </a:rPr>
              <a:t>D Alexander(SSAI)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47792B1-0078-4055-BEAA-FBE795F702AE}"/>
              </a:ext>
            </a:extLst>
          </p:cNvPr>
          <p:cNvSpPr/>
          <p:nvPr/>
        </p:nvSpPr>
        <p:spPr>
          <a:xfrm>
            <a:off x="1184085" y="3717756"/>
            <a:ext cx="1449724" cy="406400"/>
          </a:xfrm>
          <a:custGeom>
            <a:avLst/>
            <a:gdLst>
              <a:gd name="connsiteX0" fmla="*/ 0 w 1028700"/>
              <a:gd name="connsiteY0" fmla="*/ 0 h 342900"/>
              <a:gd name="connsiteX1" fmla="*/ 1028700 w 1028700"/>
              <a:gd name="connsiteY1" fmla="*/ 0 h 342900"/>
              <a:gd name="connsiteX2" fmla="*/ 1028700 w 1028700"/>
              <a:gd name="connsiteY2" fmla="*/ 342900 h 342900"/>
              <a:gd name="connsiteX3" fmla="*/ 0 w 10287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42900">
                <a:moveTo>
                  <a:pt x="0" y="0"/>
                </a:moveTo>
                <a:lnTo>
                  <a:pt x="1028700" y="0"/>
                </a:lnTo>
                <a:lnTo>
                  <a:pt x="1028700" y="342900"/>
                </a:lnTo>
                <a:lnTo>
                  <a:pt x="0" y="34290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Instrument Carrier Mgr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A Harper (543)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IC Deputy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W Alexander (543)/A. Herrera (543)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8768603-4CEC-46CA-B083-2C20B8C82F4D}"/>
              </a:ext>
            </a:extLst>
          </p:cNvPr>
          <p:cNvSpPr/>
          <p:nvPr/>
        </p:nvSpPr>
        <p:spPr>
          <a:xfrm>
            <a:off x="2642198" y="2130777"/>
            <a:ext cx="1356140" cy="745821"/>
          </a:xfrm>
          <a:custGeom>
            <a:avLst/>
            <a:gdLst>
              <a:gd name="connsiteX0" fmla="*/ 0 w 942975"/>
              <a:gd name="connsiteY0" fmla="*/ 0 h 600075"/>
              <a:gd name="connsiteX1" fmla="*/ 942975 w 942975"/>
              <a:gd name="connsiteY1" fmla="*/ 0 h 600075"/>
              <a:gd name="connsiteX2" fmla="*/ 942975 w 942975"/>
              <a:gd name="connsiteY2" fmla="*/ 600075 h 600075"/>
              <a:gd name="connsiteX3" fmla="*/ 0 w 942975"/>
              <a:gd name="connsiteY3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975" h="600075">
                <a:moveTo>
                  <a:pt x="0" y="0"/>
                </a:moveTo>
                <a:lnTo>
                  <a:pt x="942975" y="0"/>
                </a:lnTo>
                <a:lnTo>
                  <a:pt x="942975" y="600075"/>
                </a:lnTo>
                <a:lnTo>
                  <a:pt x="0" y="6000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Flight Segment/Observatory Mgr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Hylan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DeputyFS/Obs Mgr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R Kilgore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Deputy FS/Obs Mgr - Technical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 McGuffey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H Smith (Stargazer)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14A56C6-0531-47AA-A2A4-C5FFC167C3E4}"/>
              </a:ext>
            </a:extLst>
          </p:cNvPr>
          <p:cNvSpPr/>
          <p:nvPr/>
        </p:nvSpPr>
        <p:spPr>
          <a:xfrm>
            <a:off x="1325685" y="2497979"/>
            <a:ext cx="1219200" cy="203200"/>
          </a:xfrm>
          <a:custGeom>
            <a:avLst/>
            <a:gdLst>
              <a:gd name="connsiteX0" fmla="*/ 0 w 1028700"/>
              <a:gd name="connsiteY0" fmla="*/ 0 h 171450"/>
              <a:gd name="connsiteX1" fmla="*/ 1028700 w 1028700"/>
              <a:gd name="connsiteY1" fmla="*/ 0 h 171450"/>
              <a:gd name="connsiteX2" fmla="*/ 1028700 w 1028700"/>
              <a:gd name="connsiteY2" fmla="*/ 171450 h 171450"/>
              <a:gd name="connsiteX3" fmla="*/ 0 w 102870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171450">
                <a:moveTo>
                  <a:pt x="0" y="0"/>
                </a:moveTo>
                <a:lnTo>
                  <a:pt x="1028700" y="0"/>
                </a:lnTo>
                <a:lnTo>
                  <a:pt x="102870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ysDot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Launch Services Program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C Nguyen (KSC)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4B766CE-18CB-4135-ABD3-B09F616526A6}"/>
              </a:ext>
            </a:extLst>
          </p:cNvPr>
          <p:cNvSpPr/>
          <p:nvPr/>
        </p:nvSpPr>
        <p:spPr>
          <a:xfrm>
            <a:off x="1325685" y="2726578"/>
            <a:ext cx="1219200" cy="203200"/>
          </a:xfrm>
          <a:custGeom>
            <a:avLst/>
            <a:gdLst>
              <a:gd name="connsiteX0" fmla="*/ 0 w 1028700"/>
              <a:gd name="connsiteY0" fmla="*/ 0 h 171450"/>
              <a:gd name="connsiteX1" fmla="*/ 1028700 w 1028700"/>
              <a:gd name="connsiteY1" fmla="*/ 0 h 171450"/>
              <a:gd name="connsiteX2" fmla="*/ 1028700 w 1028700"/>
              <a:gd name="connsiteY2" fmla="*/ 171450 h 171450"/>
              <a:gd name="connsiteX3" fmla="*/ 0 w 102870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171450">
                <a:moveTo>
                  <a:pt x="0" y="0"/>
                </a:moveTo>
                <a:lnTo>
                  <a:pt x="1028700" y="0"/>
                </a:lnTo>
                <a:lnTo>
                  <a:pt x="102870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700" dirty="0">
                <a:latin typeface="Arial Nova Cond" panose="020B0506020202020204" pitchFamily="34" charset="0"/>
              </a:rPr>
              <a:t>Launch Vehicle</a:t>
            </a:r>
          </a:p>
          <a:p>
            <a:pPr algn="ctr"/>
            <a:r>
              <a:rPr lang="en-US" sz="700" dirty="0">
                <a:latin typeface="Arial Nova Cond" panose="020B0506020202020204" pitchFamily="34" charset="0"/>
              </a:rPr>
              <a:t>K Griswold (Stellar)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00D232C-2F74-4334-A8DC-E5F5002205D8}"/>
              </a:ext>
            </a:extLst>
          </p:cNvPr>
          <p:cNvSpPr/>
          <p:nvPr/>
        </p:nvSpPr>
        <p:spPr>
          <a:xfrm>
            <a:off x="3842386" y="4444999"/>
            <a:ext cx="1016000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WOMA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M Coon (Ball)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41D86E-9DD0-487A-A02A-2D407D769E58}"/>
              </a:ext>
            </a:extLst>
          </p:cNvPr>
          <p:cNvSpPr/>
          <p:nvPr/>
        </p:nvSpPr>
        <p:spPr>
          <a:xfrm>
            <a:off x="3842386" y="4674943"/>
            <a:ext cx="1016000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ICDH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B Sahin (568)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D560144-DD79-4B21-82C4-553CA6001AEA}"/>
              </a:ext>
            </a:extLst>
          </p:cNvPr>
          <p:cNvSpPr/>
          <p:nvPr/>
        </p:nvSpPr>
        <p:spPr>
          <a:xfrm>
            <a:off x="3842386" y="4916386"/>
            <a:ext cx="1016000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Software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N Yanchik (582)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7136039-B20C-452B-BD5A-1FD2186D0493}"/>
              </a:ext>
            </a:extLst>
          </p:cNvPr>
          <p:cNvSpPr/>
          <p:nvPr/>
        </p:nvSpPr>
        <p:spPr>
          <a:xfrm>
            <a:off x="3837734" y="5159494"/>
            <a:ext cx="1016000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Focal Plane System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Gygax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03A34FD-11FD-4AF8-95D0-B72B8F6BFD3B}"/>
              </a:ext>
            </a:extLst>
          </p:cNvPr>
          <p:cNvSpPr/>
          <p:nvPr/>
        </p:nvSpPr>
        <p:spPr>
          <a:xfrm>
            <a:off x="2623186" y="4851398"/>
            <a:ext cx="1016000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SORC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S Wake (551)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43B59C9-976D-4289-8E3B-B906E04B63E6}"/>
              </a:ext>
            </a:extLst>
          </p:cNvPr>
          <p:cNvSpPr/>
          <p:nvPr/>
        </p:nvSpPr>
        <p:spPr>
          <a:xfrm>
            <a:off x="2599220" y="5091211"/>
            <a:ext cx="1046338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Harness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M Klappenberger (GES)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42A93B8-27F1-4459-8F6A-E762F4B46914}"/>
              </a:ext>
            </a:extLst>
          </p:cNvPr>
          <p:cNvSpPr/>
          <p:nvPr/>
        </p:nvSpPr>
        <p:spPr>
          <a:xfrm>
            <a:off x="2622998" y="5343496"/>
            <a:ext cx="1016000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Grism/Prism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Chambers (551)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2733BD6-08F4-4488-AFDA-1843E04DCCCE}"/>
              </a:ext>
            </a:extLst>
          </p:cNvPr>
          <p:cNvSpPr/>
          <p:nvPr/>
        </p:nvSpPr>
        <p:spPr>
          <a:xfrm>
            <a:off x="10446384" y="3666629"/>
            <a:ext cx="1016000" cy="304800"/>
          </a:xfrm>
          <a:custGeom>
            <a:avLst/>
            <a:gdLst>
              <a:gd name="connsiteX0" fmla="*/ 0 w 857250"/>
              <a:gd name="connsiteY0" fmla="*/ 0 h 257175"/>
              <a:gd name="connsiteX1" fmla="*/ 857250 w 857250"/>
              <a:gd name="connsiteY1" fmla="*/ 0 h 257175"/>
              <a:gd name="connsiteX2" fmla="*/ 857250 w 857250"/>
              <a:gd name="connsiteY2" fmla="*/ 257175 h 257175"/>
              <a:gd name="connsiteX3" fmla="*/ 0 w 857250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57175">
                <a:moveTo>
                  <a:pt x="0" y="0"/>
                </a:moveTo>
                <a:lnTo>
                  <a:pt x="857250" y="0"/>
                </a:lnTo>
                <a:lnTo>
                  <a:pt x="85725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Flight Dynamics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Operations Area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C Webster (595)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945186E-1D73-4282-8C14-4A603781E3BA}"/>
              </a:ext>
            </a:extLst>
          </p:cNvPr>
          <p:cNvSpPr/>
          <p:nvPr/>
        </p:nvSpPr>
        <p:spPr>
          <a:xfrm>
            <a:off x="5054218" y="3726504"/>
            <a:ext cx="1219312" cy="239889"/>
          </a:xfrm>
          <a:custGeom>
            <a:avLst/>
            <a:gdLst>
              <a:gd name="connsiteX0" fmla="*/ 0 w 857250"/>
              <a:gd name="connsiteY0" fmla="*/ 0 h 257175"/>
              <a:gd name="connsiteX1" fmla="*/ 857250 w 857250"/>
              <a:gd name="connsiteY1" fmla="*/ 0 h 257175"/>
              <a:gd name="connsiteX2" fmla="*/ 857250 w 857250"/>
              <a:gd name="connsiteY2" fmla="*/ 257175 h 257175"/>
              <a:gd name="connsiteX3" fmla="*/ 0 w 857250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57175">
                <a:moveTo>
                  <a:pt x="0" y="0"/>
                </a:moveTo>
                <a:lnTo>
                  <a:pt x="857250" y="0"/>
                </a:lnTo>
                <a:lnTo>
                  <a:pt x="85725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                                 Propulsion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A Rao (597) - PDL</a:t>
            </a:r>
          </a:p>
          <a:p>
            <a:pPr algn="ctr">
              <a:lnSpc>
                <a:spcPts val="800"/>
              </a:lnSpc>
            </a:pPr>
            <a:endParaRPr lang="en-US" sz="700" dirty="0">
              <a:latin typeface="Arial Nova Cond" panose="020B0506020202020204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BCEC09C-7C8B-4C6D-AD9C-F4592C3FEC80}"/>
              </a:ext>
            </a:extLst>
          </p:cNvPr>
          <p:cNvSpPr/>
          <p:nvPr/>
        </p:nvSpPr>
        <p:spPr>
          <a:xfrm>
            <a:off x="4996216" y="4017743"/>
            <a:ext cx="1279268" cy="304800"/>
          </a:xfrm>
          <a:custGeom>
            <a:avLst/>
            <a:gdLst>
              <a:gd name="connsiteX0" fmla="*/ 0 w 857250"/>
              <a:gd name="connsiteY0" fmla="*/ 0 h 257175"/>
              <a:gd name="connsiteX1" fmla="*/ 857250 w 857250"/>
              <a:gd name="connsiteY1" fmla="*/ 0 h 257175"/>
              <a:gd name="connsiteX2" fmla="*/ 857250 w 857250"/>
              <a:gd name="connsiteY2" fmla="*/ 257175 h 257175"/>
              <a:gd name="connsiteX3" fmla="*/ 0 w 857250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57175">
                <a:moveTo>
                  <a:pt x="0" y="0"/>
                </a:moveTo>
                <a:lnTo>
                  <a:pt x="857250" y="0"/>
                </a:lnTo>
                <a:lnTo>
                  <a:pt x="85725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fr-FR" sz="700" dirty="0">
                <a:latin typeface="Arial Nova Cond" panose="020B0506020202020204" pitchFamily="34" charset="0"/>
              </a:rPr>
              <a:t>Harness</a:t>
            </a:r>
          </a:p>
          <a:p>
            <a:pPr algn="ctr">
              <a:lnSpc>
                <a:spcPts val="800"/>
              </a:lnSpc>
            </a:pPr>
            <a:r>
              <a:rPr lang="fr-FR" sz="700" dirty="0">
                <a:latin typeface="Arial Nova Cond" panose="020B0506020202020204" pitchFamily="34" charset="0"/>
              </a:rPr>
              <a:t>D Ferro (SSAI) - PDL</a:t>
            </a:r>
          </a:p>
          <a:p>
            <a:pPr algn="ctr">
              <a:lnSpc>
                <a:spcPts val="800"/>
              </a:lnSpc>
            </a:pPr>
            <a:r>
              <a:rPr lang="fr-FR" sz="700" dirty="0">
                <a:latin typeface="Arial Nova Cond" panose="020B0506020202020204" pitchFamily="34" charset="0"/>
              </a:rPr>
              <a:t>V McCarter - (SSAI) Dep PDL</a:t>
            </a:r>
            <a:endParaRPr lang="en-US" sz="700" dirty="0">
              <a:latin typeface="Arial Nova Cond" panose="020B0506020202020204" pitchFamily="34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0FBBEA2-DECA-443B-A233-2588DC4A6AFC}"/>
              </a:ext>
            </a:extLst>
          </p:cNvPr>
          <p:cNvSpPr/>
          <p:nvPr/>
        </p:nvSpPr>
        <p:spPr>
          <a:xfrm>
            <a:off x="6408078" y="3835398"/>
            <a:ext cx="1217764" cy="304800"/>
          </a:xfrm>
          <a:custGeom>
            <a:avLst/>
            <a:gdLst>
              <a:gd name="connsiteX0" fmla="*/ 0 w 857250"/>
              <a:gd name="connsiteY0" fmla="*/ 0 h 257175"/>
              <a:gd name="connsiteX1" fmla="*/ 857250 w 857250"/>
              <a:gd name="connsiteY1" fmla="*/ 0 h 257175"/>
              <a:gd name="connsiteX2" fmla="*/ 857250 w 857250"/>
              <a:gd name="connsiteY2" fmla="*/ 257175 h 257175"/>
              <a:gd name="connsiteX3" fmla="*/ 0 w 857250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57175">
                <a:moveTo>
                  <a:pt x="0" y="0"/>
                </a:moveTo>
                <a:lnTo>
                  <a:pt x="857250" y="0"/>
                </a:lnTo>
                <a:lnTo>
                  <a:pt x="85725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Structures &amp; Mechanisms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Parker (543) - PDL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T Colangelo (ATA) - Dep PDL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56163AB-00DB-4879-BD44-0FB91C637364}"/>
              </a:ext>
            </a:extLst>
          </p:cNvPr>
          <p:cNvSpPr/>
          <p:nvPr/>
        </p:nvSpPr>
        <p:spPr>
          <a:xfrm>
            <a:off x="6485827" y="4923165"/>
            <a:ext cx="1120298" cy="304800"/>
          </a:xfrm>
          <a:custGeom>
            <a:avLst/>
            <a:gdLst>
              <a:gd name="connsiteX0" fmla="*/ 0 w 857250"/>
              <a:gd name="connsiteY0" fmla="*/ 0 h 257175"/>
              <a:gd name="connsiteX1" fmla="*/ 857250 w 857250"/>
              <a:gd name="connsiteY1" fmla="*/ 0 h 257175"/>
              <a:gd name="connsiteX2" fmla="*/ 857250 w 857250"/>
              <a:gd name="connsiteY2" fmla="*/ 257175 h 257175"/>
              <a:gd name="connsiteX3" fmla="*/ 0 w 857250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57175">
                <a:moveTo>
                  <a:pt x="0" y="0"/>
                </a:moveTo>
                <a:lnTo>
                  <a:pt x="857250" y="0"/>
                </a:lnTo>
                <a:lnTo>
                  <a:pt x="85725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Attitude Control System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L Sacks (591) - PDL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O Hsu (591) - Deputy PDL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A2FEB0-4AA7-46BD-825A-E10947659DF0}"/>
              </a:ext>
            </a:extLst>
          </p:cNvPr>
          <p:cNvSpPr/>
          <p:nvPr/>
        </p:nvSpPr>
        <p:spPr>
          <a:xfrm>
            <a:off x="6483984" y="5359398"/>
            <a:ext cx="1142999" cy="304800"/>
          </a:xfrm>
          <a:custGeom>
            <a:avLst/>
            <a:gdLst>
              <a:gd name="connsiteX0" fmla="*/ 0 w 857250"/>
              <a:gd name="connsiteY0" fmla="*/ 0 h 257175"/>
              <a:gd name="connsiteX1" fmla="*/ 857250 w 857250"/>
              <a:gd name="connsiteY1" fmla="*/ 0 h 257175"/>
              <a:gd name="connsiteX2" fmla="*/ 857250 w 857250"/>
              <a:gd name="connsiteY2" fmla="*/ 257175 h 257175"/>
              <a:gd name="connsiteX3" fmla="*/ 0 w 857250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57175">
                <a:moveTo>
                  <a:pt x="0" y="0"/>
                </a:moveTo>
                <a:lnTo>
                  <a:pt x="857250" y="0"/>
                </a:lnTo>
                <a:lnTo>
                  <a:pt x="85725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Deployment &amp; Propulsion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Electronics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Badgley (596) - PDL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779675C-ACE8-4438-9B5D-1C7CC1158A85}"/>
              </a:ext>
            </a:extLst>
          </p:cNvPr>
          <p:cNvSpPr/>
          <p:nvPr/>
        </p:nvSpPr>
        <p:spPr>
          <a:xfrm>
            <a:off x="5056221" y="4369405"/>
            <a:ext cx="1224452" cy="304800"/>
          </a:xfrm>
          <a:custGeom>
            <a:avLst/>
            <a:gdLst>
              <a:gd name="connsiteX0" fmla="*/ 0 w 857250"/>
              <a:gd name="connsiteY0" fmla="*/ 0 h 257175"/>
              <a:gd name="connsiteX1" fmla="*/ 857250 w 857250"/>
              <a:gd name="connsiteY1" fmla="*/ 0 h 257175"/>
              <a:gd name="connsiteX2" fmla="*/ 857250 w 857250"/>
              <a:gd name="connsiteY2" fmla="*/ 257175 h 257175"/>
              <a:gd name="connsiteX3" fmla="*/ 0 w 857250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57175">
                <a:moveTo>
                  <a:pt x="0" y="0"/>
                </a:moveTo>
                <a:lnTo>
                  <a:pt x="857250" y="0"/>
                </a:lnTo>
                <a:lnTo>
                  <a:pt x="85725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Thermal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Hawk (545) - PDL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R Chalmers (545) - Dep PD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D5D58D2-47AB-4F68-A844-BEA33E88C1B4}"/>
              </a:ext>
            </a:extLst>
          </p:cNvPr>
          <p:cNvSpPr/>
          <p:nvPr/>
        </p:nvSpPr>
        <p:spPr>
          <a:xfrm>
            <a:off x="5056221" y="5432437"/>
            <a:ext cx="1224452" cy="304800"/>
          </a:xfrm>
          <a:custGeom>
            <a:avLst/>
            <a:gdLst>
              <a:gd name="connsiteX0" fmla="*/ 0 w 857250"/>
              <a:gd name="connsiteY0" fmla="*/ 0 h 257175"/>
              <a:gd name="connsiteX1" fmla="*/ 857250 w 857250"/>
              <a:gd name="connsiteY1" fmla="*/ 0 h 257175"/>
              <a:gd name="connsiteX2" fmla="*/ 857250 w 857250"/>
              <a:gd name="connsiteY2" fmla="*/ 257175 h 257175"/>
              <a:gd name="connsiteX3" fmla="*/ 0 w 857250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57175">
                <a:moveTo>
                  <a:pt x="0" y="0"/>
                </a:moveTo>
                <a:lnTo>
                  <a:pt x="857250" y="0"/>
                </a:lnTo>
                <a:lnTo>
                  <a:pt x="85725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C&amp;DH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P Brown (587) - PDL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S Pursley (561) - Dep PDL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A6200BD-3BB4-4C70-B592-6806B0E88A46}"/>
              </a:ext>
            </a:extLst>
          </p:cNvPr>
          <p:cNvSpPr/>
          <p:nvPr/>
        </p:nvSpPr>
        <p:spPr>
          <a:xfrm>
            <a:off x="5261158" y="4719965"/>
            <a:ext cx="1016000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Software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K Luu (582)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FD1150A-2D3C-4A9D-A8D2-5AE3D86B06A9}"/>
              </a:ext>
            </a:extLst>
          </p:cNvPr>
          <p:cNvSpPr/>
          <p:nvPr/>
        </p:nvSpPr>
        <p:spPr>
          <a:xfrm>
            <a:off x="5264673" y="4954271"/>
            <a:ext cx="1016000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Power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 Kim (563)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48EB047-FE20-4168-BA9A-3D2A648C8D12}"/>
              </a:ext>
            </a:extLst>
          </p:cNvPr>
          <p:cNvSpPr/>
          <p:nvPr/>
        </p:nvSpPr>
        <p:spPr>
          <a:xfrm>
            <a:off x="5269438" y="5192889"/>
            <a:ext cx="1016000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RF Comm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M Powers (567)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85C89176-2CFE-4B8D-9588-14CBB04BE85C}"/>
              </a:ext>
            </a:extLst>
          </p:cNvPr>
          <p:cNvSpPr/>
          <p:nvPr/>
        </p:nvSpPr>
        <p:spPr>
          <a:xfrm>
            <a:off x="5056221" y="5767423"/>
            <a:ext cx="1224452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Goddard Dynamic Simulator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Gallun (581)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5B3EA4D-F701-48BB-95DC-D0B6CDD0116C}"/>
              </a:ext>
            </a:extLst>
          </p:cNvPr>
          <p:cNvSpPr/>
          <p:nvPr/>
        </p:nvSpPr>
        <p:spPr>
          <a:xfrm>
            <a:off x="9328672" y="3516487"/>
            <a:ext cx="914512" cy="318911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sv-SE" sz="700" dirty="0">
                <a:latin typeface="Arial Nova Cond" panose="020B0506020202020204" pitchFamily="34" charset="0"/>
              </a:rPr>
              <a:t>Mission Operations Center</a:t>
            </a:r>
          </a:p>
          <a:p>
            <a:pPr algn="ctr">
              <a:lnSpc>
                <a:spcPts val="800"/>
              </a:lnSpc>
            </a:pPr>
            <a:r>
              <a:rPr lang="sv-SE" sz="700" dirty="0">
                <a:latin typeface="Arial Nova Cond" panose="020B0506020202020204" pitchFamily="34" charset="0"/>
              </a:rPr>
              <a:t>H Tann (581)</a:t>
            </a:r>
            <a:endParaRPr lang="en-US" sz="700" dirty="0">
              <a:latin typeface="Arial Nova Cond" panose="020B0506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0A872EA-9463-456D-B7F2-3FFC7AFA6860}"/>
              </a:ext>
            </a:extLst>
          </p:cNvPr>
          <p:cNvSpPr/>
          <p:nvPr/>
        </p:nvSpPr>
        <p:spPr>
          <a:xfrm>
            <a:off x="9328672" y="3928474"/>
            <a:ext cx="914511" cy="318911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Near Space Network Mission Mgr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 Bitner (457)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B42A106-3DC1-46F9-96E4-7B91281CF793}"/>
              </a:ext>
            </a:extLst>
          </p:cNvPr>
          <p:cNvSpPr/>
          <p:nvPr/>
        </p:nvSpPr>
        <p:spPr>
          <a:xfrm>
            <a:off x="9328672" y="4343399"/>
            <a:ext cx="914514" cy="304800"/>
          </a:xfrm>
          <a:custGeom>
            <a:avLst/>
            <a:gdLst>
              <a:gd name="connsiteX0" fmla="*/ 0 w 857250"/>
              <a:gd name="connsiteY0" fmla="*/ 0 h 257175"/>
              <a:gd name="connsiteX1" fmla="*/ 857250 w 857250"/>
              <a:gd name="connsiteY1" fmla="*/ 0 h 257175"/>
              <a:gd name="connsiteX2" fmla="*/ 857250 w 857250"/>
              <a:gd name="connsiteY2" fmla="*/ 257175 h 257175"/>
              <a:gd name="connsiteX3" fmla="*/ 0 w 857250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57175">
                <a:moveTo>
                  <a:pt x="0" y="0"/>
                </a:moveTo>
                <a:lnTo>
                  <a:pt x="857250" y="0"/>
                </a:lnTo>
                <a:lnTo>
                  <a:pt x="85725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Coronagraph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Technology Ctr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T Koch (JPL)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D5A0D31-7FF0-41A3-9F6A-8FEADC1EF732}"/>
              </a:ext>
            </a:extLst>
          </p:cNvPr>
          <p:cNvSpPr/>
          <p:nvPr/>
        </p:nvSpPr>
        <p:spPr>
          <a:xfrm>
            <a:off x="10446384" y="4038599"/>
            <a:ext cx="1065949" cy="203200"/>
          </a:xfrm>
          <a:custGeom>
            <a:avLst/>
            <a:gdLst>
              <a:gd name="connsiteX0" fmla="*/ 0 w 857250"/>
              <a:gd name="connsiteY0" fmla="*/ 0 h 171450"/>
              <a:gd name="connsiteX1" fmla="*/ 857250 w 857250"/>
              <a:gd name="connsiteY1" fmla="*/ 0 h 171450"/>
              <a:gd name="connsiteX2" fmla="*/ 857250 w 857250"/>
              <a:gd name="connsiteY2" fmla="*/ 171450 h 171450"/>
              <a:gd name="connsiteX3" fmla="*/ 0 w 8572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171450">
                <a:moveTo>
                  <a:pt x="0" y="0"/>
                </a:moveTo>
                <a:lnTo>
                  <a:pt x="857250" y="0"/>
                </a:lnTo>
                <a:lnTo>
                  <a:pt x="85725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Science Operations Ctr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R Van der Marel (STScI)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D9FB349-04A0-44A1-BA4E-51F1FF456460}"/>
              </a:ext>
            </a:extLst>
          </p:cNvPr>
          <p:cNvSpPr/>
          <p:nvPr/>
        </p:nvSpPr>
        <p:spPr>
          <a:xfrm>
            <a:off x="10446385" y="4343399"/>
            <a:ext cx="1016000" cy="304800"/>
          </a:xfrm>
          <a:custGeom>
            <a:avLst/>
            <a:gdLst>
              <a:gd name="connsiteX0" fmla="*/ 0 w 857250"/>
              <a:gd name="connsiteY0" fmla="*/ 0 h 257175"/>
              <a:gd name="connsiteX1" fmla="*/ 857250 w 857250"/>
              <a:gd name="connsiteY1" fmla="*/ 0 h 257175"/>
              <a:gd name="connsiteX2" fmla="*/ 857250 w 857250"/>
              <a:gd name="connsiteY2" fmla="*/ 257175 h 257175"/>
              <a:gd name="connsiteX3" fmla="*/ 0 w 857250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57175">
                <a:moveTo>
                  <a:pt x="0" y="0"/>
                </a:moveTo>
                <a:lnTo>
                  <a:pt x="857250" y="0"/>
                </a:lnTo>
                <a:lnTo>
                  <a:pt x="857250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Science Support Ctr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R Akeson (IPAC)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L Armus (IPAC)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A204EA-B87D-4B3F-AE81-5D33739818D4}"/>
              </a:ext>
            </a:extLst>
          </p:cNvPr>
          <p:cNvSpPr txBox="1"/>
          <p:nvPr/>
        </p:nvSpPr>
        <p:spPr>
          <a:xfrm>
            <a:off x="10185980" y="2675275"/>
            <a:ext cx="1146792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700" b="1" u="sng" dirty="0">
                <a:latin typeface="Arial Nova Cond" panose="020B0506020202020204" pitchFamily="34" charset="0"/>
              </a:rPr>
              <a:t>Oversight SEs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EBF849-D730-4394-8869-40569DF5D2D4}"/>
              </a:ext>
            </a:extLst>
          </p:cNvPr>
          <p:cNvSpPr txBox="1"/>
          <p:nvPr/>
        </p:nvSpPr>
        <p:spPr>
          <a:xfrm>
            <a:off x="10199595" y="1146651"/>
            <a:ext cx="1916205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700" b="1" u="sng" dirty="0">
                <a:latin typeface="Arial Nova Cond" panose="020B0506020202020204" pitchFamily="34" charset="0"/>
              </a:rPr>
              <a:t>Payload SEs/PL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T Casey (ATA) - IFA/IPA Prod. Lead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B Witherspoon (ATA) - IFA/IPA</a:t>
            </a:r>
          </a:p>
          <a:p>
            <a:pPr>
              <a:lnSpc>
                <a:spcPts val="800"/>
              </a:lnSpc>
            </a:pPr>
            <a:r>
              <a:rPr lang="en-US" sz="700" b="1" dirty="0">
                <a:effectLst>
                  <a:glow rad="342900">
                    <a:srgbClr val="FFFF99">
                      <a:alpha val="74000"/>
                    </a:srgbClr>
                  </a:glow>
                </a:effectLst>
                <a:latin typeface="Arial Nova Cond" panose="020B0506020202020204" pitchFamily="34" charset="0"/>
              </a:rPr>
              <a:t>J Abel (592) - OTA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S Andrews (592) - WFI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R Boucarut (551) - CGI</a:t>
            </a:r>
          </a:p>
          <a:p>
            <a:pPr>
              <a:lnSpc>
                <a:spcPts val="800"/>
              </a:lnSpc>
            </a:pPr>
            <a:endParaRPr lang="en-US" sz="700" dirty="0">
              <a:latin typeface="Arial Nova Cond" panose="020B0506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700" b="1" u="sng" dirty="0">
                <a:latin typeface="Arial Nova Cond" panose="020B0506020202020204" pitchFamily="34" charset="0"/>
              </a:rPr>
              <a:t>Spacecraft SE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M </a:t>
            </a:r>
            <a:r>
              <a:rPr lang="en-US" sz="700" dirty="0" err="1">
                <a:latin typeface="Arial Nova Cond" panose="020B0506020202020204" pitchFamily="34" charset="0"/>
              </a:rPr>
              <a:t>Vess</a:t>
            </a:r>
            <a:r>
              <a:rPr lang="en-US" sz="700" dirty="0">
                <a:latin typeface="Arial Nova Cond" panose="020B0506020202020204" pitchFamily="34" charset="0"/>
              </a:rPr>
              <a:t> (599) - SC SE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T Aland (592) - Dep SC SE</a:t>
            </a:r>
          </a:p>
          <a:p>
            <a:pPr>
              <a:lnSpc>
                <a:spcPts val="800"/>
              </a:lnSpc>
            </a:pPr>
            <a:endParaRPr lang="en-US" sz="700" dirty="0">
              <a:latin typeface="Arial Nova Cond" panose="020B0506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700" b="1" u="sng" dirty="0">
                <a:latin typeface="Arial Nova Cond" panose="020B0506020202020204" pitchFamily="34" charset="0"/>
              </a:rPr>
              <a:t>Ground SE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E </a:t>
            </a:r>
            <a:r>
              <a:rPr lang="en-US" sz="700" dirty="0" err="1">
                <a:latin typeface="Arial Nova Cond" panose="020B0506020202020204" pitchFamily="34" charset="0"/>
              </a:rPr>
              <a:t>Mak</a:t>
            </a:r>
            <a:r>
              <a:rPr lang="en-US" sz="700" dirty="0">
                <a:latin typeface="Arial Nova Cond" panose="020B0506020202020204" pitchFamily="34" charset="0"/>
              </a:rPr>
              <a:t> (581) - Ground SE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J </a:t>
            </a:r>
            <a:r>
              <a:rPr lang="en-US" sz="700" dirty="0" err="1">
                <a:latin typeface="Arial Nova Cond" panose="020B0506020202020204" pitchFamily="34" charset="0"/>
              </a:rPr>
              <a:t>Leibee</a:t>
            </a:r>
            <a:r>
              <a:rPr lang="en-US" sz="700" dirty="0">
                <a:latin typeface="Arial Nova Cond" panose="020B0506020202020204" pitchFamily="34" charset="0"/>
              </a:rPr>
              <a:t> (JLC) - Ground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A1F3AC-1FC6-4DB8-8B7F-0B302FB7F005}"/>
              </a:ext>
            </a:extLst>
          </p:cNvPr>
          <p:cNvSpPr txBox="1"/>
          <p:nvPr/>
        </p:nvSpPr>
        <p:spPr>
          <a:xfrm>
            <a:off x="3714083" y="2860930"/>
            <a:ext cx="144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T Casey (ATA) - IFA/IPA Prod. Lead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B Witherspoon (ATA) - IFA/IPA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09AFCC8-C277-4BEF-B307-CB894B5AA6FE}"/>
              </a:ext>
            </a:extLst>
          </p:cNvPr>
          <p:cNvSpPr txBox="1"/>
          <p:nvPr/>
        </p:nvSpPr>
        <p:spPr>
          <a:xfrm>
            <a:off x="1147509" y="3566601"/>
            <a:ext cx="12987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700" b="1" dirty="0">
                <a:effectLst>
                  <a:glow rad="342900">
                    <a:srgbClr val="FFFF99">
                      <a:alpha val="81000"/>
                    </a:srgbClr>
                  </a:glow>
                </a:effectLst>
                <a:latin typeface="Arial Nova Cond" panose="020B0506020202020204" pitchFamily="34" charset="0"/>
              </a:rPr>
              <a:t>J Abel (592) - OTA System Eng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17E006-1AEE-41E1-9C6E-221DE2D3521D}"/>
              </a:ext>
            </a:extLst>
          </p:cNvPr>
          <p:cNvSpPr txBox="1"/>
          <p:nvPr/>
        </p:nvSpPr>
        <p:spPr>
          <a:xfrm>
            <a:off x="1126490" y="4123016"/>
            <a:ext cx="1289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M Dinardo (SGT) - LLVIS Lead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M Oetken (NGC) - IC I&amp;T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2BD777-1B79-43D0-95DE-8DCE030C9C79}"/>
              </a:ext>
            </a:extLst>
          </p:cNvPr>
          <p:cNvSpPr txBox="1"/>
          <p:nvPr/>
        </p:nvSpPr>
        <p:spPr>
          <a:xfrm>
            <a:off x="1109899" y="4853710"/>
            <a:ext cx="1531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R Boucarut (551) - CGI System Eng</a:t>
            </a:r>
          </a:p>
          <a:p>
            <a:pPr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T Groff (551) - Prism &amp; Polarizer PDL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7C76C7F-51B4-49EF-9A5B-F6FF075CCBEA}"/>
              </a:ext>
            </a:extLst>
          </p:cNvPr>
          <p:cNvSpPr/>
          <p:nvPr/>
        </p:nvSpPr>
        <p:spPr>
          <a:xfrm>
            <a:off x="1184085" y="4395866"/>
            <a:ext cx="1363161" cy="474134"/>
          </a:xfrm>
          <a:custGeom>
            <a:avLst/>
            <a:gdLst>
              <a:gd name="connsiteX0" fmla="*/ 0 w 1028700"/>
              <a:gd name="connsiteY0" fmla="*/ 0 h 171450"/>
              <a:gd name="connsiteX1" fmla="*/ 1028700 w 1028700"/>
              <a:gd name="connsiteY1" fmla="*/ 0 h 171450"/>
              <a:gd name="connsiteX2" fmla="*/ 1028700 w 1028700"/>
              <a:gd name="connsiteY2" fmla="*/ 171450 h 171450"/>
              <a:gd name="connsiteX3" fmla="*/ 0 w 102870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171450">
                <a:moveTo>
                  <a:pt x="0" y="0"/>
                </a:moveTo>
                <a:lnTo>
                  <a:pt x="1028700" y="0"/>
                </a:lnTo>
                <a:lnTo>
                  <a:pt x="1028700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FF"/>
          </a:solidFill>
          <a:ln w="7144" cap="flat">
            <a:solidFill>
              <a:srgbClr val="231F20"/>
            </a:solidFill>
            <a:prstDash val="sysDot"/>
            <a:miter/>
          </a:ln>
        </p:spPr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Coronagraph Instrument Mgr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T Luchik (JPL)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Deputy CGI Mgr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latin typeface="Arial Nova Cond" panose="020B0506020202020204" pitchFamily="34" charset="0"/>
              </a:rPr>
              <a:t>F Zhao (JPL)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8B60933-FC26-4284-BF99-999A72DAC80C}"/>
              </a:ext>
            </a:extLst>
          </p:cNvPr>
          <p:cNvSpPr txBox="1"/>
          <p:nvPr/>
        </p:nvSpPr>
        <p:spPr>
          <a:xfrm>
            <a:off x="9775951" y="5338947"/>
            <a:ext cx="2133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RST-MGMT-DESC-0011_Rev J</a:t>
            </a:r>
          </a:p>
          <a:p>
            <a:r>
              <a:rPr lang="en-US" sz="700" dirty="0"/>
              <a:t>Effective Date: 2/22/2022</a:t>
            </a:r>
          </a:p>
          <a:p>
            <a:r>
              <a:rPr lang="en-US" sz="700" dirty="0"/>
              <a:t>Signature:  Approved by Jamie Dunn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E7FFDFA1-CEC2-436E-BBD0-D180C7B9A616}"/>
              </a:ext>
            </a:extLst>
          </p:cNvPr>
          <p:cNvSpPr/>
          <p:nvPr/>
        </p:nvSpPr>
        <p:spPr>
          <a:xfrm>
            <a:off x="7164024" y="1667549"/>
            <a:ext cx="320023" cy="66616"/>
          </a:xfrm>
          <a:custGeom>
            <a:avLst/>
            <a:gdLst>
              <a:gd name="connsiteX0" fmla="*/ 1285875 w 1285875"/>
              <a:gd name="connsiteY0" fmla="*/ 0 h 9525"/>
              <a:gd name="connsiteX1" fmla="*/ 0 w 128587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5875" h="9525">
                <a:moveTo>
                  <a:pt x="1285875" y="0"/>
                </a:moveTo>
                <a:lnTo>
                  <a:pt x="0" y="0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EB00E62-2612-4E65-96FE-EB8EF687BC57}"/>
              </a:ext>
            </a:extLst>
          </p:cNvPr>
          <p:cNvSpPr/>
          <p:nvPr/>
        </p:nvSpPr>
        <p:spPr>
          <a:xfrm rot="5400000">
            <a:off x="7276602" y="1812329"/>
            <a:ext cx="365305" cy="72409"/>
          </a:xfrm>
          <a:custGeom>
            <a:avLst/>
            <a:gdLst>
              <a:gd name="connsiteX0" fmla="*/ 1285875 w 1285875"/>
              <a:gd name="connsiteY0" fmla="*/ 0 h 9525"/>
              <a:gd name="connsiteX1" fmla="*/ 0 w 128587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5875" h="9525">
                <a:moveTo>
                  <a:pt x="1285875" y="0"/>
                </a:moveTo>
                <a:lnTo>
                  <a:pt x="0" y="0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2" name="Callout: Line 91">
            <a:extLst>
              <a:ext uri="{FF2B5EF4-FFF2-40B4-BE49-F238E27FC236}">
                <a16:creationId xmlns:a16="http://schemas.microsoft.com/office/drawing/2014/main" id="{0A2D037A-9015-49BC-9055-C7230339E274}"/>
              </a:ext>
            </a:extLst>
          </p:cNvPr>
          <p:cNvSpPr/>
          <p:nvPr/>
        </p:nvSpPr>
        <p:spPr>
          <a:xfrm>
            <a:off x="585952" y="5546696"/>
            <a:ext cx="4214648" cy="899944"/>
          </a:xfrm>
          <a:prstGeom prst="borderCallout1">
            <a:avLst>
              <a:gd name="adj1" fmla="val 568"/>
              <a:gd name="adj2" fmla="val -568"/>
              <a:gd name="adj3" fmla="val -206223"/>
              <a:gd name="adj4" fmla="val 1259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OTA Systems:  </a:t>
            </a:r>
            <a:r>
              <a:rPr lang="en-US" sz="1400" dirty="0">
                <a:solidFill>
                  <a:schemeClr val="tx1"/>
                </a:solidFill>
              </a:rPr>
              <a:t>Our job is to provide technical oversight for the OTA procurement and to work requirements development/flow down, interfaces and verification with our mission-level stakeholders.</a:t>
            </a:r>
          </a:p>
        </p:txBody>
      </p:sp>
      <p:sp>
        <p:nvSpPr>
          <p:cNvPr id="93" name="Callout: Line 92">
            <a:extLst>
              <a:ext uri="{FF2B5EF4-FFF2-40B4-BE49-F238E27FC236}">
                <a16:creationId xmlns:a16="http://schemas.microsoft.com/office/drawing/2014/main" id="{58E3C481-DBE9-4B33-BE63-39C9EE3CBE4C}"/>
              </a:ext>
            </a:extLst>
          </p:cNvPr>
          <p:cNvSpPr/>
          <p:nvPr/>
        </p:nvSpPr>
        <p:spPr>
          <a:xfrm>
            <a:off x="7752713" y="4901433"/>
            <a:ext cx="4214648" cy="899944"/>
          </a:xfrm>
          <a:prstGeom prst="borderCallout1">
            <a:avLst>
              <a:gd name="adj1" fmla="val -501"/>
              <a:gd name="adj2" fmla="val 99918"/>
              <a:gd name="adj3" fmla="val -364515"/>
              <a:gd name="adj4" fmla="val 8156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OTA Systems:  </a:t>
            </a:r>
            <a:r>
              <a:rPr lang="en-US" sz="1400" dirty="0">
                <a:solidFill>
                  <a:schemeClr val="tx1"/>
                </a:solidFill>
              </a:rPr>
              <a:t>We support the MSE as the OTA subject matter experts during mission-level trade studies, observatory I&amp;T, and mission planning. </a:t>
            </a:r>
          </a:p>
        </p:txBody>
      </p:sp>
    </p:spTree>
    <p:extLst>
      <p:ext uri="{BB962C8B-B14F-4D97-AF65-F5344CB8AC3E}">
        <p14:creationId xmlns:p14="http://schemas.microsoft.com/office/powerpoint/2010/main" val="29279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5184A2-E3F4-4041-9D38-8FE588CB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Optical Telescope Assembly (OTA)?</a:t>
            </a:r>
            <a:br>
              <a:rPr lang="en-US" dirty="0"/>
            </a:br>
            <a:r>
              <a:rPr lang="en-US" b="0" dirty="0"/>
              <a:t>Configuration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5F7EC-A6A5-4C11-89D1-089611DE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873340" cy="4506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D4AFE1-AC62-4B16-988C-12D28604BE60}"/>
              </a:ext>
            </a:extLst>
          </p:cNvPr>
          <p:cNvSpPr txBox="1"/>
          <p:nvPr/>
        </p:nvSpPr>
        <p:spPr>
          <a:xfrm>
            <a:off x="392522" y="5558135"/>
            <a:ext cx="11406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OTA supports a light-weighted 2.4m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primary mirror (PM)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light-weighted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secondary mirror (SM)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and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Aft Optics Module (AOM)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optics, and smaller solid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Tertiary Collimator Assembly (TCA)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optics.  OTA thermal and actuator control is provided by the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Telescope Control Electronics (TCE)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83FAF-1D53-41DD-BB4B-F9D0AF4F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940" y="2569722"/>
            <a:ext cx="2762215" cy="20825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99BF43-0CE8-4534-8427-ADB2F9FD8723}"/>
              </a:ext>
            </a:extLst>
          </p:cNvPr>
          <p:cNvSpPr txBox="1"/>
          <p:nvPr/>
        </p:nvSpPr>
        <p:spPr>
          <a:xfrm>
            <a:off x="9022548" y="4736892"/>
            <a:ext cx="309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Photo: 2.4m primary mirror after full tool polish (approved for release)</a:t>
            </a:r>
          </a:p>
        </p:txBody>
      </p:sp>
    </p:spTree>
    <p:extLst>
      <p:ext uri="{BB962C8B-B14F-4D97-AF65-F5344CB8AC3E}">
        <p14:creationId xmlns:p14="http://schemas.microsoft.com/office/powerpoint/2010/main" val="8429042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132540</TotalTime>
  <Words>5309</Words>
  <Application>Microsoft Office PowerPoint</Application>
  <PresentationFormat>Widescreen</PresentationFormat>
  <Paragraphs>580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Arial Nova Cond</vt:lpstr>
      <vt:lpstr>Calibri</vt:lpstr>
      <vt:lpstr>Symbol</vt:lpstr>
      <vt:lpstr>1_Office Theme</vt:lpstr>
      <vt:lpstr>PowerPoint Presentation</vt:lpstr>
      <vt:lpstr>Abstract</vt:lpstr>
      <vt:lpstr>Overview</vt:lpstr>
      <vt:lpstr>What is the Roman Space Telescope? What are the Science Goals?</vt:lpstr>
      <vt:lpstr>What is the Roman Space Telescope? What are the technical drivers for the OTA?</vt:lpstr>
      <vt:lpstr>What is the Roman Space Telescope? The Twist…  “Level 1” Baseline Technical Requirement</vt:lpstr>
      <vt:lpstr>What is the Roman Space Telescope?</vt:lpstr>
      <vt:lpstr>What is the Roman Space Telescope? How is it organized?</vt:lpstr>
      <vt:lpstr>What is an Optical Telescope Assembly (OTA)? Configuration Overview</vt:lpstr>
      <vt:lpstr>What is an Optical Telescope Assembly (OTA)? What are the OTA technical challenges?</vt:lpstr>
      <vt:lpstr>What is an Optical Telescope Assembly (OTA)? What are the OTA technical challenges?</vt:lpstr>
      <vt:lpstr>What is an Optical Telescope Assembly (OTA)? What are the OTA technical challenges?</vt:lpstr>
      <vt:lpstr>What is an Optical Telescope Assembly (OTA)? What are the OTA technical challenges?</vt:lpstr>
      <vt:lpstr>Lesson Learned:  A work in progress</vt:lpstr>
      <vt:lpstr>Vendor Communication</vt:lpstr>
      <vt:lpstr>Vendor Communication Examples from OTA Development</vt:lpstr>
      <vt:lpstr>Technical Oversight</vt:lpstr>
      <vt:lpstr>Technical Oversight Team Examples from OTA Development</vt:lpstr>
      <vt:lpstr>Inherited Hardware</vt:lpstr>
      <vt:lpstr>Inherited Hardware Examples from OTA Development</vt:lpstr>
      <vt:lpstr>Inherited Hardware Examples from OTA Development</vt:lpstr>
      <vt:lpstr>Inherited Hardware Examples from OTA Development</vt:lpstr>
      <vt:lpstr>Analysis</vt:lpstr>
      <vt:lpstr>Analysis Examples from OTA Development</vt:lpstr>
      <vt:lpstr>Materials and Processes (M&amp;P)</vt:lpstr>
      <vt:lpstr>Materials and Processes (M&amp;P) Example from OTA Development</vt:lpstr>
      <vt:lpstr>Risks</vt:lpstr>
      <vt:lpstr>Conclusion</vt:lpstr>
    </vt:vector>
  </TitlesOfParts>
  <Company>NASA/ODIN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LBARBOUR</dc:creator>
  <cp:lastModifiedBy>Abel, Joshua (GSFC-5920)</cp:lastModifiedBy>
  <cp:revision>2934</cp:revision>
  <cp:lastPrinted>2019-02-05T13:03:01Z</cp:lastPrinted>
  <dcterms:created xsi:type="dcterms:W3CDTF">2010-11-30T13:22:03Z</dcterms:created>
  <dcterms:modified xsi:type="dcterms:W3CDTF">2022-04-26T21:00:05Z</dcterms:modified>
</cp:coreProperties>
</file>