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57" r:id="rId3"/>
    <p:sldId id="277" r:id="rId4"/>
    <p:sldId id="288" r:id="rId5"/>
    <p:sldId id="259" r:id="rId6"/>
    <p:sldId id="260" r:id="rId7"/>
    <p:sldId id="279" r:id="rId8"/>
    <p:sldId id="261" r:id="rId9"/>
    <p:sldId id="268" r:id="rId10"/>
    <p:sldId id="282" r:id="rId11"/>
    <p:sldId id="280" r:id="rId12"/>
    <p:sldId id="265" r:id="rId13"/>
    <p:sldId id="273" r:id="rId14"/>
    <p:sldId id="274" r:id="rId15"/>
    <p:sldId id="283" r:id="rId16"/>
    <p:sldId id="281" r:id="rId17"/>
    <p:sldId id="284" r:id="rId18"/>
    <p:sldId id="285" r:id="rId19"/>
    <p:sldId id="286" r:id="rId20"/>
    <p:sldId id="287" r:id="rId21"/>
    <p:sldId id="289" r:id="rId22"/>
    <p:sldId id="276" r:id="rId23"/>
    <p:sldId id="26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8"/>
    <p:restoredTop sz="94694"/>
  </p:normalViewPr>
  <p:slideViewPr>
    <p:cSldViewPr snapToGrid="0" snapToObjects="1">
      <p:cViewPr varScale="1">
        <p:scale>
          <a:sx n="121" d="100"/>
          <a:sy n="121" d="100"/>
        </p:scale>
        <p:origin x="179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195ED-1DAC-084B-A648-88C1963D5004}" type="datetimeFigureOut">
              <a:rPr lang="en-US" smtClean="0"/>
              <a:t>12/6/2022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90495-4F0E-F147-BC4B-D51AC13050DE}" type="slidenum">
              <a:rPr lang="en-US" smtClean="0"/>
              <a:t>‹#›</a:t>
            </a:fld>
            <a:endParaRPr lang="en-US"/>
          </a:p>
        </p:txBody>
      </p:sp>
    </p:spTree>
    <p:extLst>
      <p:ext uri="{BB962C8B-B14F-4D97-AF65-F5344CB8AC3E}">
        <p14:creationId xmlns:p14="http://schemas.microsoft.com/office/powerpoint/2010/main" val="328135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90495-4F0E-F147-BC4B-D51AC13050DE}" type="slidenum">
              <a:rPr lang="en-US" smtClean="0"/>
              <a:t>4</a:t>
            </a:fld>
            <a:endParaRPr lang="en-US"/>
          </a:p>
        </p:txBody>
      </p:sp>
    </p:spTree>
    <p:extLst>
      <p:ext uri="{BB962C8B-B14F-4D97-AF65-F5344CB8AC3E}">
        <p14:creationId xmlns:p14="http://schemas.microsoft.com/office/powerpoint/2010/main" val="237991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90495-4F0E-F147-BC4B-D51AC13050DE}" type="slidenum">
              <a:rPr lang="en-US" smtClean="0"/>
              <a:t>8</a:t>
            </a:fld>
            <a:endParaRPr lang="en-US"/>
          </a:p>
        </p:txBody>
      </p:sp>
    </p:spTree>
    <p:extLst>
      <p:ext uri="{BB962C8B-B14F-4D97-AF65-F5344CB8AC3E}">
        <p14:creationId xmlns:p14="http://schemas.microsoft.com/office/powerpoint/2010/main" val="64501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90495-4F0E-F147-BC4B-D51AC13050DE}" type="slidenum">
              <a:rPr lang="en-US" smtClean="0"/>
              <a:t>9</a:t>
            </a:fld>
            <a:endParaRPr lang="en-US"/>
          </a:p>
        </p:txBody>
      </p:sp>
    </p:spTree>
    <p:extLst>
      <p:ext uri="{BB962C8B-B14F-4D97-AF65-F5344CB8AC3E}">
        <p14:creationId xmlns:p14="http://schemas.microsoft.com/office/powerpoint/2010/main" val="354569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8857830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lvl2pPr marL="742950" indent="-285750">
              <a:buFont typeface="Arial"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133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941"/>
            <a:ext cx="8229600" cy="9906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87569" y="6510215"/>
            <a:ext cx="2133600" cy="211259"/>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12/06/2022</a:t>
            </a:r>
          </a:p>
        </p:txBody>
      </p:sp>
      <p:sp>
        <p:nvSpPr>
          <p:cNvPr id="6" name="Footer Placeholder 5"/>
          <p:cNvSpPr>
            <a:spLocks noGrp="1"/>
          </p:cNvSpPr>
          <p:nvPr>
            <p:ph type="ftr" sz="quarter" idx="11"/>
          </p:nvPr>
        </p:nvSpPr>
        <p:spPr>
          <a:xfrm>
            <a:off x="2485292" y="6510215"/>
            <a:ext cx="4251570" cy="21126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Systems Engineering Seminar</a:t>
            </a:r>
          </a:p>
        </p:txBody>
      </p:sp>
      <p:sp>
        <p:nvSpPr>
          <p:cNvPr id="7" name="Slide Number Placeholder 6"/>
          <p:cNvSpPr>
            <a:spLocks noGrp="1"/>
          </p:cNvSpPr>
          <p:nvPr>
            <p:ph type="sldNum" sz="quarter" idx="12"/>
          </p:nvPr>
        </p:nvSpPr>
        <p:spPr>
          <a:xfrm>
            <a:off x="6846277" y="6510215"/>
            <a:ext cx="2133600" cy="21125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832B464-B447-254A-93AD-210E06C5E9B5}" type="slidenum">
              <a:rPr lang="en-US" smtClean="0"/>
              <a:pPr/>
              <a:t>‹#›</a:t>
            </a:fld>
            <a:endParaRPr lang="en-US"/>
          </a:p>
        </p:txBody>
      </p:sp>
    </p:spTree>
    <p:extLst>
      <p:ext uri="{BB962C8B-B14F-4D97-AF65-F5344CB8AC3E}">
        <p14:creationId xmlns:p14="http://schemas.microsoft.com/office/powerpoint/2010/main" val="42915559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6990" y="1043609"/>
            <a:ext cx="4929809" cy="50825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87569" y="6510215"/>
            <a:ext cx="2133600" cy="211259"/>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12/06/2022</a:t>
            </a:r>
          </a:p>
        </p:txBody>
      </p:sp>
      <p:sp>
        <p:nvSpPr>
          <p:cNvPr id="6" name="Footer Placeholder 5"/>
          <p:cNvSpPr>
            <a:spLocks noGrp="1"/>
          </p:cNvSpPr>
          <p:nvPr>
            <p:ph type="ftr" sz="quarter" idx="11"/>
          </p:nvPr>
        </p:nvSpPr>
        <p:spPr>
          <a:xfrm>
            <a:off x="2485292" y="6510215"/>
            <a:ext cx="4251570" cy="21126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Systems Engineering Seminar</a:t>
            </a:r>
          </a:p>
        </p:txBody>
      </p:sp>
      <p:sp>
        <p:nvSpPr>
          <p:cNvPr id="7" name="Slide Number Placeholder 6"/>
          <p:cNvSpPr>
            <a:spLocks noGrp="1"/>
          </p:cNvSpPr>
          <p:nvPr>
            <p:ph type="sldNum" sz="quarter" idx="12"/>
          </p:nvPr>
        </p:nvSpPr>
        <p:spPr>
          <a:xfrm>
            <a:off x="6846277" y="6510215"/>
            <a:ext cx="2133600" cy="21125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832B464-B447-254A-93AD-210E06C5E9B5}" type="slidenum">
              <a:rPr lang="en-US" smtClean="0"/>
              <a:pPr/>
              <a:t>‹#›</a:t>
            </a:fld>
            <a:endParaRPr lang="en-US"/>
          </a:p>
        </p:txBody>
      </p:sp>
      <p:sp>
        <p:nvSpPr>
          <p:cNvPr id="8" name="Title 1">
            <a:extLst>
              <a:ext uri="{FF2B5EF4-FFF2-40B4-BE49-F238E27FC236}">
                <a16:creationId xmlns:a16="http://schemas.microsoft.com/office/drawing/2014/main" id="{4F8A83DA-5063-DE5D-15F9-54E8CCCF1E20}"/>
              </a:ext>
            </a:extLst>
          </p:cNvPr>
          <p:cNvSpPr>
            <a:spLocks noGrp="1"/>
          </p:cNvSpPr>
          <p:nvPr>
            <p:ph type="title"/>
          </p:nvPr>
        </p:nvSpPr>
        <p:spPr>
          <a:xfrm>
            <a:off x="457199" y="-27478"/>
            <a:ext cx="8229600" cy="990600"/>
          </a:xfrm>
        </p:spPr>
        <p:txBody>
          <a:bodyPr/>
          <a:lstStyle/>
          <a:p>
            <a:r>
              <a:rPr lang="en-US"/>
              <a:t>Click to edit Master title style</a:t>
            </a:r>
          </a:p>
        </p:txBody>
      </p:sp>
    </p:spTree>
    <p:extLst>
      <p:ext uri="{BB962C8B-B14F-4D97-AF65-F5344CB8AC3E}">
        <p14:creationId xmlns:p14="http://schemas.microsoft.com/office/powerpoint/2010/main" val="93068196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52400" y="1066800"/>
            <a:ext cx="87630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 Second level</a:t>
            </a:r>
          </a:p>
          <a:p>
            <a:pPr lvl="2"/>
            <a:r>
              <a:rPr lang="en-US" altLang="en-US"/>
              <a:t>Third level</a:t>
            </a:r>
          </a:p>
          <a:p>
            <a:pPr lvl="3"/>
            <a:r>
              <a:rPr lang="en-US" altLang="en-US"/>
              <a:t>Fourth level</a:t>
            </a:r>
          </a:p>
          <a:p>
            <a:pPr lvl="4"/>
            <a:r>
              <a:rPr lang="en-US" altLang="en-US"/>
              <a:t>Fifth level</a:t>
            </a:r>
          </a:p>
        </p:txBody>
      </p:sp>
      <p:pic>
        <p:nvPicPr>
          <p:cNvPr id="1028" name="Picture 7" descr="Goofy:Users:deleesmith:Library:Mail Downloads:"/>
          <p:cNvPicPr>
            <a:picLocks noChangeAspect="1" noChangeArrowheads="1"/>
          </p:cNvPicPr>
          <p:nvPr/>
        </p:nvPicPr>
        <p:blipFill>
          <a:blip r:embed="rId6">
            <a:lum bright="-4000" contrast="28000"/>
            <a:extLst>
              <a:ext uri="{28A0092B-C50C-407E-A947-70E740481C1C}">
                <a14:useLocalDpi xmlns:a14="http://schemas.microsoft.com/office/drawing/2010/main" val="0"/>
              </a:ext>
            </a:extLst>
          </a:blip>
          <a:srcRect/>
          <a:stretch>
            <a:fillRect/>
          </a:stretch>
        </p:blipFill>
        <p:spPr bwMode="auto">
          <a:xfrm>
            <a:off x="8056563" y="63500"/>
            <a:ext cx="985837" cy="82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Date Placeholder 3"/>
          <p:cNvSpPr>
            <a:spLocks noGrp="1"/>
          </p:cNvSpPr>
          <p:nvPr/>
        </p:nvSpPr>
        <p:spPr bwMode="auto">
          <a:xfrm>
            <a:off x="134938" y="6384925"/>
            <a:ext cx="2592387" cy="476250"/>
          </a:xfrm>
          <a:prstGeom prst="rect">
            <a:avLst/>
          </a:prstGeom>
          <a:noFill/>
          <a:ln>
            <a:noFill/>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defRPr/>
            </a:pPr>
            <a:r>
              <a:rPr lang="en-US" altLang="en-US" sz="1200" b="1" dirty="0">
                <a:solidFill>
                  <a:srgbClr val="000000"/>
                </a:solidFill>
                <a:ea typeface="ヒラギノ角ゴ Pro W3" charset="-128"/>
                <a:cs typeface="Arial" pitchFamily="34" charset="0"/>
              </a:rPr>
              <a:t>   </a:t>
            </a:r>
          </a:p>
        </p:txBody>
      </p:sp>
      <p:sp>
        <p:nvSpPr>
          <p:cNvPr id="1030" name="Footer Placeholder 4"/>
          <p:cNvSpPr>
            <a:spLocks noGrp="1"/>
          </p:cNvSpPr>
          <p:nvPr/>
        </p:nvSpPr>
        <p:spPr bwMode="auto">
          <a:xfrm>
            <a:off x="2324100" y="6375400"/>
            <a:ext cx="4402138" cy="476250"/>
          </a:xfrm>
          <a:prstGeom prst="rect">
            <a:avLst/>
          </a:prstGeom>
          <a:noFill/>
          <a:ln>
            <a:noFill/>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fontAlgn="base" hangingPunct="1">
              <a:spcBef>
                <a:spcPct val="0"/>
              </a:spcBef>
              <a:spcAft>
                <a:spcPct val="0"/>
              </a:spcAft>
              <a:defRPr/>
            </a:pPr>
            <a:r>
              <a:rPr lang="en-US" altLang="en-US" sz="1200" b="1" dirty="0">
                <a:solidFill>
                  <a:prstClr val="black"/>
                </a:solidFill>
                <a:ea typeface="ヒラギノ角ゴ Pro W3" charset="-128"/>
                <a:cs typeface="Arial" pitchFamily="34" charset="0"/>
              </a:rPr>
              <a:t> </a:t>
            </a:r>
          </a:p>
        </p:txBody>
      </p:sp>
      <p:sp>
        <p:nvSpPr>
          <p:cNvPr id="1031" name="Date Placeholder 3"/>
          <p:cNvSpPr>
            <a:spLocks noGrp="1"/>
          </p:cNvSpPr>
          <p:nvPr/>
        </p:nvSpPr>
        <p:spPr bwMode="auto">
          <a:xfrm>
            <a:off x="5557838" y="6376988"/>
            <a:ext cx="3354387" cy="476250"/>
          </a:xfrm>
          <a:prstGeom prst="rect">
            <a:avLst/>
          </a:prstGeom>
          <a:no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914400" fontAlgn="base">
              <a:spcBef>
                <a:spcPct val="0"/>
              </a:spcBef>
              <a:spcAft>
                <a:spcPct val="0"/>
              </a:spcAft>
              <a:defRPr/>
            </a:pPr>
            <a:r>
              <a:rPr lang="en-US" altLang="en-US" sz="1200" b="1">
                <a:solidFill>
                  <a:srgbClr val="000000"/>
                </a:solidFill>
                <a:ea typeface="ヒラギノ角ゴ Pro W3"/>
                <a:cs typeface="ヒラギノ角ゴ Pro W3"/>
              </a:rPr>
              <a:t>   </a:t>
            </a:r>
          </a:p>
          <a:p>
            <a:pPr algn="r" defTabSz="914400" fontAlgn="base">
              <a:spcBef>
                <a:spcPct val="0"/>
              </a:spcBef>
              <a:spcAft>
                <a:spcPct val="0"/>
              </a:spcAft>
              <a:defRPr/>
            </a:pPr>
            <a:fld id="{E800AC65-1DCF-4231-A7E5-C209D95DE289}" type="slidenum">
              <a:rPr lang="en-US" altLang="en-US" sz="1100" b="1" smtClean="0">
                <a:solidFill>
                  <a:srgbClr val="000000"/>
                </a:solidFill>
                <a:ea typeface="ヒラギノ角ゴ Pro W3"/>
                <a:cs typeface="ヒラギノ角ゴ Pro W3"/>
              </a:rPr>
              <a:pPr algn="r" defTabSz="914400" fontAlgn="base">
                <a:spcBef>
                  <a:spcPct val="0"/>
                </a:spcBef>
                <a:spcAft>
                  <a:spcPct val="0"/>
                </a:spcAft>
                <a:defRPr/>
              </a:pPr>
              <a:t>‹#›</a:t>
            </a:fld>
            <a:endParaRPr lang="en-US" altLang="en-US" sz="1200" b="1">
              <a:solidFill>
                <a:srgbClr val="000000"/>
              </a:solidFill>
              <a:ea typeface="ヒラギノ角ゴ Pro W3"/>
              <a:cs typeface="ヒラギノ角ゴ Pro W3"/>
            </a:endParaRPr>
          </a:p>
        </p:txBody>
      </p:sp>
      <p:cxnSp>
        <p:nvCxnSpPr>
          <p:cNvPr id="1032" name="Straight Connector 12"/>
          <p:cNvCxnSpPr>
            <a:cxnSpLocks noChangeShapeType="1"/>
          </p:cNvCxnSpPr>
          <p:nvPr/>
        </p:nvCxnSpPr>
        <p:spPr bwMode="auto">
          <a:xfrm>
            <a:off x="457200" y="990600"/>
            <a:ext cx="8137525"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cxnSp>
      <p:pic>
        <p:nvPicPr>
          <p:cNvPr id="2" name="Picture 1" descr="ssmo-logo_final.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4938" y="0"/>
            <a:ext cx="1177998" cy="927100"/>
          </a:xfrm>
          <a:prstGeom prst="rect">
            <a:avLst/>
          </a:prstGeom>
        </p:spPr>
      </p:pic>
    </p:spTree>
    <p:extLst>
      <p:ext uri="{BB962C8B-B14F-4D97-AF65-F5344CB8AC3E}">
        <p14:creationId xmlns:p14="http://schemas.microsoft.com/office/powerpoint/2010/main" val="2727309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hf sldNum="0" hdr="0"/>
  <p:txStyles>
    <p:titleStyle>
      <a:lvl1pPr algn="ctr" rtl="0" eaLnBrk="0" fontAlgn="base" hangingPunct="0">
        <a:spcBef>
          <a:spcPct val="0"/>
        </a:spcBef>
        <a:spcAft>
          <a:spcPct val="0"/>
        </a:spcAft>
        <a:defRPr sz="3200" b="1">
          <a:solidFill>
            <a:schemeClr val="tx2"/>
          </a:solidFill>
          <a:latin typeface="+mj-lt"/>
          <a:ea typeface="ＭＳ Ｐゴシック" panose="020B0600070205080204" pitchFamily="34" charset="-128"/>
          <a:cs typeface="ＭＳ Ｐゴシック"/>
        </a:defRPr>
      </a:lvl1pPr>
      <a:lvl2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a:defRPr>
      </a:lvl2pPr>
      <a:lvl3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a:defRPr>
      </a:lvl3pPr>
      <a:lvl4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a:defRPr>
      </a:lvl4pPr>
      <a:lvl5pPr algn="ctr" rtl="0" eaLnBrk="0" fontAlgn="base" hangingPunct="0">
        <a:spcBef>
          <a:spcPct val="0"/>
        </a:spcBef>
        <a:spcAft>
          <a:spcPct val="0"/>
        </a:spcAft>
        <a:defRPr sz="3200" b="1">
          <a:solidFill>
            <a:schemeClr val="tx2"/>
          </a:solidFill>
          <a:latin typeface="Arial" charset="0"/>
          <a:ea typeface="ＭＳ Ｐゴシック" panose="020B0600070205080204" pitchFamily="34" charset="-128"/>
          <a:cs typeface="ＭＳ Ｐゴシック"/>
        </a:defRPr>
      </a:lvl5pPr>
      <a:lvl6pPr marL="457200" algn="ctr" rtl="0" fontAlgn="base">
        <a:spcBef>
          <a:spcPct val="0"/>
        </a:spcBef>
        <a:spcAft>
          <a:spcPct val="0"/>
        </a:spcAft>
        <a:defRPr sz="3200" b="1">
          <a:solidFill>
            <a:schemeClr val="tx2"/>
          </a:solidFill>
          <a:latin typeface="Arial" charset="0"/>
          <a:ea typeface="ＭＳ Ｐゴシック" pitchFamily="-112" charset="-128"/>
        </a:defRPr>
      </a:lvl6pPr>
      <a:lvl7pPr marL="914400" algn="ctr" rtl="0" fontAlgn="base">
        <a:spcBef>
          <a:spcPct val="0"/>
        </a:spcBef>
        <a:spcAft>
          <a:spcPct val="0"/>
        </a:spcAft>
        <a:defRPr sz="3200" b="1">
          <a:solidFill>
            <a:schemeClr val="tx2"/>
          </a:solidFill>
          <a:latin typeface="Arial" charset="0"/>
          <a:ea typeface="ＭＳ Ｐゴシック" pitchFamily="-112" charset="-128"/>
        </a:defRPr>
      </a:lvl7pPr>
      <a:lvl8pPr marL="1371600" algn="ctr" rtl="0" fontAlgn="base">
        <a:spcBef>
          <a:spcPct val="0"/>
        </a:spcBef>
        <a:spcAft>
          <a:spcPct val="0"/>
        </a:spcAft>
        <a:defRPr sz="3200" b="1">
          <a:solidFill>
            <a:schemeClr val="tx2"/>
          </a:solidFill>
          <a:latin typeface="Arial" charset="0"/>
          <a:ea typeface="ＭＳ Ｐゴシック" pitchFamily="-112" charset="-128"/>
        </a:defRPr>
      </a:lvl8pPr>
      <a:lvl9pPr marL="1828800" algn="ctr" rtl="0" fontAlgn="base">
        <a:spcBef>
          <a:spcPct val="0"/>
        </a:spcBef>
        <a:spcAft>
          <a:spcPct val="0"/>
        </a:spcAft>
        <a:defRPr sz="3200" b="1">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ＭＳ Ｐゴシック" panose="020B0600070205080204" pitchFamily="34" charset="-128"/>
          <a:cs typeface="ＭＳ Ｐゴシック"/>
        </a:defRPr>
      </a:lvl1pPr>
      <a:lvl2pPr marL="457200" algn="l" rtl="0" eaLnBrk="0" fontAlgn="base" hangingPunct="0">
        <a:spcBef>
          <a:spcPct val="20000"/>
        </a:spcBef>
        <a:spcAft>
          <a:spcPct val="0"/>
        </a:spcAft>
        <a:defRPr>
          <a:solidFill>
            <a:schemeClr val="tx1"/>
          </a:solidFill>
          <a:latin typeface="+mn-lt"/>
          <a:ea typeface="ＭＳ Ｐゴシック" panose="020B0600070205080204" pitchFamily="34"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ヒラギノ角ゴ Pro W3" charset="-128"/>
          <a:cs typeface="ヒラギノ角ゴ Pro W3"/>
        </a:defRPr>
      </a:lvl3pPr>
      <a:lvl4pPr marL="1600200" indent="-228600" algn="l" rtl="0" eaLnBrk="0" fontAlgn="base" hangingPunct="0">
        <a:spcBef>
          <a:spcPct val="20000"/>
        </a:spcBef>
        <a:spcAft>
          <a:spcPct val="0"/>
        </a:spcAft>
        <a:buChar char="–"/>
        <a:defRPr sz="1400">
          <a:solidFill>
            <a:schemeClr val="tx1"/>
          </a:solidFill>
          <a:latin typeface="+mn-lt"/>
          <a:ea typeface="ヒラギノ角ゴ Pro W3" charset="-128"/>
          <a:cs typeface="ヒラギノ角ゴ Pro W3"/>
        </a:defRPr>
      </a:lvl4pPr>
      <a:lvl5pPr marL="2057400" indent="-228600" algn="l" rtl="0" eaLnBrk="0" fontAlgn="base" hangingPunct="0">
        <a:spcBef>
          <a:spcPct val="20000"/>
        </a:spcBef>
        <a:spcAft>
          <a:spcPct val="0"/>
        </a:spcAft>
        <a:buChar char="»"/>
        <a:defRPr sz="1200">
          <a:solidFill>
            <a:schemeClr val="tx1"/>
          </a:solidFill>
          <a:latin typeface="+mn-lt"/>
          <a:ea typeface="ヒラギノ角ゴ Pro W3" charset="-128"/>
          <a:cs typeface="ヒラギノ角ゴ Pro W3"/>
        </a:defRPr>
      </a:lvl5pPr>
      <a:lvl6pPr marL="2514600" indent="-228600" algn="l" rtl="0" fontAlgn="base">
        <a:spcBef>
          <a:spcPct val="20000"/>
        </a:spcBef>
        <a:spcAft>
          <a:spcPct val="0"/>
        </a:spcAft>
        <a:buChar char="»"/>
        <a:defRPr sz="1200">
          <a:solidFill>
            <a:schemeClr val="tx1"/>
          </a:solidFill>
          <a:latin typeface="+mn-lt"/>
          <a:ea typeface="ヒラギノ角ゴ Pro W3" charset="-128"/>
        </a:defRPr>
      </a:lvl6pPr>
      <a:lvl7pPr marL="2971800" indent="-228600" algn="l" rtl="0" fontAlgn="base">
        <a:spcBef>
          <a:spcPct val="20000"/>
        </a:spcBef>
        <a:spcAft>
          <a:spcPct val="0"/>
        </a:spcAft>
        <a:buChar char="»"/>
        <a:defRPr sz="1200">
          <a:solidFill>
            <a:schemeClr val="tx1"/>
          </a:solidFill>
          <a:latin typeface="+mn-lt"/>
          <a:ea typeface="ヒラギノ角ゴ Pro W3" charset="-128"/>
        </a:defRPr>
      </a:lvl7pPr>
      <a:lvl8pPr marL="3429000" indent="-228600" algn="l" rtl="0" fontAlgn="base">
        <a:spcBef>
          <a:spcPct val="20000"/>
        </a:spcBef>
        <a:spcAft>
          <a:spcPct val="0"/>
        </a:spcAft>
        <a:buChar char="»"/>
        <a:defRPr sz="1200">
          <a:solidFill>
            <a:schemeClr val="tx1"/>
          </a:solidFill>
          <a:latin typeface="+mn-lt"/>
          <a:ea typeface="ヒラギノ角ゴ Pro W3" charset="-128"/>
        </a:defRPr>
      </a:lvl8pPr>
      <a:lvl9pPr marL="3886200" indent="-228600" algn="l" rtl="0" fontAlgn="base">
        <a:spcBef>
          <a:spcPct val="20000"/>
        </a:spcBef>
        <a:spcAft>
          <a:spcPct val="0"/>
        </a:spcAft>
        <a:buChar char="»"/>
        <a:defRPr sz="1200">
          <a:solidFill>
            <a:schemeClr val="tx1"/>
          </a:solidFill>
          <a:latin typeface="+mn-lt"/>
          <a:ea typeface="ヒラギノ角ゴ Pro W3" charset="-12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icon.ssl.berkeley.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Systems Engineering Challenges for GSFC Space Science Mission Operations (SSMO)</a:t>
            </a:r>
            <a:br>
              <a:rPr lang="en-US" dirty="0"/>
            </a:br>
            <a:br>
              <a:rPr lang="en-US" dirty="0"/>
            </a:br>
            <a:r>
              <a:rPr lang="en-US" sz="3200" i="1" u="none" strike="noStrike" dirty="0">
                <a:effectLst/>
                <a:latin typeface="Calibri" panose="020F0502020204030204" pitchFamily="34" charset="0"/>
              </a:rPr>
              <a:t>Keeping up with a Large Fleet of Spacecraft</a:t>
            </a:r>
            <a:br>
              <a:rPr lang="en-US" sz="3200" i="0" u="none" strike="noStrike" dirty="0">
                <a:solidFill>
                  <a:srgbClr val="000000"/>
                </a:solidFill>
                <a:effectLst/>
                <a:latin typeface="Calibri" panose="020F0502020204030204" pitchFamily="34" charset="0"/>
              </a:rPr>
            </a:br>
            <a:endParaRPr lang="en-US" dirty="0"/>
          </a:p>
        </p:txBody>
      </p:sp>
      <p:sp>
        <p:nvSpPr>
          <p:cNvPr id="3" name="Subtitle 2"/>
          <p:cNvSpPr>
            <a:spLocks noGrp="1"/>
          </p:cNvSpPr>
          <p:nvPr>
            <p:ph type="subTitle" idx="1"/>
          </p:nvPr>
        </p:nvSpPr>
        <p:spPr>
          <a:xfrm>
            <a:off x="685800" y="4317124"/>
            <a:ext cx="7937500" cy="1752600"/>
          </a:xfrm>
        </p:spPr>
        <p:txBody>
          <a:bodyPr/>
          <a:lstStyle/>
          <a:p>
            <a:endParaRPr lang="en-US" sz="2400" dirty="0">
              <a:solidFill>
                <a:srgbClr val="000000"/>
              </a:solidFill>
              <a:latin typeface="Calibri" panose="020F0502020204030204" pitchFamily="34" charset="0"/>
            </a:endParaRPr>
          </a:p>
          <a:p>
            <a:r>
              <a:rPr lang="en-US" sz="2400" dirty="0">
                <a:solidFill>
                  <a:srgbClr val="000000"/>
                </a:solidFill>
                <a:latin typeface="Calibri" panose="020F0502020204030204" pitchFamily="34" charset="0"/>
              </a:rPr>
              <a:t>Julie Halverson, SSMO Systems Engineer</a:t>
            </a:r>
            <a:endParaRPr lang="en-US" sz="2400" dirty="0"/>
          </a:p>
        </p:txBody>
      </p:sp>
    </p:spTree>
    <p:extLst>
      <p:ext uri="{BB962C8B-B14F-4D97-AF65-F5344CB8AC3E}">
        <p14:creationId xmlns:p14="http://schemas.microsoft.com/office/powerpoint/2010/main" val="3934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19732-A877-39FA-AD36-2692058FB2EC}"/>
              </a:ext>
            </a:extLst>
          </p:cNvPr>
          <p:cNvSpPr>
            <a:spLocks noGrp="1"/>
          </p:cNvSpPr>
          <p:nvPr>
            <p:ph type="title"/>
          </p:nvPr>
        </p:nvSpPr>
        <p:spPr/>
        <p:txBody>
          <a:bodyPr/>
          <a:lstStyle/>
          <a:p>
            <a:r>
              <a:rPr lang="en-US" dirty="0"/>
              <a:t>LRO Power System</a:t>
            </a:r>
          </a:p>
        </p:txBody>
      </p:sp>
      <p:pic>
        <p:nvPicPr>
          <p:cNvPr id="11" name="Picture 10" descr="Graphical user interface, diagram&#10;&#10;Description automatically generated">
            <a:extLst>
              <a:ext uri="{FF2B5EF4-FFF2-40B4-BE49-F238E27FC236}">
                <a16:creationId xmlns:a16="http://schemas.microsoft.com/office/drawing/2014/main" id="{66ED9017-3CF0-9336-A831-1B6B29827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9387" y="1060074"/>
            <a:ext cx="4712531" cy="2997131"/>
          </a:xfrm>
          <a:prstGeom prst="rect">
            <a:avLst/>
          </a:prstGeom>
        </p:spPr>
      </p:pic>
      <p:sp>
        <p:nvSpPr>
          <p:cNvPr id="12" name="TextBox 11">
            <a:extLst>
              <a:ext uri="{FF2B5EF4-FFF2-40B4-BE49-F238E27FC236}">
                <a16:creationId xmlns:a16="http://schemas.microsoft.com/office/drawing/2014/main" id="{32B942F8-88F1-B634-18FD-A3D9545F0B46}"/>
              </a:ext>
            </a:extLst>
          </p:cNvPr>
          <p:cNvSpPr txBox="1"/>
          <p:nvPr/>
        </p:nvSpPr>
        <p:spPr>
          <a:xfrm>
            <a:off x="4976035" y="4106239"/>
            <a:ext cx="384214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Tools developed to model spacecraft load and predict battery performance</a:t>
            </a:r>
          </a:p>
          <a:p>
            <a:pPr marL="285750" indent="-285750">
              <a:buFont typeface="Arial" panose="020B0604020202020204" pitchFamily="34" charset="0"/>
              <a:buChar char="•"/>
            </a:pPr>
            <a:r>
              <a:rPr lang="en-US" dirty="0"/>
              <a:t>Also checks thermal constraints</a:t>
            </a:r>
          </a:p>
          <a:p>
            <a:pPr marL="285750" indent="-285750">
              <a:buFont typeface="Arial" panose="020B0604020202020204" pitchFamily="34" charset="0"/>
              <a:buChar char="•"/>
            </a:pPr>
            <a:r>
              <a:rPr lang="en-US" dirty="0"/>
              <a:t>Valuable tool to make sure battery voltage stays above trip to Safe mode</a:t>
            </a:r>
          </a:p>
        </p:txBody>
      </p:sp>
      <p:pic>
        <p:nvPicPr>
          <p:cNvPr id="13" name="Picture 12">
            <a:extLst>
              <a:ext uri="{FF2B5EF4-FFF2-40B4-BE49-F238E27FC236}">
                <a16:creationId xmlns:a16="http://schemas.microsoft.com/office/drawing/2014/main" id="{468A1ED6-5256-BB4F-1499-FCE4775BE74B}"/>
              </a:ext>
            </a:extLst>
          </p:cNvPr>
          <p:cNvPicPr>
            <a:picLocks noChangeAspect="1"/>
          </p:cNvPicPr>
          <p:nvPr/>
        </p:nvPicPr>
        <p:blipFill>
          <a:blip r:embed="rId3"/>
          <a:stretch>
            <a:fillRect/>
          </a:stretch>
        </p:blipFill>
        <p:spPr>
          <a:xfrm>
            <a:off x="259102" y="1083469"/>
            <a:ext cx="4060285" cy="2950340"/>
          </a:xfrm>
          <a:prstGeom prst="rect">
            <a:avLst/>
          </a:prstGeom>
        </p:spPr>
      </p:pic>
      <p:sp>
        <p:nvSpPr>
          <p:cNvPr id="15" name="TextBox 14">
            <a:extLst>
              <a:ext uri="{FF2B5EF4-FFF2-40B4-BE49-F238E27FC236}">
                <a16:creationId xmlns:a16="http://schemas.microsoft.com/office/drawing/2014/main" id="{5CC02FCB-8527-54E3-8749-E87BEE3CC917}"/>
              </a:ext>
            </a:extLst>
          </p:cNvPr>
          <p:cNvSpPr txBox="1"/>
          <p:nvPr/>
        </p:nvSpPr>
        <p:spPr>
          <a:xfrm>
            <a:off x="259102" y="4079890"/>
            <a:ext cx="4512595" cy="2585323"/>
          </a:xfrm>
          <a:prstGeom prst="rect">
            <a:avLst/>
          </a:prstGeom>
          <a:noFill/>
        </p:spPr>
        <p:txBody>
          <a:bodyPr wrap="square" rtlCol="0">
            <a:spAutoFit/>
          </a:bodyPr>
          <a:lstStyle/>
          <a:p>
            <a:pPr marL="285750" indent="-285750">
              <a:buFont typeface="Arial" panose="020B0604020202020204" pitchFamily="34" charset="0"/>
              <a:buChar char="•"/>
            </a:pPr>
            <a:r>
              <a:rPr lang="en-US" dirty="0"/>
              <a:t>LRO has gone through several long eclipses, including 4 without the MIMU</a:t>
            </a:r>
          </a:p>
          <a:p>
            <a:pPr marL="285750" indent="-285750">
              <a:buFont typeface="Arial" panose="020B0604020202020204" pitchFamily="34" charset="0"/>
              <a:buChar char="•"/>
            </a:pPr>
            <a:r>
              <a:rPr lang="en-US" dirty="0"/>
              <a:t>Battery capacity declining (from Tom Spitzer ‘</a:t>
            </a:r>
            <a:r>
              <a:rPr lang="en-US" i="1" dirty="0"/>
              <a:t>we are in uncharted territory</a:t>
            </a:r>
            <a:r>
              <a:rPr lang="en-US" dirty="0"/>
              <a:t>’), but still significant margin over spacecraft load</a:t>
            </a:r>
          </a:p>
          <a:p>
            <a:pPr marL="285750" indent="-285750">
              <a:buFont typeface="Arial" panose="020B0604020202020204" pitchFamily="34" charset="0"/>
              <a:buChar char="•"/>
            </a:pPr>
            <a:r>
              <a:rPr lang="en-US" dirty="0"/>
              <a:t>Solar Array trending also conducted</a:t>
            </a:r>
          </a:p>
          <a:p>
            <a:pPr marL="285750" indent="-285750">
              <a:buFont typeface="Arial" panose="020B0604020202020204" pitchFamily="34" charset="0"/>
              <a:buChar char="•"/>
            </a:pPr>
            <a:r>
              <a:rPr lang="en-US" dirty="0"/>
              <a:t>Conduct similar trending for SDO</a:t>
            </a:r>
          </a:p>
          <a:p>
            <a:pPr marL="285750" indent="-285750">
              <a:buFontTx/>
              <a:buChar char="-"/>
            </a:pPr>
            <a:endParaRPr lang="en-US" dirty="0"/>
          </a:p>
        </p:txBody>
      </p:sp>
      <p:sp>
        <p:nvSpPr>
          <p:cNvPr id="3" name="TextBox 2">
            <a:extLst>
              <a:ext uri="{FF2B5EF4-FFF2-40B4-BE49-F238E27FC236}">
                <a16:creationId xmlns:a16="http://schemas.microsoft.com/office/drawing/2014/main" id="{22BE7DC6-3BB1-B23B-9A06-795CF56C280A}"/>
              </a:ext>
            </a:extLst>
          </p:cNvPr>
          <p:cNvSpPr txBox="1"/>
          <p:nvPr/>
        </p:nvSpPr>
        <p:spPr>
          <a:xfrm>
            <a:off x="2974428" y="1849821"/>
            <a:ext cx="998484" cy="15765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40448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Tracker Issues</a:t>
            </a:r>
          </a:p>
        </p:txBody>
      </p:sp>
      <p:sp>
        <p:nvSpPr>
          <p:cNvPr id="3" name="Content Placeholder 2"/>
          <p:cNvSpPr>
            <a:spLocks noGrp="1"/>
          </p:cNvSpPr>
          <p:nvPr>
            <p:ph idx="1"/>
          </p:nvPr>
        </p:nvSpPr>
        <p:spPr>
          <a:xfrm>
            <a:off x="152400" y="990600"/>
            <a:ext cx="8763000" cy="2646603"/>
          </a:xfrm>
        </p:spPr>
        <p:txBody>
          <a:bodyPr/>
          <a:lstStyle/>
          <a:p>
            <a:r>
              <a:rPr lang="en-US" b="0" dirty="0"/>
              <a:t>LRO has had many star tracker resets, some are due to radiation events, a couple EEPROM issues</a:t>
            </a:r>
          </a:p>
          <a:p>
            <a:pPr lvl="1"/>
            <a:r>
              <a:rPr lang="en-US" dirty="0"/>
              <a:t>TEC set point reduced to -7 deg C (2018), -10 deg C (2022)</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4" name="Picture 3" descr="A picture containing background pattern&#10;&#10;Description automatically generated">
            <a:extLst>
              <a:ext uri="{FF2B5EF4-FFF2-40B4-BE49-F238E27FC236}">
                <a16:creationId xmlns:a16="http://schemas.microsoft.com/office/drawing/2014/main" id="{2DF69934-EAA3-FE5D-643D-F9C46FD53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84" y="1960178"/>
            <a:ext cx="5633811" cy="2746483"/>
          </a:xfrm>
          <a:prstGeom prst="rect">
            <a:avLst/>
          </a:prstGeom>
        </p:spPr>
      </p:pic>
      <p:sp>
        <p:nvSpPr>
          <p:cNvPr id="5" name="TextBox 4">
            <a:extLst>
              <a:ext uri="{FF2B5EF4-FFF2-40B4-BE49-F238E27FC236}">
                <a16:creationId xmlns:a16="http://schemas.microsoft.com/office/drawing/2014/main" id="{863B7766-1C1C-59CA-9FBA-FE6E1C218EAA}"/>
              </a:ext>
            </a:extLst>
          </p:cNvPr>
          <p:cNvSpPr txBox="1"/>
          <p:nvPr/>
        </p:nvSpPr>
        <p:spPr>
          <a:xfrm>
            <a:off x="6091011" y="2159875"/>
            <a:ext cx="2291255" cy="1477328"/>
          </a:xfrm>
          <a:prstGeom prst="rect">
            <a:avLst/>
          </a:prstGeom>
          <a:noFill/>
        </p:spPr>
        <p:txBody>
          <a:bodyPr wrap="square" rtlCol="0">
            <a:spAutoFit/>
          </a:bodyPr>
          <a:lstStyle/>
          <a:p>
            <a:r>
              <a:rPr lang="en-US" dirty="0"/>
              <a:t>Slow degradation observed in quality index, particular in Star Tracker 2</a:t>
            </a:r>
          </a:p>
          <a:p>
            <a:endParaRPr lang="en-US" dirty="0"/>
          </a:p>
        </p:txBody>
      </p:sp>
      <p:sp>
        <p:nvSpPr>
          <p:cNvPr id="6" name="Right Brace 5">
            <a:extLst>
              <a:ext uri="{FF2B5EF4-FFF2-40B4-BE49-F238E27FC236}">
                <a16:creationId xmlns:a16="http://schemas.microsoft.com/office/drawing/2014/main" id="{10664974-C822-B14E-33FC-E76F84B82B60}"/>
              </a:ext>
            </a:extLst>
          </p:cNvPr>
          <p:cNvSpPr/>
          <p:nvPr/>
        </p:nvSpPr>
        <p:spPr bwMode="auto">
          <a:xfrm>
            <a:off x="5463284" y="2159875"/>
            <a:ext cx="189186" cy="1173545"/>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1FD9A201-E32D-D724-57A4-772E0A60293F}"/>
              </a:ext>
            </a:extLst>
          </p:cNvPr>
          <p:cNvPicPr>
            <a:picLocks noChangeAspect="1"/>
          </p:cNvPicPr>
          <p:nvPr/>
        </p:nvPicPr>
        <p:blipFill>
          <a:blip r:embed="rId3"/>
          <a:stretch>
            <a:fillRect/>
          </a:stretch>
        </p:blipFill>
        <p:spPr>
          <a:xfrm>
            <a:off x="5298328" y="4035315"/>
            <a:ext cx="3586921" cy="2746484"/>
          </a:xfrm>
          <a:prstGeom prst="rect">
            <a:avLst/>
          </a:prstGeom>
        </p:spPr>
      </p:pic>
      <p:sp>
        <p:nvSpPr>
          <p:cNvPr id="7" name="TextBox 6">
            <a:extLst>
              <a:ext uri="{FF2B5EF4-FFF2-40B4-BE49-F238E27FC236}">
                <a16:creationId xmlns:a16="http://schemas.microsoft.com/office/drawing/2014/main" id="{58E024BA-5917-9F25-DE90-CAA436DFDE11}"/>
              </a:ext>
            </a:extLst>
          </p:cNvPr>
          <p:cNvSpPr txBox="1"/>
          <p:nvPr/>
        </p:nvSpPr>
        <p:spPr>
          <a:xfrm>
            <a:off x="258751" y="4471390"/>
            <a:ext cx="475593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Momentum unloading with one shots after MIMU powered off, also conducted one shot phasing maneuvers ahead of eclipse</a:t>
            </a:r>
          </a:p>
          <a:p>
            <a:pPr marL="285750" indent="-285750">
              <a:buFont typeface="Arial" panose="020B0604020202020204" pitchFamily="34" charset="0"/>
              <a:buChar char="•"/>
            </a:pPr>
            <a:r>
              <a:rPr lang="en-US" dirty="0"/>
              <a:t>Tool developed to predict momentum growth, optimize unload profile</a:t>
            </a:r>
          </a:p>
          <a:p>
            <a:pPr marL="285750" indent="-285750">
              <a:buFont typeface="Arial" panose="020B0604020202020204" pitchFamily="34" charset="0"/>
              <a:buChar char="•"/>
            </a:pPr>
            <a:r>
              <a:rPr lang="en-US" dirty="0"/>
              <a:t>Slewing to reduce momentum to save fuel (~5 years of fuel remaining)</a:t>
            </a:r>
          </a:p>
          <a:p>
            <a:pPr marL="0" indent="0">
              <a:buNone/>
            </a:pPr>
            <a:endParaRPr lang="en-US" sz="1800" dirty="0"/>
          </a:p>
          <a:p>
            <a:endParaRPr lang="en-US" dirty="0"/>
          </a:p>
        </p:txBody>
      </p:sp>
      <p:sp>
        <p:nvSpPr>
          <p:cNvPr id="9" name="TextBox 8">
            <a:extLst>
              <a:ext uri="{FF2B5EF4-FFF2-40B4-BE49-F238E27FC236}">
                <a16:creationId xmlns:a16="http://schemas.microsoft.com/office/drawing/2014/main" id="{18B04833-BE5C-EB65-6AEC-A694E2B23282}"/>
              </a:ext>
            </a:extLst>
          </p:cNvPr>
          <p:cNvSpPr txBox="1"/>
          <p:nvPr/>
        </p:nvSpPr>
        <p:spPr>
          <a:xfrm>
            <a:off x="6091011" y="3850649"/>
            <a:ext cx="2649803" cy="369332"/>
          </a:xfrm>
          <a:prstGeom prst="rect">
            <a:avLst/>
          </a:prstGeom>
          <a:noFill/>
        </p:spPr>
        <p:txBody>
          <a:bodyPr wrap="square" rtlCol="0">
            <a:spAutoFit/>
          </a:bodyPr>
          <a:lstStyle/>
          <a:p>
            <a:r>
              <a:rPr lang="en-US" dirty="0"/>
              <a:t>Momentum Trending</a:t>
            </a:r>
          </a:p>
        </p:txBody>
      </p:sp>
    </p:spTree>
    <p:extLst>
      <p:ext uri="{BB962C8B-B14F-4D97-AF65-F5344CB8AC3E}">
        <p14:creationId xmlns:p14="http://schemas.microsoft.com/office/powerpoint/2010/main" val="17731119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MMS (2015)</a:t>
            </a:r>
          </a:p>
        </p:txBody>
      </p:sp>
      <p:sp>
        <p:nvSpPr>
          <p:cNvPr id="3" name="Content Placeholder 2"/>
          <p:cNvSpPr>
            <a:spLocks noGrp="1"/>
          </p:cNvSpPr>
          <p:nvPr>
            <p:ph idx="1"/>
          </p:nvPr>
        </p:nvSpPr>
        <p:spPr>
          <a:xfrm>
            <a:off x="152400" y="1066800"/>
            <a:ext cx="8534400" cy="2079510"/>
          </a:xfrm>
        </p:spPr>
        <p:txBody>
          <a:bodyPr/>
          <a:lstStyle/>
          <a:p>
            <a:r>
              <a:rPr lang="en-US" b="0" dirty="0"/>
              <a:t>Magnetospheric Multiscale System (MMS) mission is contributing to our understanding of the processes of magnetic reconnection.</a:t>
            </a:r>
          </a:p>
          <a:p>
            <a:r>
              <a:rPr lang="en-US" b="0" dirty="0"/>
              <a:t>Four identical spacecraft, in highly elliptical orbits, form a tetrahedron at apogee.  </a:t>
            </a:r>
          </a:p>
          <a:p>
            <a:r>
              <a:rPr lang="en-US" b="0" dirty="0"/>
              <a:t>Star trackers have 4 heads, axial boom has blinded one camera head on each spacecraft, had to remove that head from onboard processing</a:t>
            </a:r>
          </a:p>
          <a:p>
            <a:r>
              <a:rPr lang="en-US" b="0" dirty="0"/>
              <a:t>Star tracker reboots caused by single event upsets, tuning performed in tracker software to help mitigate</a:t>
            </a:r>
          </a:p>
          <a:p>
            <a:r>
              <a:rPr lang="en-US" b="0" dirty="0"/>
              <a:t>Another head (A) failed on MMS1, not able to recover</a:t>
            </a:r>
          </a:p>
          <a:p>
            <a:r>
              <a:rPr lang="en-US" b="0" dirty="0"/>
              <a:t>Recent event resulted in loss of power to star tracker on MMS2, likely an SEU.  Powered back on and has been operating nominally.</a:t>
            </a:r>
          </a:p>
        </p:txBody>
      </p:sp>
      <p:pic>
        <p:nvPicPr>
          <p:cNvPr id="5" name="Picture 4" descr="mmschu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917" y="4872442"/>
            <a:ext cx="2354317" cy="1837516"/>
          </a:xfrm>
          <a:prstGeom prst="rect">
            <a:avLst/>
          </a:prstGeom>
        </p:spPr>
      </p:pic>
      <p:sp>
        <p:nvSpPr>
          <p:cNvPr id="6" name="TextBox 5">
            <a:extLst>
              <a:ext uri="{FF2B5EF4-FFF2-40B4-BE49-F238E27FC236}">
                <a16:creationId xmlns:a16="http://schemas.microsoft.com/office/drawing/2014/main" id="{96771026-16A4-9513-6F62-AF6DD99F5517}"/>
              </a:ext>
            </a:extLst>
          </p:cNvPr>
          <p:cNvSpPr txBox="1"/>
          <p:nvPr/>
        </p:nvSpPr>
        <p:spPr>
          <a:xfrm>
            <a:off x="1681654" y="5147129"/>
            <a:ext cx="2664371" cy="1477328"/>
          </a:xfrm>
          <a:prstGeom prst="rect">
            <a:avLst/>
          </a:prstGeom>
          <a:noFill/>
        </p:spPr>
        <p:txBody>
          <a:bodyPr wrap="square" rtlCol="0">
            <a:spAutoFit/>
          </a:bodyPr>
          <a:lstStyle/>
          <a:p>
            <a:r>
              <a:rPr lang="en-US" b="0" dirty="0"/>
              <a:t>During 7km formation, star tracker imaged another MMS spacecraft.</a:t>
            </a:r>
          </a:p>
          <a:p>
            <a:endParaRPr lang="en-US" dirty="0"/>
          </a:p>
        </p:txBody>
      </p:sp>
    </p:spTree>
    <p:extLst>
      <p:ext uri="{BB962C8B-B14F-4D97-AF65-F5344CB8AC3E}">
        <p14:creationId xmlns:p14="http://schemas.microsoft.com/office/powerpoint/2010/main" val="4277294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SDO (2010)</a:t>
            </a:r>
          </a:p>
        </p:txBody>
      </p:sp>
      <p:sp>
        <p:nvSpPr>
          <p:cNvPr id="3" name="Content Placeholder 2"/>
          <p:cNvSpPr>
            <a:spLocks noGrp="1"/>
          </p:cNvSpPr>
          <p:nvPr>
            <p:ph idx="1"/>
          </p:nvPr>
        </p:nvSpPr>
        <p:spPr/>
        <p:txBody>
          <a:bodyPr/>
          <a:lstStyle/>
          <a:p>
            <a:r>
              <a:rPr lang="en-US" b="0" dirty="0"/>
              <a:t>Solar Dynamics Observatory (SDO) is the first mission in NASA’s Living with a Star Program.  SDO is contributing to the understanding of the sun’s influence on earth and near-earth space.   Inclined geosynchronous orbit, downlinks continuous 130 Mbps.</a:t>
            </a:r>
          </a:p>
        </p:txBody>
      </p:sp>
      <p:sp>
        <p:nvSpPr>
          <p:cNvPr id="6" name="TextBox 5"/>
          <p:cNvSpPr txBox="1"/>
          <p:nvPr/>
        </p:nvSpPr>
        <p:spPr>
          <a:xfrm>
            <a:off x="2853267" y="6493933"/>
            <a:ext cx="2980266" cy="369332"/>
          </a:xfrm>
          <a:prstGeom prst="rect">
            <a:avLst/>
          </a:prstGeom>
          <a:noFill/>
        </p:spPr>
        <p:txBody>
          <a:bodyPr wrap="square" rtlCol="0">
            <a:spAutoFit/>
          </a:bodyPr>
          <a:lstStyle/>
          <a:p>
            <a:r>
              <a:rPr lang="en-US" dirty="0"/>
              <a:t>https://</a:t>
            </a:r>
            <a:r>
              <a:rPr lang="en-US" dirty="0" err="1"/>
              <a:t>sdo.gsfc.nasa.gov</a:t>
            </a:r>
            <a:r>
              <a:rPr lang="en-US" dirty="0"/>
              <a:t>/</a:t>
            </a:r>
          </a:p>
        </p:txBody>
      </p:sp>
      <p:pic>
        <p:nvPicPr>
          <p:cNvPr id="8" name="Picture 7" descr="A close up of a planet&#10;&#10;Description automatically generated with low confidence">
            <a:extLst>
              <a:ext uri="{FF2B5EF4-FFF2-40B4-BE49-F238E27FC236}">
                <a16:creationId xmlns:a16="http://schemas.microsoft.com/office/drawing/2014/main" id="{5318A3A2-CEF1-12B2-DEB7-240F6EED3795}"/>
              </a:ext>
            </a:extLst>
          </p:cNvPr>
          <p:cNvPicPr>
            <a:picLocks noChangeAspect="1"/>
          </p:cNvPicPr>
          <p:nvPr/>
        </p:nvPicPr>
        <p:blipFill>
          <a:blip r:embed="rId2"/>
          <a:stretch>
            <a:fillRect/>
          </a:stretch>
        </p:blipFill>
        <p:spPr>
          <a:xfrm>
            <a:off x="333703" y="2511972"/>
            <a:ext cx="3747814" cy="3747814"/>
          </a:xfrm>
          <a:prstGeom prst="rect">
            <a:avLst/>
          </a:prstGeom>
        </p:spPr>
      </p:pic>
      <p:pic>
        <p:nvPicPr>
          <p:cNvPr id="10" name="Picture 9" descr="A picture containing star, outdoor object, dark&#10;&#10;Description automatically generated">
            <a:extLst>
              <a:ext uri="{FF2B5EF4-FFF2-40B4-BE49-F238E27FC236}">
                <a16:creationId xmlns:a16="http://schemas.microsoft.com/office/drawing/2014/main" id="{F37407B5-5E1D-C2A7-5BAF-1D4BA6FC6B97}"/>
              </a:ext>
            </a:extLst>
          </p:cNvPr>
          <p:cNvPicPr>
            <a:picLocks noChangeAspect="1"/>
          </p:cNvPicPr>
          <p:nvPr/>
        </p:nvPicPr>
        <p:blipFill>
          <a:blip r:embed="rId3"/>
          <a:stretch>
            <a:fillRect/>
          </a:stretch>
        </p:blipFill>
        <p:spPr>
          <a:xfrm>
            <a:off x="4677103" y="2502921"/>
            <a:ext cx="3747814" cy="3747814"/>
          </a:xfrm>
          <a:prstGeom prst="rect">
            <a:avLst/>
          </a:prstGeom>
        </p:spPr>
      </p:pic>
    </p:spTree>
    <p:extLst>
      <p:ext uri="{BB962C8B-B14F-4D97-AF65-F5344CB8AC3E}">
        <p14:creationId xmlns:p14="http://schemas.microsoft.com/office/powerpoint/2010/main" val="12770041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SDO Gyro Heaters</a:t>
            </a:r>
          </a:p>
        </p:txBody>
      </p:sp>
      <p:sp>
        <p:nvSpPr>
          <p:cNvPr id="3" name="Content Placeholder 2"/>
          <p:cNvSpPr>
            <a:spLocks noGrp="1"/>
          </p:cNvSpPr>
          <p:nvPr>
            <p:ph idx="1"/>
          </p:nvPr>
        </p:nvSpPr>
        <p:spPr>
          <a:xfrm>
            <a:off x="84083" y="1066800"/>
            <a:ext cx="8986345" cy="5486400"/>
          </a:xfrm>
        </p:spPr>
        <p:txBody>
          <a:bodyPr/>
          <a:lstStyle/>
          <a:p>
            <a:r>
              <a:rPr lang="en-US" sz="1900" b="0" dirty="0"/>
              <a:t>3 </a:t>
            </a:r>
            <a:r>
              <a:rPr lang="en-US" sz="1900" b="0" dirty="0" err="1"/>
              <a:t>Kearfott</a:t>
            </a:r>
            <a:r>
              <a:rPr lang="en-US" sz="1900" b="0" dirty="0"/>
              <a:t> Two-Axis Reference Assembly (TARA) Inertial Reference Units</a:t>
            </a:r>
          </a:p>
          <a:p>
            <a:r>
              <a:rPr lang="en-US" sz="1900" b="0" dirty="0"/>
              <a:t>Designed to operate at 70 deg C using heaters, heaters not used because of battery concerns</a:t>
            </a:r>
          </a:p>
          <a:p>
            <a:r>
              <a:rPr lang="en-US" sz="1900" b="0" dirty="0"/>
              <a:t>IRU1 current started to increase in 2010, reached the red limit in late 2013, removed from the control loop</a:t>
            </a:r>
          </a:p>
          <a:p>
            <a:r>
              <a:rPr lang="en-US" sz="1900" b="0" dirty="0"/>
              <a:t>GPM conducted a high frequency load study on a similar battery, found no degradation</a:t>
            </a:r>
          </a:p>
          <a:p>
            <a:r>
              <a:rPr lang="en-US" sz="1900" b="0" dirty="0"/>
              <a:t>In 2016, heaters turned on resulting in a noticeable improvement, onboard parameters updated to </a:t>
            </a:r>
            <a:r>
              <a:rPr lang="en-US" b="0" dirty="0"/>
              <a:t>reflect change</a:t>
            </a:r>
          </a:p>
          <a:p>
            <a:pPr marL="0" indent="0">
              <a:buNone/>
            </a:pPr>
            <a:endParaRPr lang="en-US" dirty="0"/>
          </a:p>
        </p:txBody>
      </p:sp>
      <p:pic>
        <p:nvPicPr>
          <p:cNvPr id="4" name="Picture 3" descr="sdoiss4.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316" y="3934284"/>
            <a:ext cx="3843865" cy="2495843"/>
          </a:xfrm>
          <a:prstGeom prst="rect">
            <a:avLst/>
          </a:prstGeom>
        </p:spPr>
      </p:pic>
      <p:pic>
        <p:nvPicPr>
          <p:cNvPr id="5" name="Picture 4" descr="sdobias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891" y="3937118"/>
            <a:ext cx="4622799" cy="2493009"/>
          </a:xfrm>
          <a:prstGeom prst="rect">
            <a:avLst/>
          </a:prstGeom>
        </p:spPr>
      </p:pic>
      <p:sp>
        <p:nvSpPr>
          <p:cNvPr id="6" name="TextBox 5"/>
          <p:cNvSpPr txBox="1"/>
          <p:nvPr/>
        </p:nvSpPr>
        <p:spPr>
          <a:xfrm>
            <a:off x="595292" y="6444734"/>
            <a:ext cx="3776135" cy="369332"/>
          </a:xfrm>
          <a:prstGeom prst="rect">
            <a:avLst/>
          </a:prstGeom>
          <a:noFill/>
        </p:spPr>
        <p:txBody>
          <a:bodyPr wrap="square" rtlCol="0">
            <a:spAutoFit/>
          </a:bodyPr>
          <a:lstStyle/>
          <a:p>
            <a:r>
              <a:rPr lang="en-US" b="1" dirty="0"/>
              <a:t>Instrument Stabilization System</a:t>
            </a:r>
          </a:p>
        </p:txBody>
      </p:sp>
      <p:sp>
        <p:nvSpPr>
          <p:cNvPr id="7" name="TextBox 6"/>
          <p:cNvSpPr txBox="1"/>
          <p:nvPr/>
        </p:nvSpPr>
        <p:spPr>
          <a:xfrm>
            <a:off x="5791200" y="6430127"/>
            <a:ext cx="2336800" cy="369332"/>
          </a:xfrm>
          <a:prstGeom prst="rect">
            <a:avLst/>
          </a:prstGeom>
          <a:noFill/>
        </p:spPr>
        <p:txBody>
          <a:bodyPr wrap="square" rtlCol="0">
            <a:spAutoFit/>
          </a:bodyPr>
          <a:lstStyle/>
          <a:p>
            <a:r>
              <a:rPr lang="en-US" b="1" dirty="0"/>
              <a:t>Gyro Biases</a:t>
            </a:r>
          </a:p>
        </p:txBody>
      </p:sp>
    </p:spTree>
    <p:extLst>
      <p:ext uri="{BB962C8B-B14F-4D97-AF65-F5344CB8AC3E}">
        <p14:creationId xmlns:p14="http://schemas.microsoft.com/office/powerpoint/2010/main" val="290451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5FF4-66F3-6F5C-8AFF-035E83A73FA8}"/>
              </a:ext>
            </a:extLst>
          </p:cNvPr>
          <p:cNvSpPr>
            <a:spLocks noGrp="1"/>
          </p:cNvSpPr>
          <p:nvPr>
            <p:ph type="title"/>
          </p:nvPr>
        </p:nvSpPr>
        <p:spPr/>
        <p:txBody>
          <a:bodyPr/>
          <a:lstStyle/>
          <a:p>
            <a:r>
              <a:rPr lang="en-US" dirty="0" err="1"/>
              <a:t>Gyroless</a:t>
            </a:r>
            <a:r>
              <a:rPr lang="en-US" dirty="0"/>
              <a:t> Operations</a:t>
            </a:r>
          </a:p>
        </p:txBody>
      </p:sp>
      <p:sp>
        <p:nvSpPr>
          <p:cNvPr id="3" name="Content Placeholder 2">
            <a:extLst>
              <a:ext uri="{FF2B5EF4-FFF2-40B4-BE49-F238E27FC236}">
                <a16:creationId xmlns:a16="http://schemas.microsoft.com/office/drawing/2014/main" id="{D5954583-9936-0A83-D54E-DD44BE9E0803}"/>
              </a:ext>
            </a:extLst>
          </p:cNvPr>
          <p:cNvSpPr>
            <a:spLocks noGrp="1"/>
          </p:cNvSpPr>
          <p:nvPr>
            <p:ph idx="1"/>
          </p:nvPr>
        </p:nvSpPr>
        <p:spPr>
          <a:xfrm>
            <a:off x="152400" y="1066800"/>
            <a:ext cx="8763000" cy="2065283"/>
          </a:xfrm>
        </p:spPr>
        <p:txBody>
          <a:bodyPr/>
          <a:lstStyle/>
          <a:p>
            <a:r>
              <a:rPr lang="en-US" b="0" dirty="0"/>
              <a:t>Current rose on IRU3 in early 2021, powered cycled in June 2021</a:t>
            </a:r>
          </a:p>
          <a:p>
            <a:r>
              <a:rPr lang="en-US" b="0" dirty="0"/>
              <a:t>Current rose on IRU2 in Nov 2022, will be powered cycled in Jan 2023  </a:t>
            </a:r>
          </a:p>
          <a:p>
            <a:r>
              <a:rPr lang="en-US" b="0" dirty="0"/>
              <a:t>Based on LRO experience, </a:t>
            </a:r>
            <a:r>
              <a:rPr lang="en-US" b="0" dirty="0" err="1"/>
              <a:t>gyroless</a:t>
            </a:r>
            <a:r>
              <a:rPr lang="en-US" b="0" dirty="0"/>
              <a:t> algorithm in development for SDO</a:t>
            </a:r>
          </a:p>
          <a:p>
            <a:r>
              <a:rPr lang="en-US" b="0" dirty="0"/>
              <a:t>SDO has the same Leonardo star trackers as LRO, experience fewer resets</a:t>
            </a:r>
          </a:p>
          <a:p>
            <a:endParaRPr lang="en-US" b="0" dirty="0"/>
          </a:p>
          <a:p>
            <a:endParaRPr lang="en-US"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167C56D2-D25B-7A49-36FA-C3BB50FBA120}"/>
                  </a:ext>
                </a:extLst>
              </p:cNvPr>
              <p:cNvSpPr txBox="1">
                <a:spLocks/>
              </p:cNvSpPr>
              <p:nvPr/>
            </p:nvSpPr>
            <p:spPr bwMode="auto">
              <a:xfrm>
                <a:off x="673318" y="4044626"/>
                <a:ext cx="8013481" cy="2813374"/>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0" fontAlgn="base" hangingPunct="0">
                  <a:spcBef>
                    <a:spcPct val="20000"/>
                  </a:spcBef>
                  <a:spcAft>
                    <a:spcPct val="0"/>
                  </a:spcAft>
                  <a:buChar char="•"/>
                  <a:defRPr sz="2000" b="1">
                    <a:solidFill>
                      <a:schemeClr val="tx1"/>
                    </a:solidFill>
                    <a:latin typeface="+mn-lt"/>
                    <a:ea typeface="ＭＳ Ｐゴシック" panose="020B0600070205080204" pitchFamily="34" charset="-128"/>
                    <a:cs typeface="ＭＳ Ｐゴシック"/>
                  </a:defRPr>
                </a:lvl1pPr>
                <a:lvl2pPr marL="742950" indent="-285750" algn="l" rtl="0" eaLnBrk="0" fontAlgn="base" hangingPunct="0">
                  <a:spcBef>
                    <a:spcPct val="20000"/>
                  </a:spcBef>
                  <a:spcAft>
                    <a:spcPct val="0"/>
                  </a:spcAft>
                  <a:buFont typeface="Arial" pitchFamily="34" charset="0"/>
                  <a:buChar char="−"/>
                  <a:defRPr>
                    <a:solidFill>
                      <a:schemeClr val="tx1"/>
                    </a:solidFill>
                    <a:latin typeface="+mn-lt"/>
                    <a:ea typeface="ＭＳ Ｐゴシック" panose="020B0600070205080204" pitchFamily="34"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ヒラギノ角ゴ Pro W3" charset="-128"/>
                    <a:cs typeface="ヒラギノ角ゴ Pro W3"/>
                  </a:defRPr>
                </a:lvl3pPr>
                <a:lvl4pPr marL="1600200" indent="-228600" algn="l" rtl="0" eaLnBrk="0" fontAlgn="base" hangingPunct="0">
                  <a:spcBef>
                    <a:spcPct val="20000"/>
                  </a:spcBef>
                  <a:spcAft>
                    <a:spcPct val="0"/>
                  </a:spcAft>
                  <a:buChar char="–"/>
                  <a:defRPr sz="1400">
                    <a:solidFill>
                      <a:schemeClr val="tx1"/>
                    </a:solidFill>
                    <a:latin typeface="+mn-lt"/>
                    <a:ea typeface="ヒラギノ角ゴ Pro W3" charset="-128"/>
                    <a:cs typeface="ヒラギノ角ゴ Pro W3"/>
                  </a:defRPr>
                </a:lvl4pPr>
                <a:lvl5pPr marL="2057400" indent="-228600" algn="l" rtl="0" eaLnBrk="0" fontAlgn="base" hangingPunct="0">
                  <a:spcBef>
                    <a:spcPct val="20000"/>
                  </a:spcBef>
                  <a:spcAft>
                    <a:spcPct val="0"/>
                  </a:spcAft>
                  <a:buChar char="»"/>
                  <a:defRPr sz="1200">
                    <a:solidFill>
                      <a:schemeClr val="tx1"/>
                    </a:solidFill>
                    <a:latin typeface="+mn-lt"/>
                    <a:ea typeface="ヒラギノ角ゴ Pro W3" charset="-128"/>
                    <a:cs typeface="ヒラギノ角ゴ Pro W3"/>
                  </a:defRPr>
                </a:lvl5pPr>
                <a:lvl6pPr marL="2514600" indent="-228600" algn="l" rtl="0" fontAlgn="base">
                  <a:spcBef>
                    <a:spcPct val="20000"/>
                  </a:spcBef>
                  <a:spcAft>
                    <a:spcPct val="0"/>
                  </a:spcAft>
                  <a:buChar char="»"/>
                  <a:defRPr sz="1200">
                    <a:solidFill>
                      <a:schemeClr val="tx1"/>
                    </a:solidFill>
                    <a:latin typeface="+mn-lt"/>
                    <a:ea typeface="ヒラギノ角ゴ Pro W3" charset="-128"/>
                  </a:defRPr>
                </a:lvl6pPr>
                <a:lvl7pPr marL="2971800" indent="-228600" algn="l" rtl="0" fontAlgn="base">
                  <a:spcBef>
                    <a:spcPct val="20000"/>
                  </a:spcBef>
                  <a:spcAft>
                    <a:spcPct val="0"/>
                  </a:spcAft>
                  <a:buChar char="»"/>
                  <a:defRPr sz="1200">
                    <a:solidFill>
                      <a:schemeClr val="tx1"/>
                    </a:solidFill>
                    <a:latin typeface="+mn-lt"/>
                    <a:ea typeface="ヒラギノ角ゴ Pro W3" charset="-128"/>
                  </a:defRPr>
                </a:lvl7pPr>
                <a:lvl8pPr marL="3429000" indent="-228600" algn="l" rtl="0" fontAlgn="base">
                  <a:spcBef>
                    <a:spcPct val="20000"/>
                  </a:spcBef>
                  <a:spcAft>
                    <a:spcPct val="0"/>
                  </a:spcAft>
                  <a:buChar char="»"/>
                  <a:defRPr sz="1200">
                    <a:solidFill>
                      <a:schemeClr val="tx1"/>
                    </a:solidFill>
                    <a:latin typeface="+mn-lt"/>
                    <a:ea typeface="ヒラギノ角ゴ Pro W3" charset="-128"/>
                  </a:defRPr>
                </a:lvl8pPr>
                <a:lvl9pPr marL="3886200" indent="-228600" algn="l" rtl="0" fontAlgn="base">
                  <a:spcBef>
                    <a:spcPct val="20000"/>
                  </a:spcBef>
                  <a:spcAft>
                    <a:spcPct val="0"/>
                  </a:spcAft>
                  <a:buChar char="»"/>
                  <a:defRPr sz="1200">
                    <a:solidFill>
                      <a:schemeClr val="tx1"/>
                    </a:solidFill>
                    <a:latin typeface="+mn-lt"/>
                    <a:ea typeface="ヒラギノ角ゴ Pro W3" charset="-128"/>
                  </a:defRPr>
                </a:lvl9pPr>
              </a:lstStyle>
              <a:p>
                <a:pPr marL="0" indent="0" defTabSz="914400">
                  <a:buFontTx/>
                  <a:buNone/>
                </a:pPr>
                <a:r>
                  <a:rPr lang="en-US" sz="8000" b="0" kern="0" dirty="0"/>
                  <a:t>Blend two ’sources’ of rate information to replace IRU measurement</a:t>
                </a:r>
              </a:p>
              <a:p>
                <a:pPr marL="0" indent="0" defTabSz="914400">
                  <a:buFontTx/>
                  <a:buNone/>
                </a:pPr>
                <a:r>
                  <a:rPr lang="en-US" sz="8000" b="0" kern="0" dirty="0"/>
                  <a:t>1.  Quaternion kinematics:</a:t>
                </a:r>
              </a:p>
              <a:p>
                <a:pPr marL="457200" lvl="1" indent="0" defTabSz="914400">
                  <a:buFont typeface="Arial" pitchFamily="34" charset="0"/>
                  <a:buNone/>
                </a:pPr>
                <a14:m>
                  <m:oMath xmlns:m="http://schemas.openxmlformats.org/officeDocument/2006/math">
                    <m:acc>
                      <m:accPr>
                        <m:chr m:val="̇"/>
                        <m:ctrlPr>
                          <a:rPr lang="en-US" sz="8000" i="1" kern="0" smtClean="0">
                            <a:latin typeface="Cambria Math" panose="02040503050406030204" pitchFamily="18" charset="0"/>
                          </a:rPr>
                        </m:ctrlPr>
                      </m:accPr>
                      <m:e>
                        <m:r>
                          <a:rPr lang="en-US" sz="8000" i="1" kern="0" smtClean="0">
                            <a:latin typeface="Cambria Math" charset="0"/>
                          </a:rPr>
                          <m:t>𝑞</m:t>
                        </m:r>
                      </m:e>
                    </m:acc>
                    <m:r>
                      <a:rPr lang="en-US" sz="8000" i="1" kern="0" smtClean="0">
                        <a:latin typeface="Cambria Math" charset="0"/>
                      </a:rPr>
                      <m:t>=</m:t>
                    </m:r>
                    <m:f>
                      <m:fPr>
                        <m:ctrlPr>
                          <a:rPr lang="bg-BG" sz="8000" i="1" kern="0" smtClean="0">
                            <a:latin typeface="Cambria Math" panose="02040503050406030204" pitchFamily="18" charset="0"/>
                          </a:rPr>
                        </m:ctrlPr>
                      </m:fPr>
                      <m:num>
                        <m:r>
                          <a:rPr lang="en-US" sz="8000" i="1" kern="0" smtClean="0">
                            <a:latin typeface="Cambria Math" charset="0"/>
                          </a:rPr>
                          <m:t>1</m:t>
                        </m:r>
                      </m:num>
                      <m:den>
                        <m:r>
                          <a:rPr lang="en-US" sz="8000" i="1" kern="0" smtClean="0">
                            <a:latin typeface="Cambria Math" charset="0"/>
                          </a:rPr>
                          <m:t>2</m:t>
                        </m:r>
                      </m:den>
                    </m:f>
                    <m:r>
                      <a:rPr lang="en-US" sz="8000" i="1" kern="0" smtClean="0">
                        <a:latin typeface="Cambria Math" charset="0"/>
                      </a:rPr>
                      <m:t>𝑄</m:t>
                    </m:r>
                    <m:r>
                      <a:rPr lang="en-US" sz="8000" i="1" kern="0" smtClean="0">
                        <a:latin typeface="Cambria Math" charset="0"/>
                      </a:rPr>
                      <m:t>(</m:t>
                    </m:r>
                    <m:r>
                      <a:rPr lang="en-US" sz="8000" i="1" kern="0" smtClean="0">
                        <a:latin typeface="Cambria Math" charset="0"/>
                      </a:rPr>
                      <m:t>𝑞</m:t>
                    </m:r>
                    <m:r>
                      <a:rPr lang="en-US" sz="8000" i="1" kern="0" smtClean="0">
                        <a:latin typeface="Cambria Math" charset="0"/>
                      </a:rPr>
                      <m:t>)</m:t>
                    </m:r>
                    <m:r>
                      <a:rPr lang="en-US" sz="8000" i="1" kern="0" smtClean="0">
                        <a:latin typeface="Cambria Math" charset="0"/>
                        <a:ea typeface="Cambria Math" charset="0"/>
                        <a:cs typeface="Cambria Math" charset="0"/>
                      </a:rPr>
                      <m:t>𝜔</m:t>
                    </m:r>
                  </m:oMath>
                </a14:m>
                <a:r>
                  <a:rPr lang="en-US" sz="8000" kern="0" dirty="0"/>
                  <a:t> </a:t>
                </a:r>
                <a14:m>
                  <m:oMath xmlns:m="http://schemas.openxmlformats.org/officeDocument/2006/math">
                    <m:r>
                      <a:rPr lang="en-US" sz="8000" kern="0" dirty="0" smtClean="0">
                        <a:latin typeface="Cambria Math" charset="0"/>
                        <a:ea typeface="Cambria Math" charset="0"/>
                        <a:cs typeface="Cambria Math" charset="0"/>
                      </a:rPr>
                      <m:t>         </m:t>
                    </m:r>
                    <m:sSub>
                      <m:sSubPr>
                        <m:ctrlPr>
                          <a:rPr lang="en-US" sz="8000" i="1" kern="0" dirty="0" smtClean="0">
                            <a:latin typeface="Cambria Math" panose="02040503050406030204" pitchFamily="18" charset="0"/>
                            <a:ea typeface="Cambria Math" charset="0"/>
                          </a:rPr>
                        </m:ctrlPr>
                      </m:sSubPr>
                      <m:e>
                        <m:acc>
                          <m:accPr>
                            <m:chr m:val="̂"/>
                            <m:ctrlPr>
                              <a:rPr lang="en-US" sz="8000" i="1" kern="0" dirty="0" smtClean="0">
                                <a:latin typeface="Cambria Math" panose="02040503050406030204" pitchFamily="18" charset="0"/>
                                <a:ea typeface="Cambria Math" charset="0"/>
                              </a:rPr>
                            </m:ctrlPr>
                          </m:accPr>
                          <m:e>
                            <m:r>
                              <a:rPr lang="en-US" sz="8000" i="1" kern="0" dirty="0" smtClean="0">
                                <a:latin typeface="Cambria Math" panose="02040503050406030204" pitchFamily="18" charset="0"/>
                                <a:ea typeface="Cambria Math" panose="02040503050406030204" pitchFamily="18" charset="0"/>
                              </a:rPr>
                              <m:t>𝜔</m:t>
                            </m:r>
                          </m:e>
                        </m:acc>
                      </m:e>
                      <m:sub>
                        <m:r>
                          <a:rPr lang="en-US" sz="8000" i="1" kern="0" dirty="0" smtClean="0">
                            <a:latin typeface="Cambria Math" panose="02040503050406030204" pitchFamily="18" charset="0"/>
                            <a:ea typeface="Cambria Math" charset="0"/>
                          </a:rPr>
                          <m:t>𝑆𝑇</m:t>
                        </m:r>
                      </m:sub>
                    </m:sSub>
                    <m:r>
                      <a:rPr lang="en-US" sz="8000" kern="0" dirty="0" smtClean="0">
                        <a:latin typeface="Cambria Math" charset="0"/>
                        <a:ea typeface="Cambria Math" charset="0"/>
                        <a:cs typeface="Cambria Math" charset="0"/>
                      </a:rPr>
                      <m:t> </m:t>
                    </m:r>
                    <m:r>
                      <a:rPr lang="en-US" sz="8000" i="1" kern="0" dirty="0" smtClean="0">
                        <a:latin typeface="Cambria Math" charset="0"/>
                        <a:ea typeface="Cambria Math" charset="0"/>
                        <a:cs typeface="Cambria Math" charset="0"/>
                      </a:rPr>
                      <m:t>=2</m:t>
                    </m:r>
                    <m:sSup>
                      <m:sSupPr>
                        <m:ctrlPr>
                          <a:rPr lang="en-US" sz="8000" i="1" kern="0" dirty="0" smtClean="0">
                            <a:latin typeface="Cambria Math" panose="02040503050406030204" pitchFamily="18" charset="0"/>
                            <a:ea typeface="Cambria Math" charset="0"/>
                            <a:cs typeface="Cambria Math" charset="0"/>
                          </a:rPr>
                        </m:ctrlPr>
                      </m:sSupPr>
                      <m:e>
                        <m:r>
                          <a:rPr lang="en-US" sz="8000" i="1" kern="0" dirty="0" smtClean="0">
                            <a:latin typeface="Cambria Math" charset="0"/>
                            <a:ea typeface="Cambria Math" charset="0"/>
                            <a:cs typeface="Cambria Math" charset="0"/>
                          </a:rPr>
                          <m:t>𝑄</m:t>
                        </m:r>
                        <m:r>
                          <a:rPr lang="en-US" sz="8000" i="1" kern="0" dirty="0" smtClean="0">
                            <a:latin typeface="Cambria Math" charset="0"/>
                            <a:ea typeface="Cambria Math" charset="0"/>
                            <a:cs typeface="Cambria Math" charset="0"/>
                          </a:rPr>
                          <m:t>(</m:t>
                        </m:r>
                        <m:sSub>
                          <m:sSubPr>
                            <m:ctrlPr>
                              <a:rPr lang="en-US" sz="8000" i="1" kern="0" dirty="0" smtClean="0">
                                <a:latin typeface="Cambria Math" panose="02040503050406030204" pitchFamily="18" charset="0"/>
                                <a:ea typeface="Cambria Math" charset="0"/>
                                <a:cs typeface="Cambria Math" charset="0"/>
                              </a:rPr>
                            </m:ctrlPr>
                          </m:sSubPr>
                          <m:e>
                            <m:r>
                              <a:rPr lang="en-US" sz="8000" i="1" kern="0" dirty="0">
                                <a:latin typeface="Cambria Math" charset="0"/>
                                <a:ea typeface="Cambria Math" charset="0"/>
                                <a:cs typeface="Cambria Math" charset="0"/>
                              </a:rPr>
                              <m:t>𝑞</m:t>
                            </m:r>
                          </m:e>
                          <m:sub>
                            <m:r>
                              <a:rPr lang="en-US" sz="8000" i="1" kern="0" dirty="0" smtClean="0">
                                <a:latin typeface="Cambria Math" charset="0"/>
                                <a:ea typeface="Cambria Math" charset="0"/>
                                <a:cs typeface="Cambria Math" charset="0"/>
                              </a:rPr>
                              <m:t>𝑆𝑇</m:t>
                            </m:r>
                          </m:sub>
                        </m:sSub>
                        <m:r>
                          <a:rPr lang="en-US" sz="8000" i="1" kern="0" dirty="0" smtClean="0">
                            <a:latin typeface="Cambria Math" charset="0"/>
                            <a:ea typeface="Cambria Math" charset="0"/>
                            <a:cs typeface="Cambria Math" charset="0"/>
                          </a:rPr>
                          <m:t>)</m:t>
                        </m:r>
                      </m:e>
                      <m:sup>
                        <m:r>
                          <a:rPr lang="en-US" sz="8000" i="1" kern="0" dirty="0" smtClean="0">
                            <a:latin typeface="Cambria Math" charset="0"/>
                            <a:ea typeface="Cambria Math" charset="0"/>
                            <a:cs typeface="Cambria Math" charset="0"/>
                          </a:rPr>
                          <m:t>𝑇</m:t>
                        </m:r>
                      </m:sup>
                    </m:sSup>
                    <m:sSub>
                      <m:sSubPr>
                        <m:ctrlPr>
                          <a:rPr lang="en-US" sz="8000" i="1" kern="0" dirty="0" smtClean="0">
                            <a:latin typeface="Cambria Math" panose="02040503050406030204" pitchFamily="18" charset="0"/>
                            <a:ea typeface="Cambria Math" charset="0"/>
                            <a:cs typeface="Cambria Math" charset="0"/>
                          </a:rPr>
                        </m:ctrlPr>
                      </m:sSubPr>
                      <m:e>
                        <m:acc>
                          <m:accPr>
                            <m:chr m:val="̇"/>
                            <m:ctrlPr>
                              <a:rPr lang="en-US" sz="8000" i="1" kern="0" dirty="0" smtClean="0">
                                <a:latin typeface="Cambria Math" panose="02040503050406030204" pitchFamily="18" charset="0"/>
                                <a:ea typeface="Cambria Math" charset="0"/>
                                <a:cs typeface="Cambria Math" charset="0"/>
                              </a:rPr>
                            </m:ctrlPr>
                          </m:accPr>
                          <m:e>
                            <m:r>
                              <a:rPr lang="en-US" sz="8000" i="1" kern="0" dirty="0" smtClean="0">
                                <a:latin typeface="Cambria Math" charset="0"/>
                                <a:ea typeface="Cambria Math" charset="0"/>
                                <a:cs typeface="Cambria Math" charset="0"/>
                              </a:rPr>
                              <m:t>𝑞</m:t>
                            </m:r>
                          </m:e>
                        </m:acc>
                      </m:e>
                      <m:sub>
                        <m:r>
                          <a:rPr lang="en-US" sz="8000" i="1" kern="0" dirty="0" smtClean="0">
                            <a:latin typeface="Cambria Math" charset="0"/>
                            <a:ea typeface="Cambria Math" charset="0"/>
                            <a:cs typeface="Cambria Math" charset="0"/>
                          </a:rPr>
                          <m:t>𝑆𝑇</m:t>
                        </m:r>
                      </m:sub>
                    </m:sSub>
                  </m:oMath>
                </a14:m>
                <a:endParaRPr lang="en-US" sz="8000" kern="0" dirty="0"/>
              </a:p>
              <a:p>
                <a:pPr marL="57150" indent="0" defTabSz="914400">
                  <a:buFontTx/>
                  <a:buNone/>
                </a:pPr>
                <a:r>
                  <a:rPr lang="en-US" sz="8000" b="0" kern="0" dirty="0"/>
                  <a:t>2.  Euler’s Equation:</a:t>
                </a:r>
              </a:p>
              <a:p>
                <a:pPr marL="57150" indent="0" defTabSz="914400">
                  <a:buNone/>
                </a:pPr>
                <a14:m>
                  <m:oMath xmlns:m="http://schemas.openxmlformats.org/officeDocument/2006/math">
                    <m:r>
                      <a:rPr lang="en-US" sz="8000" b="0" i="1" kern="0" smtClean="0">
                        <a:latin typeface="Cambria Math" charset="0"/>
                      </a:rPr>
                      <m:t>𝑇</m:t>
                    </m:r>
                    <m:r>
                      <a:rPr lang="en-US" sz="8000" b="0" i="1" kern="0" smtClean="0">
                        <a:latin typeface="Cambria Math" charset="0"/>
                      </a:rPr>
                      <m:t>=</m:t>
                    </m:r>
                    <m:acc>
                      <m:accPr>
                        <m:chr m:val="̇"/>
                        <m:ctrlPr>
                          <a:rPr lang="en-US" sz="8000" b="0" i="1" kern="0" smtClean="0">
                            <a:latin typeface="Cambria Math" panose="02040503050406030204" pitchFamily="18" charset="0"/>
                          </a:rPr>
                        </m:ctrlPr>
                      </m:accPr>
                      <m:e>
                        <m:r>
                          <a:rPr lang="en-US" sz="8000" b="0" i="1" kern="0" smtClean="0">
                            <a:latin typeface="Cambria Math" charset="0"/>
                          </a:rPr>
                          <m:t>𝐻</m:t>
                        </m:r>
                      </m:e>
                    </m:acc>
                    <m:r>
                      <a:rPr lang="en-US" sz="8000" b="0" i="1" kern="0" smtClean="0">
                        <a:latin typeface="Cambria Math" charset="0"/>
                      </a:rPr>
                      <m:t>=</m:t>
                    </m:r>
                    <m:f>
                      <m:fPr>
                        <m:ctrlPr>
                          <a:rPr lang="bg-BG" sz="8000" b="0" i="1" kern="0" smtClean="0">
                            <a:latin typeface="Cambria Math" panose="02040503050406030204" pitchFamily="18" charset="0"/>
                          </a:rPr>
                        </m:ctrlPr>
                      </m:fPr>
                      <m:num>
                        <m:r>
                          <a:rPr lang="en-US" sz="8000" b="0" i="1" kern="0" smtClean="0">
                            <a:latin typeface="Cambria Math" charset="0"/>
                          </a:rPr>
                          <m:t>𝑑</m:t>
                        </m:r>
                      </m:num>
                      <m:den>
                        <m:r>
                          <a:rPr lang="en-US" sz="8000" b="0" i="1" kern="0" smtClean="0">
                            <a:latin typeface="Cambria Math" charset="0"/>
                          </a:rPr>
                          <m:t>𝑑𝑡</m:t>
                        </m:r>
                      </m:den>
                    </m:f>
                    <m:d>
                      <m:dPr>
                        <m:ctrlPr>
                          <a:rPr lang="en-US" sz="8000" b="0" i="1" kern="0" smtClean="0">
                            <a:latin typeface="Cambria Math" panose="02040503050406030204" pitchFamily="18" charset="0"/>
                          </a:rPr>
                        </m:ctrlPr>
                      </m:dPr>
                      <m:e>
                        <m:r>
                          <a:rPr lang="en-US" sz="8000" b="0" i="1" kern="0" smtClean="0">
                            <a:latin typeface="Cambria Math" charset="0"/>
                          </a:rPr>
                          <m:t>𝐼</m:t>
                        </m:r>
                        <m:r>
                          <a:rPr lang="en-US" sz="8000" b="0" i="1" kern="0" smtClean="0">
                            <a:latin typeface="Cambria Math" charset="0"/>
                            <a:ea typeface="Cambria Math" charset="0"/>
                            <a:cs typeface="Cambria Math" charset="0"/>
                          </a:rPr>
                          <m:t>𝜔</m:t>
                        </m:r>
                        <m:r>
                          <a:rPr lang="en-US" sz="8000" b="0" i="1" kern="0" smtClean="0">
                            <a:latin typeface="Cambria Math" charset="0"/>
                            <a:ea typeface="Cambria Math" charset="0"/>
                            <a:cs typeface="Cambria Math" charset="0"/>
                          </a:rPr>
                          <m:t>+</m:t>
                        </m:r>
                        <m:r>
                          <a:rPr lang="en-US" sz="8000" b="0" i="1" kern="0" smtClean="0">
                            <a:latin typeface="Cambria Math" charset="0"/>
                            <a:ea typeface="Cambria Math" charset="0"/>
                            <a:cs typeface="Cambria Math" charset="0"/>
                          </a:rPr>
                          <m:t>h</m:t>
                        </m:r>
                      </m:e>
                    </m:d>
                    <m:r>
                      <a:rPr lang="en-US" sz="8000" b="0" i="1" kern="0" smtClean="0">
                        <a:latin typeface="Cambria Math" charset="0"/>
                        <a:ea typeface="Cambria Math" charset="0"/>
                        <a:cs typeface="Cambria Math" charset="0"/>
                      </a:rPr>
                      <m:t>+</m:t>
                    </m:r>
                    <m:r>
                      <a:rPr lang="en-US" sz="8000" b="0" i="1" kern="0" smtClean="0">
                        <a:latin typeface="Cambria Math" charset="0"/>
                        <a:ea typeface="Cambria Math" charset="0"/>
                        <a:cs typeface="Cambria Math" charset="0"/>
                      </a:rPr>
                      <m:t>𝜔</m:t>
                    </m:r>
                    <m:r>
                      <a:rPr lang="en-US" sz="8000" b="0" i="1" kern="0" smtClean="0">
                        <a:latin typeface="Cambria Math" charset="0"/>
                        <a:ea typeface="Cambria Math" charset="0"/>
                        <a:cs typeface="Cambria Math" charset="0"/>
                      </a:rPr>
                      <m:t>×(</m:t>
                    </m:r>
                    <m:r>
                      <a:rPr lang="en-US" sz="8000" b="0" i="1" kern="0" smtClean="0">
                        <a:latin typeface="Cambria Math" charset="0"/>
                        <a:ea typeface="Cambria Math" charset="0"/>
                        <a:cs typeface="Cambria Math" charset="0"/>
                      </a:rPr>
                      <m:t>𝐼</m:t>
                    </m:r>
                    <m:r>
                      <a:rPr lang="en-US" sz="8000" b="0" i="1" kern="0" smtClean="0">
                        <a:latin typeface="Cambria Math" charset="0"/>
                        <a:ea typeface="Cambria Math" charset="0"/>
                        <a:cs typeface="Cambria Math" charset="0"/>
                      </a:rPr>
                      <m:t>𝜔</m:t>
                    </m:r>
                    <m:r>
                      <a:rPr lang="en-US" sz="8000" b="0" i="1" kern="0" smtClean="0">
                        <a:latin typeface="Cambria Math" panose="02040503050406030204" pitchFamily="18" charset="0"/>
                        <a:ea typeface="Cambria Math" charset="0"/>
                        <a:cs typeface="Cambria Math" charset="0"/>
                      </a:rPr>
                      <m:t>+</m:t>
                    </m:r>
                    <m:r>
                      <a:rPr lang="en-US" sz="8000" b="0" i="1" kern="0" smtClean="0">
                        <a:latin typeface="Cambria Math" charset="0"/>
                        <a:ea typeface="Cambria Math" charset="0"/>
                        <a:cs typeface="Cambria Math" charset="0"/>
                      </a:rPr>
                      <m:t>h</m:t>
                    </m:r>
                    <m:r>
                      <a:rPr lang="en-US" sz="8000" b="0" i="1" kern="0" smtClean="0">
                        <a:latin typeface="Cambria Math" charset="0"/>
                        <a:ea typeface="Cambria Math" charset="0"/>
                        <a:cs typeface="Cambria Math" charset="0"/>
                      </a:rPr>
                      <m:t>)</m:t>
                    </m:r>
                  </m:oMath>
                </a14:m>
                <a:r>
                  <a:rPr lang="en-US" sz="8000" kern="0" dirty="0"/>
                  <a:t>         </a:t>
                </a:r>
                <a14:m>
                  <m:oMath xmlns:m="http://schemas.openxmlformats.org/officeDocument/2006/math">
                    <m:sSub>
                      <m:sSubPr>
                        <m:ctrlPr>
                          <a:rPr lang="en-US" sz="8000" b="0" i="1" kern="0" dirty="0" smtClean="0">
                            <a:latin typeface="Cambria Math" panose="02040503050406030204" pitchFamily="18" charset="0"/>
                          </a:rPr>
                        </m:ctrlPr>
                      </m:sSubPr>
                      <m:e>
                        <m:acc>
                          <m:accPr>
                            <m:chr m:val="̂"/>
                            <m:ctrlPr>
                              <a:rPr lang="en-US" sz="8000" b="0" i="1" kern="0" dirty="0" smtClean="0">
                                <a:latin typeface="Cambria Math" panose="02040503050406030204" pitchFamily="18" charset="0"/>
                              </a:rPr>
                            </m:ctrlPr>
                          </m:accPr>
                          <m:e>
                            <m:acc>
                              <m:accPr>
                                <m:chr m:val="̇"/>
                                <m:ctrlPr>
                                  <a:rPr lang="en-US" sz="8000" b="0" i="1" kern="0" dirty="0" smtClean="0">
                                    <a:latin typeface="Cambria Math" panose="02040503050406030204" pitchFamily="18" charset="0"/>
                                  </a:rPr>
                                </m:ctrlPr>
                              </m:accPr>
                              <m:e>
                                <m:r>
                                  <a:rPr lang="en-US" sz="8000" b="0" i="1" kern="0" dirty="0" smtClean="0">
                                    <a:latin typeface="Cambria Math" panose="02040503050406030204" pitchFamily="18" charset="0"/>
                                    <a:ea typeface="Cambria Math" panose="02040503050406030204" pitchFamily="18" charset="0"/>
                                  </a:rPr>
                                  <m:t>𝜔</m:t>
                                </m:r>
                              </m:e>
                            </m:acc>
                          </m:e>
                        </m:acc>
                      </m:e>
                      <m:sub>
                        <m:r>
                          <a:rPr lang="en-US" sz="8000" b="0" i="1" kern="0" dirty="0" smtClean="0">
                            <a:latin typeface="Cambria Math" panose="02040503050406030204" pitchFamily="18" charset="0"/>
                          </a:rPr>
                          <m:t>𝑅𝑊</m:t>
                        </m:r>
                      </m:sub>
                    </m:sSub>
                    <m:r>
                      <a:rPr lang="en-US" sz="8000" b="0" i="1" kern="0" dirty="0" smtClean="0">
                        <a:latin typeface="Cambria Math" charset="0"/>
                      </a:rPr>
                      <m:t>=</m:t>
                    </m:r>
                    <m:sSup>
                      <m:sSupPr>
                        <m:ctrlPr>
                          <a:rPr lang="en-US" sz="8000" b="0" i="1" kern="0" dirty="0" smtClean="0">
                            <a:latin typeface="Cambria Math" panose="02040503050406030204" pitchFamily="18" charset="0"/>
                          </a:rPr>
                        </m:ctrlPr>
                      </m:sSupPr>
                      <m:e>
                        <m:r>
                          <a:rPr lang="en-US" sz="8000" b="0" i="1" kern="0" dirty="0" smtClean="0">
                            <a:latin typeface="Cambria Math" charset="0"/>
                          </a:rPr>
                          <m:t>𝐼</m:t>
                        </m:r>
                      </m:e>
                      <m:sup>
                        <m:r>
                          <a:rPr lang="en-US" sz="8000" b="0" i="1" kern="0" dirty="0" smtClean="0">
                            <a:latin typeface="Cambria Math" charset="0"/>
                          </a:rPr>
                          <m:t>−1</m:t>
                        </m:r>
                      </m:sup>
                    </m:sSup>
                    <m:r>
                      <a:rPr lang="en-US" sz="8000" b="0" i="1" kern="0" dirty="0" smtClean="0">
                        <a:latin typeface="Cambria Math" charset="0"/>
                      </a:rPr>
                      <m:t>(−</m:t>
                    </m:r>
                    <m:sSub>
                      <m:sSubPr>
                        <m:ctrlPr>
                          <a:rPr lang="en-US" sz="8000" b="0" i="1" kern="0" dirty="0" smtClean="0">
                            <a:latin typeface="Cambria Math" panose="02040503050406030204" pitchFamily="18" charset="0"/>
                          </a:rPr>
                        </m:ctrlPr>
                      </m:sSubPr>
                      <m:e>
                        <m:r>
                          <a:rPr lang="en-US" sz="8000" b="0" i="1" kern="0" dirty="0" smtClean="0">
                            <a:latin typeface="Cambria Math" charset="0"/>
                          </a:rPr>
                          <m:t>𝑇</m:t>
                        </m:r>
                      </m:e>
                      <m:sub>
                        <m:r>
                          <a:rPr lang="en-US" sz="8000" b="0" i="1" kern="0" dirty="0" smtClean="0">
                            <a:latin typeface="Cambria Math" charset="0"/>
                          </a:rPr>
                          <m:t>𝑚</m:t>
                        </m:r>
                      </m:sub>
                    </m:sSub>
                    <m:r>
                      <a:rPr lang="en-US" sz="8000" b="0" i="1" kern="0" dirty="0" smtClean="0">
                        <a:latin typeface="Cambria Math" charset="0"/>
                      </a:rPr>
                      <m:t>−</m:t>
                    </m:r>
                    <m:sSub>
                      <m:sSubPr>
                        <m:ctrlPr>
                          <a:rPr lang="en-US" sz="8000" b="0" i="1" kern="0" dirty="0" smtClean="0">
                            <a:latin typeface="Cambria Math" panose="02040503050406030204" pitchFamily="18" charset="0"/>
                          </a:rPr>
                        </m:ctrlPr>
                      </m:sSubPr>
                      <m:e>
                        <m:r>
                          <a:rPr lang="en-US" sz="8000" b="0" i="1" kern="0" dirty="0" smtClean="0">
                            <a:latin typeface="Cambria Math" charset="0"/>
                          </a:rPr>
                          <m:t>𝑇</m:t>
                        </m:r>
                      </m:e>
                      <m:sub>
                        <m:r>
                          <a:rPr lang="en-US" sz="8000" b="0" i="1" kern="0" dirty="0" smtClean="0">
                            <a:latin typeface="Cambria Math" charset="0"/>
                          </a:rPr>
                          <m:t>𝑓𝑓𝑤𝑑</m:t>
                        </m:r>
                      </m:sub>
                    </m:sSub>
                    <m:r>
                      <a:rPr lang="en-US" sz="8000" b="0" i="1" kern="0" dirty="0" smtClean="0">
                        <a:latin typeface="Cambria Math" charset="0"/>
                      </a:rPr>
                      <m:t>)</m:t>
                    </m:r>
                  </m:oMath>
                </a14:m>
                <a:endParaRPr lang="en-US" sz="8000" kern="0" dirty="0"/>
              </a:p>
              <a:p>
                <a:pPr marL="57150" indent="0" defTabSz="914400">
                  <a:buFontTx/>
                  <a:buNone/>
                </a:pPr>
                <a:endParaRPr lang="en-US" sz="2400" kern="0" dirty="0"/>
              </a:p>
              <a:p>
                <a:pPr marL="57150" indent="0" defTabSz="914400">
                  <a:buFontTx/>
                  <a:buNone/>
                </a:pPr>
                <a:r>
                  <a:rPr lang="en-US" sz="2400" kern="0" dirty="0"/>
                  <a:t>	</a:t>
                </a:r>
                <a:endParaRPr lang="en-US" sz="2400" b="0" kern="0" dirty="0"/>
              </a:p>
              <a:p>
                <a:pPr marL="57150" indent="0" defTabSz="914400">
                  <a:buFontTx/>
                  <a:buNone/>
                </a:pPr>
                <a14:m>
                  <m:oMathPara xmlns:m="http://schemas.openxmlformats.org/officeDocument/2006/math">
                    <m:oMathParaPr>
                      <m:jc m:val="centerGroup"/>
                    </m:oMathParaPr>
                    <m:oMath xmlns:m="http://schemas.openxmlformats.org/officeDocument/2006/math">
                      <m:r>
                        <a:rPr lang="en-US" sz="2400" b="0" i="1" kern="0" smtClean="0">
                          <a:latin typeface="Cambria Math" charset="0"/>
                        </a:rPr>
                        <m:t>  </m:t>
                      </m:r>
                    </m:oMath>
                  </m:oMathPara>
                </a14:m>
                <a:endParaRPr lang="en-US" sz="2400" b="0" kern="0" dirty="0"/>
              </a:p>
              <a:p>
                <a:pPr marL="457200" lvl="1" indent="0" defTabSz="914400">
                  <a:buFont typeface="Arial" pitchFamily="34" charset="0"/>
                  <a:buNone/>
                </a:pPr>
                <a:r>
                  <a:rPr lang="en-US" sz="2000" kern="0" dirty="0"/>
                  <a:t>			</a:t>
                </a:r>
              </a:p>
            </p:txBody>
          </p:sp>
        </mc:Choice>
        <mc:Fallback xmlns="">
          <p:sp>
            <p:nvSpPr>
              <p:cNvPr id="4" name="Content Placeholder 2">
                <a:extLst>
                  <a:ext uri="{FF2B5EF4-FFF2-40B4-BE49-F238E27FC236}">
                    <a16:creationId xmlns:a16="http://schemas.microsoft.com/office/drawing/2014/main" id="{167C56D2-D25B-7A49-36FA-C3BB50FBA120}"/>
                  </a:ext>
                </a:extLst>
              </p:cNvPr>
              <p:cNvSpPr txBox="1">
                <a:spLocks noRot="1" noChangeAspect="1" noMove="1" noResize="1" noEditPoints="1" noAdjustHandles="1" noChangeArrowheads="1" noChangeShapeType="1" noTextEdit="1"/>
              </p:cNvSpPr>
              <p:nvPr/>
            </p:nvSpPr>
            <p:spPr bwMode="auto">
              <a:xfrm>
                <a:off x="673318" y="4044626"/>
                <a:ext cx="8013481" cy="2813374"/>
              </a:xfrm>
              <a:prstGeom prst="rect">
                <a:avLst/>
              </a:prstGeom>
              <a:blipFill>
                <a:blip r:embed="rId2"/>
                <a:stretch>
                  <a:fillRect l="-633" t="-270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TextBox 4">
            <a:extLst>
              <a:ext uri="{FF2B5EF4-FFF2-40B4-BE49-F238E27FC236}">
                <a16:creationId xmlns:a16="http://schemas.microsoft.com/office/drawing/2014/main" id="{3F7EBD8B-B8BB-7F85-FFC2-50BB9D7294ED}"/>
              </a:ext>
            </a:extLst>
          </p:cNvPr>
          <p:cNvSpPr txBox="1"/>
          <p:nvPr/>
        </p:nvSpPr>
        <p:spPr>
          <a:xfrm>
            <a:off x="1531882" y="3541252"/>
            <a:ext cx="6080235" cy="369332"/>
          </a:xfrm>
          <a:prstGeom prst="rect">
            <a:avLst/>
          </a:prstGeom>
          <a:noFill/>
        </p:spPr>
        <p:txBody>
          <a:bodyPr wrap="square" rtlCol="0">
            <a:spAutoFit/>
          </a:bodyPr>
          <a:lstStyle/>
          <a:p>
            <a:r>
              <a:rPr lang="en-US" b="1" u="sng" dirty="0"/>
              <a:t>Complementary Filter Algorithm adapted from LRO</a:t>
            </a:r>
          </a:p>
        </p:txBody>
      </p:sp>
    </p:spTree>
    <p:extLst>
      <p:ext uri="{BB962C8B-B14F-4D97-AF65-F5344CB8AC3E}">
        <p14:creationId xmlns:p14="http://schemas.microsoft.com/office/powerpoint/2010/main" val="10891096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BD10-B9A7-78D0-D325-E17F795E2824}"/>
              </a:ext>
            </a:extLst>
          </p:cNvPr>
          <p:cNvSpPr>
            <a:spLocks noGrp="1"/>
          </p:cNvSpPr>
          <p:nvPr>
            <p:ph type="title"/>
          </p:nvPr>
        </p:nvSpPr>
        <p:spPr/>
        <p:txBody>
          <a:bodyPr/>
          <a:lstStyle/>
          <a:p>
            <a:r>
              <a:rPr lang="en-US" dirty="0"/>
              <a:t>Fermi (2008)</a:t>
            </a:r>
          </a:p>
        </p:txBody>
      </p:sp>
      <p:sp>
        <p:nvSpPr>
          <p:cNvPr id="3" name="Content Placeholder 2">
            <a:extLst>
              <a:ext uri="{FF2B5EF4-FFF2-40B4-BE49-F238E27FC236}">
                <a16:creationId xmlns:a16="http://schemas.microsoft.com/office/drawing/2014/main" id="{0D901A53-AA60-1583-CC04-3F48F0164944}"/>
              </a:ext>
            </a:extLst>
          </p:cNvPr>
          <p:cNvSpPr>
            <a:spLocks noGrp="1"/>
          </p:cNvSpPr>
          <p:nvPr>
            <p:ph idx="1"/>
          </p:nvPr>
        </p:nvSpPr>
        <p:spPr/>
        <p:txBody>
          <a:bodyPr/>
          <a:lstStyle/>
          <a:p>
            <a:r>
              <a:rPr lang="en-US" b="0" dirty="0"/>
              <a:t>Fermi Gamma Ray Telescope studies the most extreme environments in the Universe</a:t>
            </a:r>
          </a:p>
          <a:p>
            <a:r>
              <a:rPr lang="en-US" b="0" dirty="0"/>
              <a:t>In March 2018, the –Y Solar Array Drive Assembly (SADA) stopped moving at 19 deg (should have gone to 0)</a:t>
            </a:r>
          </a:p>
          <a:p>
            <a:r>
              <a:rPr lang="en-US" b="0" dirty="0"/>
              <a:t>Several attempts to restart unsuccessful</a:t>
            </a:r>
          </a:p>
          <a:p>
            <a:r>
              <a:rPr lang="en-US" b="0" dirty="0"/>
              <a:t>Fermi altered observing profile to manage power, disabled autonomous repointing</a:t>
            </a:r>
          </a:p>
        </p:txBody>
      </p:sp>
      <p:pic>
        <p:nvPicPr>
          <p:cNvPr id="6" name="Content Placeholder 8">
            <a:extLst>
              <a:ext uri="{FF2B5EF4-FFF2-40B4-BE49-F238E27FC236}">
                <a16:creationId xmlns:a16="http://schemas.microsoft.com/office/drawing/2014/main" id="{A4772E98-30C7-C676-6FB7-15AF5684613B}"/>
              </a:ext>
            </a:extLst>
          </p:cNvPr>
          <p:cNvPicPr>
            <a:picLocks noChangeAspect="1"/>
          </p:cNvPicPr>
          <p:nvPr/>
        </p:nvPicPr>
        <p:blipFill rotWithShape="1">
          <a:blip r:embed="rId2">
            <a:extLst>
              <a:ext uri="{28A0092B-C50C-407E-A947-70E740481C1C}">
                <a14:useLocalDpi xmlns:a14="http://schemas.microsoft.com/office/drawing/2010/main" val="0"/>
              </a:ext>
            </a:extLst>
          </a:blip>
          <a:srcRect t="27629"/>
          <a:stretch/>
        </p:blipFill>
        <p:spPr bwMode="auto">
          <a:xfrm>
            <a:off x="4919405" y="3483323"/>
            <a:ext cx="3995995" cy="28919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A picture containing graphical user interface&#10;&#10;Description automatically generated">
            <a:extLst>
              <a:ext uri="{FF2B5EF4-FFF2-40B4-BE49-F238E27FC236}">
                <a16:creationId xmlns:a16="http://schemas.microsoft.com/office/drawing/2014/main" id="{5997EF55-3BE7-CCD2-37C4-4B7440F6FBE2}"/>
              </a:ext>
            </a:extLst>
          </p:cNvPr>
          <p:cNvPicPr>
            <a:picLocks noChangeAspect="1"/>
          </p:cNvPicPr>
          <p:nvPr/>
        </p:nvPicPr>
        <p:blipFill>
          <a:blip r:embed="rId3"/>
          <a:stretch>
            <a:fillRect/>
          </a:stretch>
        </p:blipFill>
        <p:spPr>
          <a:xfrm>
            <a:off x="173420" y="3631324"/>
            <a:ext cx="4391675" cy="2485429"/>
          </a:xfrm>
          <a:prstGeom prst="rect">
            <a:avLst/>
          </a:prstGeom>
        </p:spPr>
      </p:pic>
      <p:sp>
        <p:nvSpPr>
          <p:cNvPr id="9" name="TextBox 8">
            <a:extLst>
              <a:ext uri="{FF2B5EF4-FFF2-40B4-BE49-F238E27FC236}">
                <a16:creationId xmlns:a16="http://schemas.microsoft.com/office/drawing/2014/main" id="{75812D18-6A33-0638-86DB-5BBE5A6533D2}"/>
              </a:ext>
            </a:extLst>
          </p:cNvPr>
          <p:cNvSpPr txBox="1"/>
          <p:nvPr/>
        </p:nvSpPr>
        <p:spPr>
          <a:xfrm>
            <a:off x="1219200" y="6190593"/>
            <a:ext cx="2280745" cy="369332"/>
          </a:xfrm>
          <a:prstGeom prst="rect">
            <a:avLst/>
          </a:prstGeom>
          <a:noFill/>
        </p:spPr>
        <p:txBody>
          <a:bodyPr wrap="square" rtlCol="0">
            <a:spAutoFit/>
          </a:bodyPr>
          <a:lstStyle/>
          <a:p>
            <a:r>
              <a:rPr lang="en-US" dirty="0"/>
              <a:t>-Y SADA Angles</a:t>
            </a:r>
          </a:p>
        </p:txBody>
      </p:sp>
    </p:spTree>
    <p:extLst>
      <p:ext uri="{BB962C8B-B14F-4D97-AF65-F5344CB8AC3E}">
        <p14:creationId xmlns:p14="http://schemas.microsoft.com/office/powerpoint/2010/main" val="276084077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B6BAC-84D9-CB18-01B1-A5E5734B2142}"/>
              </a:ext>
            </a:extLst>
          </p:cNvPr>
          <p:cNvSpPr>
            <a:spLocks noGrp="1"/>
          </p:cNvSpPr>
          <p:nvPr>
            <p:ph type="title"/>
          </p:nvPr>
        </p:nvSpPr>
        <p:spPr/>
        <p:txBody>
          <a:bodyPr/>
          <a:lstStyle/>
          <a:p>
            <a:r>
              <a:rPr lang="en-US" dirty="0"/>
              <a:t>Fermi Kalman Filter Issue</a:t>
            </a:r>
          </a:p>
        </p:txBody>
      </p:sp>
      <p:sp>
        <p:nvSpPr>
          <p:cNvPr id="3" name="Content Placeholder 2">
            <a:extLst>
              <a:ext uri="{FF2B5EF4-FFF2-40B4-BE49-F238E27FC236}">
                <a16:creationId xmlns:a16="http://schemas.microsoft.com/office/drawing/2014/main" id="{963D3071-FBE8-216E-1BB1-411424BC58D6}"/>
              </a:ext>
            </a:extLst>
          </p:cNvPr>
          <p:cNvSpPr>
            <a:spLocks noGrp="1"/>
          </p:cNvSpPr>
          <p:nvPr>
            <p:ph idx="1"/>
          </p:nvPr>
        </p:nvSpPr>
        <p:spPr/>
        <p:txBody>
          <a:bodyPr/>
          <a:lstStyle/>
          <a:p>
            <a:r>
              <a:rPr lang="en-US" b="0" dirty="0"/>
              <a:t>In Aug 2019, the Kalman filter diverged causing Fermi to enter Safe mode</a:t>
            </a:r>
          </a:p>
          <a:p>
            <a:r>
              <a:rPr lang="en-US" b="0" dirty="0"/>
              <a:t>It was discovered that the covariance matrix was not forced to be symmetric and errors built up over time</a:t>
            </a:r>
          </a:p>
          <a:p>
            <a:r>
              <a:rPr lang="en-US" b="0" dirty="0"/>
              <a:t>A Kalman filter reset allowed for a return to science and eventually a FSW patch uploaded to fix permanently</a:t>
            </a:r>
          </a:p>
          <a:p>
            <a:endParaRPr lang="en-US" dirty="0"/>
          </a:p>
        </p:txBody>
      </p:sp>
      <p:pic>
        <p:nvPicPr>
          <p:cNvPr id="4" name="Picture 3">
            <a:extLst>
              <a:ext uri="{FF2B5EF4-FFF2-40B4-BE49-F238E27FC236}">
                <a16:creationId xmlns:a16="http://schemas.microsoft.com/office/drawing/2014/main" id="{658C9B2A-E90C-82D2-70F8-5AFFAED1B615}"/>
              </a:ext>
            </a:extLst>
          </p:cNvPr>
          <p:cNvPicPr>
            <a:picLocks noChangeAspect="1"/>
          </p:cNvPicPr>
          <p:nvPr/>
        </p:nvPicPr>
        <p:blipFill>
          <a:blip r:embed="rId2"/>
          <a:stretch>
            <a:fillRect/>
          </a:stretch>
        </p:blipFill>
        <p:spPr>
          <a:xfrm>
            <a:off x="316624" y="3169746"/>
            <a:ext cx="5189481" cy="3459654"/>
          </a:xfrm>
          <a:prstGeom prst="rect">
            <a:avLst/>
          </a:prstGeom>
        </p:spPr>
      </p:pic>
      <p:sp>
        <p:nvSpPr>
          <p:cNvPr id="6" name="TextBox 5">
            <a:extLst>
              <a:ext uri="{FF2B5EF4-FFF2-40B4-BE49-F238E27FC236}">
                <a16:creationId xmlns:a16="http://schemas.microsoft.com/office/drawing/2014/main" id="{A616C54B-33B7-84D6-C545-6D2253A77AED}"/>
              </a:ext>
            </a:extLst>
          </p:cNvPr>
          <p:cNvSpPr txBox="1"/>
          <p:nvPr/>
        </p:nvSpPr>
        <p:spPr>
          <a:xfrm>
            <a:off x="5828642" y="4093834"/>
            <a:ext cx="2764221" cy="646331"/>
          </a:xfrm>
          <a:prstGeom prst="rect">
            <a:avLst/>
          </a:prstGeom>
          <a:noFill/>
        </p:spPr>
        <p:txBody>
          <a:bodyPr wrap="square" rtlCol="0">
            <a:spAutoFit/>
          </a:bodyPr>
          <a:lstStyle/>
          <a:p>
            <a:r>
              <a:rPr lang="en-US" dirty="0"/>
              <a:t>Covariance main diagonals went negative</a:t>
            </a:r>
          </a:p>
        </p:txBody>
      </p:sp>
      <p:cxnSp>
        <p:nvCxnSpPr>
          <p:cNvPr id="8" name="Straight Arrow Connector 7">
            <a:extLst>
              <a:ext uri="{FF2B5EF4-FFF2-40B4-BE49-F238E27FC236}">
                <a16:creationId xmlns:a16="http://schemas.microsoft.com/office/drawing/2014/main" id="{255A1883-E21C-D8F8-21E5-885EF8026F59}"/>
              </a:ext>
            </a:extLst>
          </p:cNvPr>
          <p:cNvCxnSpPr/>
          <p:nvPr/>
        </p:nvCxnSpPr>
        <p:spPr bwMode="auto">
          <a:xfrm flipH="1">
            <a:off x="4892563" y="4740165"/>
            <a:ext cx="777766" cy="872359"/>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6705433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2A5CF-575F-FC31-92C9-3F78F9F0DC90}"/>
              </a:ext>
            </a:extLst>
          </p:cNvPr>
          <p:cNvSpPr>
            <a:spLocks noGrp="1"/>
          </p:cNvSpPr>
          <p:nvPr>
            <p:ph type="title"/>
          </p:nvPr>
        </p:nvSpPr>
        <p:spPr/>
        <p:txBody>
          <a:bodyPr/>
          <a:lstStyle/>
          <a:p>
            <a:r>
              <a:rPr lang="en-US" dirty="0"/>
              <a:t>Fermi Collision Avoidance</a:t>
            </a:r>
          </a:p>
        </p:txBody>
      </p:sp>
      <p:sp>
        <p:nvSpPr>
          <p:cNvPr id="3" name="Content Placeholder 2">
            <a:extLst>
              <a:ext uri="{FF2B5EF4-FFF2-40B4-BE49-F238E27FC236}">
                <a16:creationId xmlns:a16="http://schemas.microsoft.com/office/drawing/2014/main" id="{EAE3C2DE-C499-D089-9147-B8442BEF71CD}"/>
              </a:ext>
            </a:extLst>
          </p:cNvPr>
          <p:cNvSpPr>
            <a:spLocks noGrp="1"/>
          </p:cNvSpPr>
          <p:nvPr>
            <p:ph idx="1"/>
          </p:nvPr>
        </p:nvSpPr>
        <p:spPr>
          <a:xfrm>
            <a:off x="152400" y="1066800"/>
            <a:ext cx="8763000" cy="1644869"/>
          </a:xfrm>
        </p:spPr>
        <p:txBody>
          <a:bodyPr/>
          <a:lstStyle/>
          <a:p>
            <a:r>
              <a:rPr lang="en-US" b="0" dirty="0"/>
              <a:t>Fermi has numerous conjunction predictions with high probability of occurrence</a:t>
            </a:r>
          </a:p>
          <a:p>
            <a:pPr lvl="1"/>
            <a:r>
              <a:rPr lang="en-US" dirty="0"/>
              <a:t>Conducted one CA maneuver in 2012</a:t>
            </a:r>
          </a:p>
          <a:p>
            <a:pPr lvl="1"/>
            <a:r>
              <a:rPr lang="en-US" dirty="0"/>
              <a:t>Increase lately is a burden on the ops team, often late nights and weekends preparing and coordinating with CARA</a:t>
            </a:r>
          </a:p>
          <a:p>
            <a:pPr marL="0" indent="0">
              <a:buNone/>
            </a:pPr>
            <a:endParaRPr lang="en-US" dirty="0"/>
          </a:p>
          <a:p>
            <a:pPr marL="0" indent="0">
              <a:buNone/>
            </a:pPr>
            <a:endParaRPr lang="en-US" dirty="0"/>
          </a:p>
        </p:txBody>
      </p:sp>
      <p:pic>
        <p:nvPicPr>
          <p:cNvPr id="4" name="Picture 4" descr="Chart&#10;&#10;Description automatically generated">
            <a:extLst>
              <a:ext uri="{FF2B5EF4-FFF2-40B4-BE49-F238E27FC236}">
                <a16:creationId xmlns:a16="http://schemas.microsoft.com/office/drawing/2014/main" id="{631BC22E-D1C0-743C-A4F6-AA391F919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42" t="3935" r="2618" b="4147"/>
          <a:stretch>
            <a:fillRect/>
          </a:stretch>
        </p:blipFill>
        <p:spPr bwMode="auto">
          <a:xfrm>
            <a:off x="3647927" y="3206092"/>
            <a:ext cx="4412098" cy="239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9D825AA-5F05-F265-6B9C-C34ADBBBA5AE}"/>
              </a:ext>
            </a:extLst>
          </p:cNvPr>
          <p:cNvSpPr txBox="1"/>
          <p:nvPr/>
        </p:nvSpPr>
        <p:spPr>
          <a:xfrm>
            <a:off x="5000525" y="5800975"/>
            <a:ext cx="1282148" cy="369332"/>
          </a:xfrm>
          <a:prstGeom prst="rect">
            <a:avLst/>
          </a:prstGeom>
          <a:noFill/>
        </p:spPr>
        <p:txBody>
          <a:bodyPr wrap="square" rtlCol="0">
            <a:spAutoFit/>
          </a:bodyPr>
          <a:lstStyle/>
          <a:p>
            <a:r>
              <a:rPr lang="en-US" dirty="0"/>
              <a:t>Fermi now</a:t>
            </a:r>
          </a:p>
        </p:txBody>
      </p:sp>
      <p:sp>
        <p:nvSpPr>
          <p:cNvPr id="6" name="TextBox 5">
            <a:extLst>
              <a:ext uri="{FF2B5EF4-FFF2-40B4-BE49-F238E27FC236}">
                <a16:creationId xmlns:a16="http://schemas.microsoft.com/office/drawing/2014/main" id="{3770CF52-E4C1-5288-2A9E-AB00DA5FE400}"/>
              </a:ext>
            </a:extLst>
          </p:cNvPr>
          <p:cNvSpPr txBox="1"/>
          <p:nvPr/>
        </p:nvSpPr>
        <p:spPr>
          <a:xfrm>
            <a:off x="7050156" y="5722203"/>
            <a:ext cx="1865244" cy="646331"/>
          </a:xfrm>
          <a:prstGeom prst="rect">
            <a:avLst/>
          </a:prstGeom>
          <a:noFill/>
        </p:spPr>
        <p:txBody>
          <a:bodyPr wrap="square" rtlCol="0">
            <a:spAutoFit/>
          </a:bodyPr>
          <a:lstStyle/>
          <a:p>
            <a:r>
              <a:rPr lang="en-US" dirty="0"/>
              <a:t>Proposed Fermi altitude</a:t>
            </a:r>
          </a:p>
        </p:txBody>
      </p:sp>
      <p:sp>
        <p:nvSpPr>
          <p:cNvPr id="7" name="TextBox 6">
            <a:extLst>
              <a:ext uri="{FF2B5EF4-FFF2-40B4-BE49-F238E27FC236}">
                <a16:creationId xmlns:a16="http://schemas.microsoft.com/office/drawing/2014/main" id="{6C239A6E-BCCE-0D09-F497-29EA46159920}"/>
              </a:ext>
            </a:extLst>
          </p:cNvPr>
          <p:cNvSpPr txBox="1"/>
          <p:nvPr/>
        </p:nvSpPr>
        <p:spPr>
          <a:xfrm>
            <a:off x="7037621" y="2690648"/>
            <a:ext cx="1354628" cy="369332"/>
          </a:xfrm>
          <a:prstGeom prst="rect">
            <a:avLst/>
          </a:prstGeom>
          <a:noFill/>
        </p:spPr>
        <p:txBody>
          <a:bodyPr wrap="square" rtlCol="0">
            <a:spAutoFit/>
          </a:bodyPr>
          <a:lstStyle/>
          <a:p>
            <a:r>
              <a:rPr lang="en-US" dirty="0" err="1"/>
              <a:t>Starlink</a:t>
            </a:r>
            <a:endParaRPr lang="en-US" dirty="0"/>
          </a:p>
        </p:txBody>
      </p:sp>
      <p:sp>
        <p:nvSpPr>
          <p:cNvPr id="8" name="TextBox 7">
            <a:extLst>
              <a:ext uri="{FF2B5EF4-FFF2-40B4-BE49-F238E27FC236}">
                <a16:creationId xmlns:a16="http://schemas.microsoft.com/office/drawing/2014/main" id="{3E213CA1-54DA-C66C-90F8-4B5ED50F4F33}"/>
              </a:ext>
            </a:extLst>
          </p:cNvPr>
          <p:cNvSpPr txBox="1"/>
          <p:nvPr/>
        </p:nvSpPr>
        <p:spPr>
          <a:xfrm>
            <a:off x="348176" y="2875314"/>
            <a:ext cx="3037742" cy="3416320"/>
          </a:xfrm>
          <a:prstGeom prst="rect">
            <a:avLst/>
          </a:prstGeom>
          <a:noFill/>
        </p:spPr>
        <p:txBody>
          <a:bodyPr wrap="square" rtlCol="0">
            <a:spAutoFit/>
          </a:bodyPr>
          <a:lstStyle/>
          <a:p>
            <a:pPr algn="ctr"/>
            <a:r>
              <a:rPr lang="en-US" b="1" dirty="0"/>
              <a:t>Proposal to raise the orbit above </a:t>
            </a:r>
            <a:r>
              <a:rPr lang="en-US" b="1" dirty="0" err="1"/>
              <a:t>Starlink</a:t>
            </a:r>
            <a:endParaRPr lang="en-US" b="1" dirty="0"/>
          </a:p>
          <a:p>
            <a:pPr algn="ctr"/>
            <a:endParaRPr lang="en-US" b="1" dirty="0"/>
          </a:p>
          <a:p>
            <a:pPr marL="285750" indent="-285750">
              <a:buFont typeface="Arial" panose="020B0604020202020204" pitchFamily="34" charset="0"/>
              <a:buChar char="•"/>
            </a:pPr>
            <a:r>
              <a:rPr lang="en-US" dirty="0"/>
              <a:t>Fermi propulsion system intended for de-orbit only</a:t>
            </a:r>
          </a:p>
          <a:p>
            <a:pPr marL="285750" indent="-285750">
              <a:buFont typeface="Arial" panose="020B0604020202020204" pitchFamily="34" charset="0"/>
              <a:buChar char="•"/>
            </a:pPr>
            <a:r>
              <a:rPr lang="en-US" dirty="0"/>
              <a:t>Working through plan to raise Fermi orbit above the </a:t>
            </a:r>
            <a:r>
              <a:rPr lang="en-US" dirty="0" err="1"/>
              <a:t>Starlink</a:t>
            </a:r>
            <a:r>
              <a:rPr lang="en-US" dirty="0"/>
              <a:t> constellation</a:t>
            </a:r>
          </a:p>
          <a:p>
            <a:pPr marL="285750" indent="-285750">
              <a:buFont typeface="Arial" panose="020B0604020202020204" pitchFamily="34" charset="0"/>
              <a:buChar char="•"/>
            </a:pPr>
            <a:r>
              <a:rPr lang="en-US" dirty="0"/>
              <a:t>Need to leave enough fuel to de-orbit at end of life</a:t>
            </a:r>
          </a:p>
          <a:p>
            <a:endParaRPr lang="en-US" dirty="0"/>
          </a:p>
        </p:txBody>
      </p:sp>
      <p:cxnSp>
        <p:nvCxnSpPr>
          <p:cNvPr id="10" name="Straight Arrow Connector 9">
            <a:extLst>
              <a:ext uri="{FF2B5EF4-FFF2-40B4-BE49-F238E27FC236}">
                <a16:creationId xmlns:a16="http://schemas.microsoft.com/office/drawing/2014/main" id="{FF7A0E59-4894-CBE7-0859-E394F087B9A8}"/>
              </a:ext>
            </a:extLst>
          </p:cNvPr>
          <p:cNvCxnSpPr/>
          <p:nvPr/>
        </p:nvCxnSpPr>
        <p:spPr bwMode="auto">
          <a:xfrm flipV="1">
            <a:off x="5990897" y="5202621"/>
            <a:ext cx="294289" cy="519582"/>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4016146C-3DCF-75DD-F8A3-CE7953D81A7B}"/>
              </a:ext>
            </a:extLst>
          </p:cNvPr>
          <p:cNvCxnSpPr/>
          <p:nvPr/>
        </p:nvCxnSpPr>
        <p:spPr bwMode="auto">
          <a:xfrm flipH="1" flipV="1">
            <a:off x="7241628" y="5276193"/>
            <a:ext cx="473307" cy="524782"/>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E9FCE091-90C2-CC0F-73F9-595CD3C6EB7C}"/>
              </a:ext>
            </a:extLst>
          </p:cNvPr>
          <p:cNvCxnSpPr/>
          <p:nvPr/>
        </p:nvCxnSpPr>
        <p:spPr bwMode="auto">
          <a:xfrm flipH="1">
            <a:off x="6933439" y="3048367"/>
            <a:ext cx="591968" cy="60445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754746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D5C9-54A6-36BE-CCC9-279233652A4B}"/>
              </a:ext>
            </a:extLst>
          </p:cNvPr>
          <p:cNvSpPr>
            <a:spLocks noGrp="1"/>
          </p:cNvSpPr>
          <p:nvPr>
            <p:ph type="title"/>
          </p:nvPr>
        </p:nvSpPr>
        <p:spPr/>
        <p:txBody>
          <a:bodyPr/>
          <a:lstStyle/>
          <a:p>
            <a:r>
              <a:rPr lang="en-US" dirty="0"/>
              <a:t>Neil </a:t>
            </a:r>
            <a:r>
              <a:rPr lang="en-US" dirty="0" err="1"/>
              <a:t>Gehrels</a:t>
            </a:r>
            <a:r>
              <a:rPr lang="en-US" dirty="0"/>
              <a:t> Swift Observatory (2007)</a:t>
            </a:r>
          </a:p>
        </p:txBody>
      </p:sp>
      <p:sp>
        <p:nvSpPr>
          <p:cNvPr id="3" name="Content Placeholder 2">
            <a:extLst>
              <a:ext uri="{FF2B5EF4-FFF2-40B4-BE49-F238E27FC236}">
                <a16:creationId xmlns:a16="http://schemas.microsoft.com/office/drawing/2014/main" id="{240B839F-E474-7013-81FB-CA07C25A36B5}"/>
              </a:ext>
            </a:extLst>
          </p:cNvPr>
          <p:cNvSpPr>
            <a:spLocks noGrp="1"/>
          </p:cNvSpPr>
          <p:nvPr>
            <p:ph idx="1"/>
          </p:nvPr>
        </p:nvSpPr>
        <p:spPr>
          <a:xfrm>
            <a:off x="94593" y="1066800"/>
            <a:ext cx="8820807" cy="5486400"/>
          </a:xfrm>
        </p:spPr>
        <p:txBody>
          <a:bodyPr/>
          <a:lstStyle/>
          <a:p>
            <a:r>
              <a:rPr lang="en-US" b="0" dirty="0">
                <a:solidFill>
                  <a:srgbClr val="333333"/>
                </a:solidFill>
                <a:cs typeface="Calibri" panose="020F0502020204030204" pitchFamily="34" charset="0"/>
              </a:rPr>
              <a:t>Swift is dedicated to the study of gamma ray bursts</a:t>
            </a:r>
          </a:p>
          <a:p>
            <a:r>
              <a:rPr lang="en-US" b="0" dirty="0">
                <a:solidFill>
                  <a:srgbClr val="333333"/>
                </a:solidFill>
                <a:cs typeface="Calibri" panose="020F0502020204030204" pitchFamily="34" charset="0"/>
              </a:rPr>
              <a:t>Swift has 6 reaction wheels to provide fast slewing to burst locations (most missions have 4)</a:t>
            </a:r>
          </a:p>
          <a:p>
            <a:r>
              <a:rPr lang="en-US" b="0" dirty="0">
                <a:cs typeface="Calibri" panose="020F0502020204030204" pitchFamily="34" charset="0"/>
              </a:rPr>
              <a:t>In Jan 2022, reaction wheel 5 was drawing high current and was powered off.  Attempts to power back on were unsuccessful.  Likely lubricant issue.  Ops team monitoring behavior of other wheels.  Proposal to rest another wheel that has similar behavior.</a:t>
            </a:r>
          </a:p>
          <a:p>
            <a:r>
              <a:rPr lang="en-US" b="0" dirty="0">
                <a:cs typeface="Calibri" panose="020F0502020204030204" pitchFamily="34" charset="0"/>
              </a:rPr>
              <a:t>Swift operating on 5 wheels with some performance degradation</a:t>
            </a:r>
          </a:p>
        </p:txBody>
      </p:sp>
      <p:pic>
        <p:nvPicPr>
          <p:cNvPr id="5" name="Picture 4" descr="Chart&#10;&#10;Description automatically generated">
            <a:extLst>
              <a:ext uri="{FF2B5EF4-FFF2-40B4-BE49-F238E27FC236}">
                <a16:creationId xmlns:a16="http://schemas.microsoft.com/office/drawing/2014/main" id="{93B814D1-34CD-9370-549F-E1CE22F118BC}"/>
              </a:ext>
            </a:extLst>
          </p:cNvPr>
          <p:cNvPicPr>
            <a:picLocks noChangeAspect="1"/>
          </p:cNvPicPr>
          <p:nvPr/>
        </p:nvPicPr>
        <p:blipFill>
          <a:blip r:embed="rId2"/>
          <a:stretch>
            <a:fillRect/>
          </a:stretch>
        </p:blipFill>
        <p:spPr>
          <a:xfrm>
            <a:off x="2174014" y="4204138"/>
            <a:ext cx="5163520" cy="2581760"/>
          </a:xfrm>
          <a:prstGeom prst="rect">
            <a:avLst/>
          </a:prstGeom>
        </p:spPr>
      </p:pic>
      <p:sp>
        <p:nvSpPr>
          <p:cNvPr id="6" name="TextBox 5">
            <a:extLst>
              <a:ext uri="{FF2B5EF4-FFF2-40B4-BE49-F238E27FC236}">
                <a16:creationId xmlns:a16="http://schemas.microsoft.com/office/drawing/2014/main" id="{53F44937-EF4F-D933-08BA-9640FF9EB10F}"/>
              </a:ext>
            </a:extLst>
          </p:cNvPr>
          <p:cNvSpPr txBox="1"/>
          <p:nvPr/>
        </p:nvSpPr>
        <p:spPr>
          <a:xfrm>
            <a:off x="2818399" y="3943272"/>
            <a:ext cx="4151587" cy="369332"/>
          </a:xfrm>
          <a:prstGeom prst="rect">
            <a:avLst/>
          </a:prstGeom>
          <a:noFill/>
        </p:spPr>
        <p:txBody>
          <a:bodyPr wrap="square" rtlCol="0">
            <a:spAutoFit/>
          </a:bodyPr>
          <a:lstStyle/>
          <a:p>
            <a:r>
              <a:rPr lang="en-US" dirty="0"/>
              <a:t>Reaction Wheel 5 Tachometer Data</a:t>
            </a:r>
          </a:p>
        </p:txBody>
      </p:sp>
    </p:spTree>
    <p:extLst>
      <p:ext uri="{BB962C8B-B14F-4D97-AF65-F5344CB8AC3E}">
        <p14:creationId xmlns:p14="http://schemas.microsoft.com/office/powerpoint/2010/main" val="39125816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idx="1"/>
          </p:nvPr>
        </p:nvSpPr>
        <p:spPr/>
        <p:txBody>
          <a:bodyPr/>
          <a:lstStyle/>
          <a:p>
            <a:r>
              <a:rPr lang="en-US" dirty="0"/>
              <a:t>Overview of SSMO organization</a:t>
            </a:r>
          </a:p>
          <a:p>
            <a:r>
              <a:rPr lang="en-US" dirty="0"/>
              <a:t>Missions</a:t>
            </a:r>
          </a:p>
          <a:p>
            <a:r>
              <a:rPr lang="en-US" dirty="0"/>
              <a:t>Issues</a:t>
            </a:r>
          </a:p>
          <a:p>
            <a:r>
              <a:rPr lang="en-US" dirty="0"/>
              <a:t>Selected spacecraft issues</a:t>
            </a:r>
          </a:p>
          <a:p>
            <a:r>
              <a:rPr lang="en-US" dirty="0"/>
              <a:t>Conclusions</a:t>
            </a:r>
          </a:p>
          <a:p>
            <a:endParaRPr lang="en-US" dirty="0"/>
          </a:p>
          <a:p>
            <a:endParaRPr lang="en-US" dirty="0"/>
          </a:p>
          <a:p>
            <a:endParaRPr lang="en-US" dirty="0"/>
          </a:p>
        </p:txBody>
      </p:sp>
    </p:spTree>
    <p:extLst>
      <p:ext uri="{BB962C8B-B14F-4D97-AF65-F5344CB8AC3E}">
        <p14:creationId xmlns:p14="http://schemas.microsoft.com/office/powerpoint/2010/main" val="99666305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F196-00A5-7AED-48DB-D3EBA81697D8}"/>
              </a:ext>
            </a:extLst>
          </p:cNvPr>
          <p:cNvSpPr>
            <a:spLocks noGrp="1"/>
          </p:cNvSpPr>
          <p:nvPr>
            <p:ph type="title"/>
          </p:nvPr>
        </p:nvSpPr>
        <p:spPr/>
        <p:txBody>
          <a:bodyPr/>
          <a:lstStyle/>
          <a:p>
            <a:r>
              <a:rPr lang="en-US" dirty="0"/>
              <a:t>Lucy (2021)</a:t>
            </a:r>
          </a:p>
        </p:txBody>
      </p:sp>
      <p:sp>
        <p:nvSpPr>
          <p:cNvPr id="3" name="Content Placeholder 2">
            <a:extLst>
              <a:ext uri="{FF2B5EF4-FFF2-40B4-BE49-F238E27FC236}">
                <a16:creationId xmlns:a16="http://schemas.microsoft.com/office/drawing/2014/main" id="{4D48B6AA-C6F2-05A1-113B-9BE3AF410F18}"/>
              </a:ext>
            </a:extLst>
          </p:cNvPr>
          <p:cNvSpPr>
            <a:spLocks noGrp="1"/>
          </p:cNvSpPr>
          <p:nvPr>
            <p:ph idx="1"/>
          </p:nvPr>
        </p:nvSpPr>
        <p:spPr>
          <a:xfrm>
            <a:off x="152400" y="1066800"/>
            <a:ext cx="8763000" cy="2362200"/>
          </a:xfrm>
        </p:spPr>
        <p:txBody>
          <a:bodyPr/>
          <a:lstStyle/>
          <a:p>
            <a:r>
              <a:rPr lang="en-US" b="0" dirty="0"/>
              <a:t>Lucy will be the first mission to visit the Trojan asteroids</a:t>
            </a:r>
          </a:p>
          <a:p>
            <a:r>
              <a:rPr lang="en-US" b="0" dirty="0"/>
              <a:t>After launch, the +Y Solar Array (SAPY) didn’t fully deploy</a:t>
            </a:r>
          </a:p>
          <a:p>
            <a:r>
              <a:rPr lang="en-US" b="0" dirty="0"/>
              <a:t>Anomaly team formed</a:t>
            </a:r>
          </a:p>
          <a:p>
            <a:pPr lvl="1"/>
            <a:r>
              <a:rPr lang="en-US" dirty="0"/>
              <a:t>Performed ground tests to simulate what may have happened</a:t>
            </a:r>
          </a:p>
          <a:p>
            <a:pPr lvl="1"/>
            <a:r>
              <a:rPr lang="en-US" dirty="0"/>
              <a:t>Analysis on using the array as is (Use As Is)</a:t>
            </a:r>
          </a:p>
          <a:p>
            <a:pPr lvl="1"/>
            <a:r>
              <a:rPr lang="en-US" dirty="0"/>
              <a:t>Completed two attempts so far to latch the array, third attempt underway </a:t>
            </a:r>
          </a:p>
        </p:txBody>
      </p:sp>
      <p:pic>
        <p:nvPicPr>
          <p:cNvPr id="6" name="Picture 5" descr="A picture containing satellite, dark&#10;&#10;Description automatically generated">
            <a:extLst>
              <a:ext uri="{FF2B5EF4-FFF2-40B4-BE49-F238E27FC236}">
                <a16:creationId xmlns:a16="http://schemas.microsoft.com/office/drawing/2014/main" id="{FE472607-525F-542F-9C9F-FE5292AB2D27}"/>
              </a:ext>
            </a:extLst>
          </p:cNvPr>
          <p:cNvPicPr>
            <a:picLocks noChangeAspect="1"/>
          </p:cNvPicPr>
          <p:nvPr/>
        </p:nvPicPr>
        <p:blipFill>
          <a:blip r:embed="rId2"/>
          <a:stretch>
            <a:fillRect/>
          </a:stretch>
        </p:blipFill>
        <p:spPr>
          <a:xfrm>
            <a:off x="768026" y="3772479"/>
            <a:ext cx="3455380" cy="2591535"/>
          </a:xfrm>
          <a:prstGeom prst="rect">
            <a:avLst/>
          </a:prstGeom>
        </p:spPr>
      </p:pic>
      <p:pic>
        <p:nvPicPr>
          <p:cNvPr id="8" name="Picture 7" descr="Diagram, schematic&#10;&#10;Description automatically generated">
            <a:extLst>
              <a:ext uri="{FF2B5EF4-FFF2-40B4-BE49-F238E27FC236}">
                <a16:creationId xmlns:a16="http://schemas.microsoft.com/office/drawing/2014/main" id="{A1E67F89-0432-9D8C-BB0A-10159756CCC3}"/>
              </a:ext>
            </a:extLst>
          </p:cNvPr>
          <p:cNvPicPr>
            <a:picLocks noChangeAspect="1"/>
          </p:cNvPicPr>
          <p:nvPr/>
        </p:nvPicPr>
        <p:blipFill>
          <a:blip r:embed="rId3"/>
          <a:stretch>
            <a:fillRect/>
          </a:stretch>
        </p:blipFill>
        <p:spPr>
          <a:xfrm>
            <a:off x="4920594" y="3772479"/>
            <a:ext cx="3455380" cy="2591535"/>
          </a:xfrm>
          <a:prstGeom prst="rect">
            <a:avLst/>
          </a:prstGeom>
        </p:spPr>
      </p:pic>
      <p:cxnSp>
        <p:nvCxnSpPr>
          <p:cNvPr id="10" name="Straight Arrow Connector 9">
            <a:extLst>
              <a:ext uri="{FF2B5EF4-FFF2-40B4-BE49-F238E27FC236}">
                <a16:creationId xmlns:a16="http://schemas.microsoft.com/office/drawing/2014/main" id="{36CA300E-0A9D-9B5F-9C7A-3CFED6F128AC}"/>
              </a:ext>
            </a:extLst>
          </p:cNvPr>
          <p:cNvCxnSpPr>
            <a:cxnSpLocks/>
          </p:cNvCxnSpPr>
          <p:nvPr/>
        </p:nvCxnSpPr>
        <p:spPr bwMode="auto">
          <a:xfrm>
            <a:off x="2764221" y="3553654"/>
            <a:ext cx="872359" cy="1629260"/>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4" name="TextBox 13">
            <a:extLst>
              <a:ext uri="{FF2B5EF4-FFF2-40B4-BE49-F238E27FC236}">
                <a16:creationId xmlns:a16="http://schemas.microsoft.com/office/drawing/2014/main" id="{C8AE7B98-37AA-D4C9-CDBE-C65472E45976}"/>
              </a:ext>
            </a:extLst>
          </p:cNvPr>
          <p:cNvSpPr txBox="1"/>
          <p:nvPr/>
        </p:nvSpPr>
        <p:spPr>
          <a:xfrm>
            <a:off x="2307020" y="3278493"/>
            <a:ext cx="1671145" cy="369332"/>
          </a:xfrm>
          <a:prstGeom prst="rect">
            <a:avLst/>
          </a:prstGeom>
          <a:noFill/>
        </p:spPr>
        <p:txBody>
          <a:bodyPr wrap="square" rtlCol="0">
            <a:spAutoFit/>
          </a:bodyPr>
          <a:lstStyle/>
          <a:p>
            <a:r>
              <a:rPr lang="en-US" dirty="0"/>
              <a:t>SAPY</a:t>
            </a:r>
          </a:p>
        </p:txBody>
      </p:sp>
      <p:sp>
        <p:nvSpPr>
          <p:cNvPr id="15" name="TextBox 14">
            <a:extLst>
              <a:ext uri="{FF2B5EF4-FFF2-40B4-BE49-F238E27FC236}">
                <a16:creationId xmlns:a16="http://schemas.microsoft.com/office/drawing/2014/main" id="{D984DC89-88D9-CD17-6E49-992F2055AC0C}"/>
              </a:ext>
            </a:extLst>
          </p:cNvPr>
          <p:cNvSpPr txBox="1"/>
          <p:nvPr/>
        </p:nvSpPr>
        <p:spPr>
          <a:xfrm>
            <a:off x="1229711" y="6488668"/>
            <a:ext cx="7062952" cy="369332"/>
          </a:xfrm>
          <a:prstGeom prst="rect">
            <a:avLst/>
          </a:prstGeom>
          <a:noFill/>
        </p:spPr>
        <p:txBody>
          <a:bodyPr wrap="square" rtlCol="0">
            <a:spAutoFit/>
          </a:bodyPr>
          <a:lstStyle/>
          <a:p>
            <a:r>
              <a:rPr lang="en-US" dirty="0"/>
              <a:t>Images from https://</a:t>
            </a:r>
            <a:r>
              <a:rPr lang="en-US" dirty="0" err="1"/>
              <a:t>www.nasa.gov</a:t>
            </a:r>
            <a:r>
              <a:rPr lang="en-US" dirty="0"/>
              <a:t>/</a:t>
            </a:r>
            <a:r>
              <a:rPr lang="en-US" dirty="0" err="1"/>
              <a:t>mission_pages</a:t>
            </a:r>
            <a:r>
              <a:rPr lang="en-US" dirty="0"/>
              <a:t>/lucy/main/index</a:t>
            </a:r>
          </a:p>
        </p:txBody>
      </p:sp>
    </p:spTree>
    <p:extLst>
      <p:ext uri="{BB962C8B-B14F-4D97-AF65-F5344CB8AC3E}">
        <p14:creationId xmlns:p14="http://schemas.microsoft.com/office/powerpoint/2010/main" val="375098278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D7F2-4648-3174-ED28-F531CD4CF267}"/>
              </a:ext>
            </a:extLst>
          </p:cNvPr>
          <p:cNvSpPr>
            <a:spLocks noGrp="1"/>
          </p:cNvSpPr>
          <p:nvPr>
            <p:ph type="title"/>
          </p:nvPr>
        </p:nvSpPr>
        <p:spPr/>
        <p:txBody>
          <a:bodyPr/>
          <a:lstStyle/>
          <a:p>
            <a:r>
              <a:rPr lang="en-US" dirty="0"/>
              <a:t>ICON (2019)</a:t>
            </a:r>
          </a:p>
        </p:txBody>
      </p:sp>
      <p:sp>
        <p:nvSpPr>
          <p:cNvPr id="3" name="Content Placeholder 2">
            <a:extLst>
              <a:ext uri="{FF2B5EF4-FFF2-40B4-BE49-F238E27FC236}">
                <a16:creationId xmlns:a16="http://schemas.microsoft.com/office/drawing/2014/main" id="{4832137E-553E-E4F2-04CD-C58D59A9788E}"/>
              </a:ext>
            </a:extLst>
          </p:cNvPr>
          <p:cNvSpPr>
            <a:spLocks noGrp="1"/>
          </p:cNvSpPr>
          <p:nvPr>
            <p:ph idx="1"/>
          </p:nvPr>
        </p:nvSpPr>
        <p:spPr/>
        <p:txBody>
          <a:bodyPr/>
          <a:lstStyle/>
          <a:p>
            <a:r>
              <a:rPr lang="en-US" b="0" dirty="0"/>
              <a:t>Ionospheric Connection Explorer (ICON) – The goal of ICON is to understand the tug-of-war between Earth’s atmosphere and the space environment.  (</a:t>
            </a:r>
            <a:r>
              <a:rPr lang="en-US" b="0" dirty="0">
                <a:hlinkClick r:id="rId2"/>
              </a:rPr>
              <a:t>https://icon.ssl.berkeley.edu</a:t>
            </a:r>
            <a:r>
              <a:rPr lang="en-US" b="0" dirty="0"/>
              <a:t>)</a:t>
            </a:r>
          </a:p>
          <a:p>
            <a:r>
              <a:rPr lang="en-US" b="0" dirty="0"/>
              <a:t>Last contact with ICON was on Nov. 25 for a Santiago pass</a:t>
            </a:r>
          </a:p>
          <a:p>
            <a:r>
              <a:rPr lang="en-US" b="0" dirty="0"/>
              <a:t>Since then the Ops team has attempted several blind acquisitions with no success</a:t>
            </a:r>
          </a:p>
          <a:p>
            <a:r>
              <a:rPr lang="en-US" b="0" dirty="0"/>
              <a:t>ICON has an 8-day command loss timer that will result in an avionics power cycle</a:t>
            </a:r>
          </a:p>
          <a:p>
            <a:r>
              <a:rPr lang="en-US" b="0"/>
              <a:t>Preliminary cause </a:t>
            </a:r>
            <a:r>
              <a:rPr lang="en-US" b="0" dirty="0"/>
              <a:t>analysis is focusing on single fault issues within the avionics or RF system, but without any telemetry cause may not be determined</a:t>
            </a:r>
          </a:p>
          <a:p>
            <a:r>
              <a:rPr lang="en-US" b="0" dirty="0"/>
              <a:t>Attempts to detect a signal are ongoing as are discussions with CARA</a:t>
            </a:r>
          </a:p>
          <a:p>
            <a:r>
              <a:rPr lang="en-US" b="0" dirty="0"/>
              <a:t>The Berkeley team is working closely with the spacecraft vendor, Northrup Grumman</a:t>
            </a:r>
          </a:p>
        </p:txBody>
      </p:sp>
    </p:spTree>
    <p:extLst>
      <p:ext uri="{BB962C8B-B14F-4D97-AF65-F5344CB8AC3E}">
        <p14:creationId xmlns:p14="http://schemas.microsoft.com/office/powerpoint/2010/main" val="4818141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152399" y="1066800"/>
            <a:ext cx="5123793" cy="5486400"/>
          </a:xfrm>
        </p:spPr>
        <p:txBody>
          <a:bodyPr/>
          <a:lstStyle/>
          <a:p>
            <a:r>
              <a:rPr lang="en-US" b="0" dirty="0"/>
              <a:t>SSMO manages and operates a large, diverse fleet of spacecraft.</a:t>
            </a:r>
          </a:p>
          <a:p>
            <a:r>
              <a:rPr lang="en-US" b="0" dirty="0"/>
              <a:t>Spacecraft range in age, size, orbit regime; spinners, three-axis stabilized, nadir pointing.</a:t>
            </a:r>
          </a:p>
          <a:p>
            <a:r>
              <a:rPr lang="en-US" b="0" dirty="0"/>
              <a:t>Constant challenges in responding to anomalies, monitoring trends, looking for improvements.</a:t>
            </a:r>
          </a:p>
          <a:p>
            <a:r>
              <a:rPr lang="en-US" b="0" dirty="0"/>
              <a:t>Rewards come from exciting scientific observations and discoveries of the Sun, Moon, Mars, Black Holes, Exoplanets, Asteroids, Earth.</a:t>
            </a:r>
          </a:p>
        </p:txBody>
      </p:sp>
      <p:sp>
        <p:nvSpPr>
          <p:cNvPr id="7" name="TextBox 6"/>
          <p:cNvSpPr txBox="1"/>
          <p:nvPr/>
        </p:nvSpPr>
        <p:spPr>
          <a:xfrm>
            <a:off x="5516749" y="4303894"/>
            <a:ext cx="3627251" cy="2031325"/>
          </a:xfrm>
          <a:prstGeom prst="rect">
            <a:avLst/>
          </a:prstGeom>
          <a:noFill/>
        </p:spPr>
        <p:txBody>
          <a:bodyPr wrap="square" rtlCol="0">
            <a:spAutoFit/>
          </a:bodyPr>
          <a:lstStyle/>
          <a:p>
            <a:pPr algn="l"/>
            <a:r>
              <a:rPr lang="en-US" sz="1400" b="0" i="0" dirty="0">
                <a:solidFill>
                  <a:srgbClr val="000000"/>
                </a:solidFill>
                <a:effectLst/>
                <a:latin typeface="Helvetica Neue" panose="02000503000000020004" pitchFamily="2" charset="0"/>
              </a:rPr>
              <a:t>Oct 9, 2022: Swift’s X-Ray Telescope captured the afterglow of GRB 221009A about an hour after it was first detected. The bright rings form as a result of X-rays scattered from otherwise unobservable dust layers within our galaxy that lie in the direction of the burst.</a:t>
            </a:r>
          </a:p>
          <a:p>
            <a:pPr algn="l"/>
            <a:r>
              <a:rPr lang="en-US" sz="1400" b="1" i="1" dirty="0">
                <a:solidFill>
                  <a:srgbClr val="000000"/>
                </a:solidFill>
                <a:effectLst/>
                <a:latin typeface="Helvetica Neue" panose="02000503000000020004" pitchFamily="2" charset="0"/>
              </a:rPr>
              <a:t>Credits: Credit: NASA/Swift/A. Beardmore (University of Leicester)</a:t>
            </a:r>
          </a:p>
        </p:txBody>
      </p:sp>
      <p:pic>
        <p:nvPicPr>
          <p:cNvPr id="9" name="Picture 8" descr="A picture containing star, dark, lit, night&#10;&#10;Description automatically generated">
            <a:extLst>
              <a:ext uri="{FF2B5EF4-FFF2-40B4-BE49-F238E27FC236}">
                <a16:creationId xmlns:a16="http://schemas.microsoft.com/office/drawing/2014/main" id="{2596193F-01A3-AD4C-8F60-6E6863438AC9}"/>
              </a:ext>
            </a:extLst>
          </p:cNvPr>
          <p:cNvPicPr>
            <a:picLocks noChangeAspect="1"/>
          </p:cNvPicPr>
          <p:nvPr/>
        </p:nvPicPr>
        <p:blipFill>
          <a:blip r:embed="rId2"/>
          <a:stretch>
            <a:fillRect/>
          </a:stretch>
        </p:blipFill>
        <p:spPr>
          <a:xfrm>
            <a:off x="5516749" y="1110109"/>
            <a:ext cx="3086811" cy="3074276"/>
          </a:xfrm>
          <a:prstGeom prst="rect">
            <a:avLst/>
          </a:prstGeom>
        </p:spPr>
      </p:pic>
    </p:spTree>
    <p:extLst>
      <p:ext uri="{BB962C8B-B14F-4D97-AF65-F5344CB8AC3E}">
        <p14:creationId xmlns:p14="http://schemas.microsoft.com/office/powerpoint/2010/main" val="391462383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LRO – View of Earth from LRO Camera</a:t>
            </a:r>
          </a:p>
        </p:txBody>
      </p:sp>
      <p:pic>
        <p:nvPicPr>
          <p:cNvPr id="4" name="Content Placeholder 3" descr="lrocearth.eps"/>
          <p:cNvPicPr>
            <a:picLocks noGrp="1" noChangeAspect="1"/>
          </p:cNvPicPr>
          <p:nvPr>
            <p:ph idx="1"/>
          </p:nvPr>
        </p:nvPicPr>
        <p:blipFill>
          <a:blip r:embed="rId2">
            <a:extLst>
              <a:ext uri="{28A0092B-C50C-407E-A947-70E740481C1C}">
                <a14:useLocalDpi xmlns:a14="http://schemas.microsoft.com/office/drawing/2010/main" val="0"/>
              </a:ext>
            </a:extLst>
          </a:blip>
          <a:srcRect t="11927" b="11927"/>
          <a:stretch>
            <a:fillRect/>
          </a:stretch>
        </p:blipFill>
        <p:spPr/>
      </p:pic>
    </p:spTree>
    <p:extLst>
      <p:ext uri="{BB962C8B-B14F-4D97-AF65-F5344CB8AC3E}">
        <p14:creationId xmlns:p14="http://schemas.microsoft.com/office/powerpoint/2010/main" val="21679099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F0C2-87D8-F843-937D-33EC9F222E2E}"/>
              </a:ext>
            </a:extLst>
          </p:cNvPr>
          <p:cNvSpPr>
            <a:spLocks noGrp="1"/>
          </p:cNvSpPr>
          <p:nvPr>
            <p:ph type="title"/>
          </p:nvPr>
        </p:nvSpPr>
        <p:spPr>
          <a:xfrm>
            <a:off x="1442300" y="233372"/>
            <a:ext cx="6682197" cy="591636"/>
          </a:xfrm>
        </p:spPr>
        <p:txBody>
          <a:bodyPr>
            <a:noAutofit/>
          </a:bodyPr>
          <a:lstStyle/>
          <a:p>
            <a:r>
              <a:rPr lang="en-US" sz="2800" dirty="0"/>
              <a:t>Space Science Mission Operations (SSMO)</a:t>
            </a:r>
            <a:r>
              <a:rPr lang="en-US" dirty="0"/>
              <a:t> </a:t>
            </a:r>
            <a:r>
              <a:rPr lang="en-US" sz="2800" dirty="0"/>
              <a:t>Code 444</a:t>
            </a:r>
          </a:p>
        </p:txBody>
      </p:sp>
      <p:sp>
        <p:nvSpPr>
          <p:cNvPr id="4" name="Date Placeholder 3">
            <a:extLst>
              <a:ext uri="{FF2B5EF4-FFF2-40B4-BE49-F238E27FC236}">
                <a16:creationId xmlns:a16="http://schemas.microsoft.com/office/drawing/2014/main" id="{7E90F730-1514-884D-9B94-D6D61D4DD909}"/>
              </a:ext>
            </a:extLst>
          </p:cNvPr>
          <p:cNvSpPr>
            <a:spLocks noGrp="1"/>
          </p:cNvSpPr>
          <p:nvPr>
            <p:ph type="dt" sz="half" idx="10"/>
          </p:nvPr>
        </p:nvSpPr>
        <p:spPr>
          <a:xfrm>
            <a:off x="187569" y="6510215"/>
            <a:ext cx="2133600" cy="211259"/>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12/06/2022</a:t>
            </a:r>
            <a:endParaRPr lang="en-US" dirty="0"/>
          </a:p>
        </p:txBody>
      </p:sp>
      <p:sp>
        <p:nvSpPr>
          <p:cNvPr id="6" name="Footer Placeholder 5">
            <a:extLst>
              <a:ext uri="{FF2B5EF4-FFF2-40B4-BE49-F238E27FC236}">
                <a16:creationId xmlns:a16="http://schemas.microsoft.com/office/drawing/2014/main" id="{6EE65E19-4529-5742-A62F-425B4E49D43E}"/>
              </a:ext>
            </a:extLst>
          </p:cNvPr>
          <p:cNvSpPr>
            <a:spLocks noGrp="1"/>
          </p:cNvSpPr>
          <p:nvPr>
            <p:ph type="ftr" sz="quarter" idx="11"/>
          </p:nvPr>
        </p:nvSpPr>
        <p:spPr>
          <a:xfrm>
            <a:off x="2485292" y="6510215"/>
            <a:ext cx="4251570" cy="21126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Systems Engineering Seminar</a:t>
            </a:r>
          </a:p>
        </p:txBody>
      </p:sp>
      <p:sp>
        <p:nvSpPr>
          <p:cNvPr id="10" name="TextBox 9">
            <a:extLst>
              <a:ext uri="{FF2B5EF4-FFF2-40B4-BE49-F238E27FC236}">
                <a16:creationId xmlns:a16="http://schemas.microsoft.com/office/drawing/2014/main" id="{10274E26-EC89-72AD-6DBA-42965FB1844E}"/>
              </a:ext>
            </a:extLst>
          </p:cNvPr>
          <p:cNvSpPr txBox="1"/>
          <p:nvPr/>
        </p:nvSpPr>
        <p:spPr>
          <a:xfrm>
            <a:off x="998483" y="5937560"/>
            <a:ext cx="3612594" cy="369332"/>
          </a:xfrm>
          <a:prstGeom prst="rect">
            <a:avLst/>
          </a:prstGeom>
          <a:solidFill>
            <a:schemeClr val="bg1"/>
          </a:solidFill>
        </p:spPr>
        <p:txBody>
          <a:bodyPr wrap="square" rtlCol="0">
            <a:spAutoFit/>
          </a:bodyPr>
          <a:lstStyle/>
          <a:p>
            <a:endParaRPr lang="en-US" dirty="0"/>
          </a:p>
        </p:txBody>
      </p:sp>
      <p:grpSp>
        <p:nvGrpSpPr>
          <p:cNvPr id="20" name="Group 19">
            <a:extLst>
              <a:ext uri="{FF2B5EF4-FFF2-40B4-BE49-F238E27FC236}">
                <a16:creationId xmlns:a16="http://schemas.microsoft.com/office/drawing/2014/main" id="{3A843584-DCEC-60B1-4843-F678ABD30EBD}"/>
              </a:ext>
            </a:extLst>
          </p:cNvPr>
          <p:cNvGrpSpPr/>
          <p:nvPr/>
        </p:nvGrpSpPr>
        <p:grpSpPr>
          <a:xfrm>
            <a:off x="754926" y="1005818"/>
            <a:ext cx="7712302" cy="5047160"/>
            <a:chOff x="754926" y="1005818"/>
            <a:chExt cx="7712302" cy="5047160"/>
          </a:xfrm>
        </p:grpSpPr>
        <p:grpSp>
          <p:nvGrpSpPr>
            <p:cNvPr id="19" name="Group 18">
              <a:extLst>
                <a:ext uri="{FF2B5EF4-FFF2-40B4-BE49-F238E27FC236}">
                  <a16:creationId xmlns:a16="http://schemas.microsoft.com/office/drawing/2014/main" id="{09A7016D-7645-DDDE-682F-041E88ACBAE9}"/>
                </a:ext>
              </a:extLst>
            </p:cNvPr>
            <p:cNvGrpSpPr/>
            <p:nvPr/>
          </p:nvGrpSpPr>
          <p:grpSpPr>
            <a:xfrm>
              <a:off x="754926" y="1005818"/>
              <a:ext cx="7712302" cy="5047160"/>
              <a:chOff x="754926" y="1005818"/>
              <a:chExt cx="7712302" cy="5047160"/>
            </a:xfrm>
          </p:grpSpPr>
          <p:pic>
            <p:nvPicPr>
              <p:cNvPr id="9" name="Picture 8">
                <a:extLst>
                  <a:ext uri="{FF2B5EF4-FFF2-40B4-BE49-F238E27FC236}">
                    <a16:creationId xmlns:a16="http://schemas.microsoft.com/office/drawing/2014/main" id="{E6E89779-D5E9-2164-660B-BDA749AF704D}"/>
                  </a:ext>
                </a:extLst>
              </p:cNvPr>
              <p:cNvPicPr>
                <a:picLocks noChangeAspect="1"/>
              </p:cNvPicPr>
              <p:nvPr/>
            </p:nvPicPr>
            <p:blipFill>
              <a:blip r:embed="rId2"/>
              <a:stretch>
                <a:fillRect/>
              </a:stretch>
            </p:blipFill>
            <p:spPr>
              <a:xfrm>
                <a:off x="754926" y="1005818"/>
                <a:ext cx="7712302" cy="5047160"/>
              </a:xfrm>
              <a:prstGeom prst="rect">
                <a:avLst/>
              </a:prstGeom>
            </p:spPr>
          </p:pic>
          <p:sp>
            <p:nvSpPr>
              <p:cNvPr id="11" name="Rounded Rectangle 10">
                <a:extLst>
                  <a:ext uri="{FF2B5EF4-FFF2-40B4-BE49-F238E27FC236}">
                    <a16:creationId xmlns:a16="http://schemas.microsoft.com/office/drawing/2014/main" id="{BDCB1F6A-13B7-15DB-1FDC-1C20F192A993}"/>
                  </a:ext>
                </a:extLst>
              </p:cNvPr>
              <p:cNvSpPr/>
              <p:nvPr/>
            </p:nvSpPr>
            <p:spPr bwMode="auto">
              <a:xfrm>
                <a:off x="6935615" y="5220679"/>
                <a:ext cx="1291694" cy="369332"/>
              </a:xfrm>
              <a:prstGeom prst="roundRect">
                <a:avLst/>
              </a:prstGeom>
              <a:solidFill>
                <a:schemeClr val="accent1">
                  <a:lumMod val="20000"/>
                  <a:lumOff val="80000"/>
                </a:schemeClr>
              </a:solidFill>
              <a:ln w="25400" cap="flat" cmpd="sng" algn="ctr">
                <a:solidFill>
                  <a:schemeClr val="accent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chemeClr val="tx1">
                        <a:lumMod val="75000"/>
                        <a:lumOff val="25000"/>
                      </a:schemeClr>
                    </a:solidFill>
                    <a:effectLst/>
                    <a:latin typeface="Arial" panose="020B0604020202020204" pitchFamily="34" charset="0"/>
                    <a:cs typeface="Arial" panose="020B0604020202020204" pitchFamily="34" charset="0"/>
                  </a:rPr>
                  <a:t>John </a:t>
                </a:r>
                <a:r>
                  <a:rPr kumimoji="0" lang="en-US" sz="700" b="1" i="0" u="none" strike="noStrike" cap="none" normalizeH="0" baseline="0" dirty="0" err="1">
                    <a:ln>
                      <a:noFill/>
                    </a:ln>
                    <a:solidFill>
                      <a:schemeClr val="tx1">
                        <a:lumMod val="75000"/>
                        <a:lumOff val="25000"/>
                      </a:schemeClr>
                    </a:solidFill>
                    <a:effectLst/>
                    <a:latin typeface="Arial" panose="020B0604020202020204" pitchFamily="34" charset="0"/>
                    <a:cs typeface="Arial" panose="020B0604020202020204" pitchFamily="34" charset="0"/>
                  </a:rPr>
                  <a:t>VanEepoel</a:t>
                </a:r>
                <a:r>
                  <a:rPr kumimoji="0" lang="en-US" sz="700" b="1" i="0" u="none" strike="noStrike" cap="none" normalizeH="0" baseline="0" dirty="0">
                    <a:ln>
                      <a:noFill/>
                    </a:ln>
                    <a:solidFill>
                      <a:schemeClr val="tx1">
                        <a:lumMod val="75000"/>
                        <a:lumOff val="25000"/>
                      </a:schemeClr>
                    </a:solidFill>
                    <a:effectLst/>
                    <a:latin typeface="Arial" panose="020B0604020202020204" pitchFamily="34" charset="0"/>
                    <a:cs typeface="Arial" panose="020B0604020202020204" pitchFamily="34" charset="0"/>
                  </a:rPr>
                  <a:t>*</a:t>
                </a:r>
              </a:p>
              <a:p>
                <a:pPr marL="0" marR="0" indent="0" algn="ctr" defTabSz="914400" rtl="0" eaLnBrk="1" fontAlgn="base" latinLnBrk="0" hangingPunct="1">
                  <a:lnSpc>
                    <a:spcPct val="100000"/>
                  </a:lnSpc>
                  <a:spcBef>
                    <a:spcPct val="0"/>
                  </a:spcBef>
                  <a:spcAft>
                    <a:spcPct val="0"/>
                  </a:spcAft>
                  <a:buClrTx/>
                  <a:buSzTx/>
                  <a:buFontTx/>
                  <a:buNone/>
                  <a:tabLst/>
                </a:pPr>
                <a:r>
                  <a:rPr lang="en-US" sz="700" dirty="0">
                    <a:solidFill>
                      <a:schemeClr val="tx1">
                        <a:lumMod val="75000"/>
                        <a:lumOff val="25000"/>
                      </a:schemeClr>
                    </a:solidFill>
                    <a:latin typeface="Arial" panose="020B0604020202020204" pitchFamily="34" charset="0"/>
                    <a:cs typeface="Arial" panose="020B0604020202020204" pitchFamily="34" charset="0"/>
                  </a:rPr>
                  <a:t>Swift/LRO (Dep), SDO (DEP)</a:t>
                </a:r>
                <a:endParaRPr kumimoji="0" lang="en-US" sz="700" b="0" i="0" u="none" strike="noStrike" cap="none" normalizeH="0" baseline="0" dirty="0">
                  <a:ln>
                    <a:noFill/>
                  </a:ln>
                  <a:solidFill>
                    <a:schemeClr val="tx1">
                      <a:lumMod val="75000"/>
                      <a:lumOff val="25000"/>
                    </a:schemeClr>
                  </a:solidFill>
                  <a:effectLst/>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4CECC282-6990-E307-B533-0161AEFCF568}"/>
                  </a:ext>
                </a:extLst>
              </p:cNvPr>
              <p:cNvCxnSpPr>
                <a:cxnSpLocks/>
              </p:cNvCxnSpPr>
              <p:nvPr/>
            </p:nvCxnSpPr>
            <p:spPr bwMode="auto">
              <a:xfrm>
                <a:off x="7367754" y="4707595"/>
                <a:ext cx="0" cy="523594"/>
              </a:xfrm>
              <a:prstGeom prst="line">
                <a:avLst/>
              </a:prstGeom>
              <a:solidFill>
                <a:schemeClr val="accent1"/>
              </a:solidFill>
              <a:ln w="25400" cap="flat" cmpd="sng" algn="ctr">
                <a:solidFill>
                  <a:schemeClr val="accent1"/>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62852615-6185-54AA-CA10-8FFB4B530E43}"/>
                  </a:ext>
                </a:extLst>
              </p:cNvPr>
              <p:cNvSpPr txBox="1"/>
              <p:nvPr/>
            </p:nvSpPr>
            <p:spPr>
              <a:xfrm>
                <a:off x="1366347" y="3450020"/>
                <a:ext cx="1040523" cy="415498"/>
              </a:xfrm>
              <a:prstGeom prst="rect">
                <a:avLst/>
              </a:prstGeom>
              <a:noFill/>
            </p:spPr>
            <p:txBody>
              <a:bodyPr wrap="square" rtlCol="0">
                <a:spAutoFit/>
              </a:bodyPr>
              <a:lstStyle/>
              <a:p>
                <a:pPr algn="ctr"/>
                <a:r>
                  <a:rPr lang="en-US" sz="700" dirty="0">
                    <a:solidFill>
                      <a:schemeClr val="tx1">
                        <a:lumMod val="75000"/>
                        <a:lumOff val="25000"/>
                      </a:schemeClr>
                    </a:solidFill>
                  </a:rPr>
                  <a:t>Toni </a:t>
                </a:r>
                <a:r>
                  <a:rPr lang="en-US" sz="700" dirty="0" err="1">
                    <a:solidFill>
                      <a:schemeClr val="tx1">
                        <a:lumMod val="75000"/>
                        <a:lumOff val="25000"/>
                      </a:schemeClr>
                    </a:solidFill>
                  </a:rPr>
                  <a:t>Deboeck</a:t>
                </a:r>
                <a:r>
                  <a:rPr lang="en-US" sz="700" dirty="0">
                    <a:solidFill>
                      <a:schemeClr val="tx1">
                        <a:lumMod val="75000"/>
                        <a:lumOff val="25000"/>
                      </a:schemeClr>
                    </a:solidFill>
                  </a:rPr>
                  <a:t>**</a:t>
                </a:r>
              </a:p>
              <a:p>
                <a:pPr algn="ctr"/>
                <a:r>
                  <a:rPr lang="en-US" sz="700" dirty="0">
                    <a:solidFill>
                      <a:schemeClr val="tx1">
                        <a:lumMod val="75000"/>
                        <a:lumOff val="25000"/>
                      </a:schemeClr>
                    </a:solidFill>
                  </a:rPr>
                  <a:t>Joe </a:t>
                </a:r>
                <a:r>
                  <a:rPr lang="en-US" sz="700" dirty="0" err="1">
                    <a:solidFill>
                      <a:schemeClr val="tx1">
                        <a:lumMod val="75000"/>
                        <a:lumOff val="25000"/>
                      </a:schemeClr>
                    </a:solidFill>
                  </a:rPr>
                  <a:t>Cavaluzzi</a:t>
                </a:r>
                <a:r>
                  <a:rPr lang="en-US" sz="700" dirty="0">
                    <a:solidFill>
                      <a:schemeClr val="tx1">
                        <a:lumMod val="75000"/>
                        <a:lumOff val="25000"/>
                      </a:schemeClr>
                    </a:solidFill>
                  </a:rPr>
                  <a:t>**</a:t>
                </a:r>
              </a:p>
              <a:p>
                <a:pPr algn="ctr"/>
                <a:r>
                  <a:rPr lang="en-US" sz="700" dirty="0">
                    <a:solidFill>
                      <a:schemeClr val="tx1">
                        <a:lumMod val="75000"/>
                        <a:lumOff val="25000"/>
                      </a:schemeClr>
                    </a:solidFill>
                  </a:rPr>
                  <a:t>Wayne Yu*</a:t>
                </a:r>
              </a:p>
            </p:txBody>
          </p:sp>
        </p:grpSp>
        <p:sp>
          <p:nvSpPr>
            <p:cNvPr id="18" name="TextBox 17">
              <a:extLst>
                <a:ext uri="{FF2B5EF4-FFF2-40B4-BE49-F238E27FC236}">
                  <a16:creationId xmlns:a16="http://schemas.microsoft.com/office/drawing/2014/main" id="{F4FEC852-0DEF-72CB-03E7-B9036A425438}"/>
                </a:ext>
              </a:extLst>
            </p:cNvPr>
            <p:cNvSpPr txBox="1"/>
            <p:nvPr/>
          </p:nvSpPr>
          <p:spPr>
            <a:xfrm>
              <a:off x="754926" y="5405345"/>
              <a:ext cx="4028472" cy="532215"/>
            </a:xfrm>
            <a:prstGeom prst="rect">
              <a:avLst/>
            </a:prstGeom>
            <a:solidFill>
              <a:schemeClr val="bg1"/>
            </a:solidFill>
            <a:ln>
              <a:noFill/>
            </a:ln>
          </p:spPr>
          <p:txBody>
            <a:bodyPr wrap="square" rtlCol="0">
              <a:spAutoFit/>
            </a:bodyPr>
            <a:lstStyle/>
            <a:p>
              <a:endParaRPr lang="en-US" dirty="0"/>
            </a:p>
          </p:txBody>
        </p:sp>
      </p:grpSp>
      <p:sp>
        <p:nvSpPr>
          <p:cNvPr id="3" name="Content Placeholder 2">
            <a:extLst>
              <a:ext uri="{FF2B5EF4-FFF2-40B4-BE49-F238E27FC236}">
                <a16:creationId xmlns:a16="http://schemas.microsoft.com/office/drawing/2014/main" id="{7F92A489-E031-7345-B63C-F1C3A9FA2AC3}"/>
              </a:ext>
            </a:extLst>
          </p:cNvPr>
          <p:cNvSpPr>
            <a:spLocks noGrp="1"/>
          </p:cNvSpPr>
          <p:nvPr>
            <p:ph idx="1"/>
          </p:nvPr>
        </p:nvSpPr>
        <p:spPr>
          <a:xfrm>
            <a:off x="0" y="5843299"/>
            <a:ext cx="9144000" cy="967564"/>
          </a:xfrm>
        </p:spPr>
        <p:txBody>
          <a:bodyPr>
            <a:normAutofit/>
          </a:bodyPr>
          <a:lstStyle/>
          <a:p>
            <a:pPr marL="0" indent="0" algn="ctr">
              <a:buNone/>
            </a:pPr>
            <a:r>
              <a:rPr lang="en-US" dirty="0"/>
              <a:t>Manages astrophysics, </a:t>
            </a:r>
            <a:r>
              <a:rPr lang="en-US" dirty="0" err="1"/>
              <a:t>heliophysics</a:t>
            </a:r>
            <a:r>
              <a:rPr lang="en-US" dirty="0"/>
              <a:t>, and planetary science missions for the NASA Science Mission Directorate</a:t>
            </a:r>
          </a:p>
        </p:txBody>
      </p:sp>
      <p:sp>
        <p:nvSpPr>
          <p:cNvPr id="7" name="Rectangle 6">
            <a:extLst>
              <a:ext uri="{FF2B5EF4-FFF2-40B4-BE49-F238E27FC236}">
                <a16:creationId xmlns:a16="http://schemas.microsoft.com/office/drawing/2014/main" id="{E0CF2DDD-7F71-0176-82E9-E8BA75582FE5}"/>
              </a:ext>
            </a:extLst>
          </p:cNvPr>
          <p:cNvSpPr/>
          <p:nvPr/>
        </p:nvSpPr>
        <p:spPr bwMode="auto">
          <a:xfrm>
            <a:off x="2142492" y="3370480"/>
            <a:ext cx="210207" cy="45719"/>
          </a:xfrm>
          <a:prstGeom prst="rect">
            <a:avLst/>
          </a:prstGeom>
          <a:solidFill>
            <a:schemeClr val="accent1">
              <a:lumMod val="20000"/>
              <a:lumOff val="80000"/>
            </a:schemeClr>
          </a:solidFill>
          <a:ln w="25400" cap="flat" cmpd="sng" algn="ctr">
            <a:no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2" name="Straight Arrow Connector 11">
            <a:extLst>
              <a:ext uri="{FF2B5EF4-FFF2-40B4-BE49-F238E27FC236}">
                <a16:creationId xmlns:a16="http://schemas.microsoft.com/office/drawing/2014/main" id="{253D38A0-1F98-CAA8-2F1A-CC8DA98755B7}"/>
              </a:ext>
            </a:extLst>
          </p:cNvPr>
          <p:cNvCxnSpPr/>
          <p:nvPr/>
        </p:nvCxnSpPr>
        <p:spPr bwMode="auto">
          <a:xfrm>
            <a:off x="998483" y="3393339"/>
            <a:ext cx="525517"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3" name="TextBox 12">
            <a:extLst>
              <a:ext uri="{FF2B5EF4-FFF2-40B4-BE49-F238E27FC236}">
                <a16:creationId xmlns:a16="http://schemas.microsoft.com/office/drawing/2014/main" id="{E41BBCA1-0935-BF86-AD01-34A376E5AA87}"/>
              </a:ext>
            </a:extLst>
          </p:cNvPr>
          <p:cNvSpPr txBox="1"/>
          <p:nvPr/>
        </p:nvSpPr>
        <p:spPr>
          <a:xfrm>
            <a:off x="258649" y="3188410"/>
            <a:ext cx="893380" cy="523220"/>
          </a:xfrm>
          <a:prstGeom prst="rect">
            <a:avLst/>
          </a:prstGeom>
          <a:noFill/>
        </p:spPr>
        <p:txBody>
          <a:bodyPr wrap="square" rtlCol="0">
            <a:spAutoFit/>
          </a:bodyPr>
          <a:lstStyle/>
          <a:p>
            <a:r>
              <a:rPr lang="en-US" sz="1400" dirty="0"/>
              <a:t>Deputy MSE</a:t>
            </a:r>
          </a:p>
        </p:txBody>
      </p:sp>
    </p:spTree>
    <p:extLst>
      <p:ext uri="{BB962C8B-B14F-4D97-AF65-F5344CB8AC3E}">
        <p14:creationId xmlns:p14="http://schemas.microsoft.com/office/powerpoint/2010/main" val="35561774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F0C2-87D8-F843-937D-33EC9F222E2E}"/>
              </a:ext>
            </a:extLst>
          </p:cNvPr>
          <p:cNvSpPr>
            <a:spLocks noGrp="1"/>
          </p:cNvSpPr>
          <p:nvPr>
            <p:ph type="title"/>
          </p:nvPr>
        </p:nvSpPr>
        <p:spPr>
          <a:xfrm>
            <a:off x="1442300" y="233372"/>
            <a:ext cx="6682197" cy="591636"/>
          </a:xfrm>
        </p:spPr>
        <p:txBody>
          <a:bodyPr>
            <a:noAutofit/>
          </a:bodyPr>
          <a:lstStyle/>
          <a:p>
            <a:r>
              <a:rPr lang="en-US" sz="2800" dirty="0"/>
              <a:t>Space Science Mission Operations (SSMO)</a:t>
            </a:r>
            <a:r>
              <a:rPr lang="en-US" dirty="0"/>
              <a:t> </a:t>
            </a:r>
            <a:r>
              <a:rPr lang="en-US" sz="2800" dirty="0"/>
              <a:t>Code 444</a:t>
            </a:r>
          </a:p>
        </p:txBody>
      </p:sp>
      <p:sp>
        <p:nvSpPr>
          <p:cNvPr id="4" name="Date Placeholder 3">
            <a:extLst>
              <a:ext uri="{FF2B5EF4-FFF2-40B4-BE49-F238E27FC236}">
                <a16:creationId xmlns:a16="http://schemas.microsoft.com/office/drawing/2014/main" id="{7E90F730-1514-884D-9B94-D6D61D4DD909}"/>
              </a:ext>
            </a:extLst>
          </p:cNvPr>
          <p:cNvSpPr>
            <a:spLocks noGrp="1"/>
          </p:cNvSpPr>
          <p:nvPr>
            <p:ph type="dt" sz="half" idx="10"/>
          </p:nvPr>
        </p:nvSpPr>
        <p:spPr>
          <a:xfrm>
            <a:off x="187569" y="6510215"/>
            <a:ext cx="2133600" cy="211259"/>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12/06/2022</a:t>
            </a:r>
            <a:endParaRPr lang="en-US" dirty="0"/>
          </a:p>
        </p:txBody>
      </p:sp>
      <p:sp>
        <p:nvSpPr>
          <p:cNvPr id="6" name="Footer Placeholder 5">
            <a:extLst>
              <a:ext uri="{FF2B5EF4-FFF2-40B4-BE49-F238E27FC236}">
                <a16:creationId xmlns:a16="http://schemas.microsoft.com/office/drawing/2014/main" id="{6EE65E19-4529-5742-A62F-425B4E49D43E}"/>
              </a:ext>
            </a:extLst>
          </p:cNvPr>
          <p:cNvSpPr>
            <a:spLocks noGrp="1"/>
          </p:cNvSpPr>
          <p:nvPr>
            <p:ph type="ftr" sz="quarter" idx="11"/>
          </p:nvPr>
        </p:nvSpPr>
        <p:spPr>
          <a:xfrm>
            <a:off x="2485292" y="6510215"/>
            <a:ext cx="4251570" cy="211260"/>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Systems Engineering Seminar</a:t>
            </a:r>
          </a:p>
        </p:txBody>
      </p:sp>
      <p:sp>
        <p:nvSpPr>
          <p:cNvPr id="10" name="TextBox 9">
            <a:extLst>
              <a:ext uri="{FF2B5EF4-FFF2-40B4-BE49-F238E27FC236}">
                <a16:creationId xmlns:a16="http://schemas.microsoft.com/office/drawing/2014/main" id="{10274E26-EC89-72AD-6DBA-42965FB1844E}"/>
              </a:ext>
            </a:extLst>
          </p:cNvPr>
          <p:cNvSpPr txBox="1"/>
          <p:nvPr/>
        </p:nvSpPr>
        <p:spPr>
          <a:xfrm>
            <a:off x="998483" y="5937560"/>
            <a:ext cx="3612594" cy="369332"/>
          </a:xfrm>
          <a:prstGeom prst="rect">
            <a:avLst/>
          </a:prstGeom>
          <a:solidFill>
            <a:schemeClr val="bg1"/>
          </a:solidFill>
        </p:spPr>
        <p:txBody>
          <a:bodyPr wrap="square" rtlCol="0">
            <a:spAutoFit/>
          </a:bodyPr>
          <a:lstStyle/>
          <a:p>
            <a:endParaRPr lang="en-US" dirty="0"/>
          </a:p>
        </p:txBody>
      </p:sp>
      <p:grpSp>
        <p:nvGrpSpPr>
          <p:cNvPr id="20" name="Group 19">
            <a:extLst>
              <a:ext uri="{FF2B5EF4-FFF2-40B4-BE49-F238E27FC236}">
                <a16:creationId xmlns:a16="http://schemas.microsoft.com/office/drawing/2014/main" id="{3A843584-DCEC-60B1-4843-F678ABD30EBD}"/>
              </a:ext>
            </a:extLst>
          </p:cNvPr>
          <p:cNvGrpSpPr/>
          <p:nvPr/>
        </p:nvGrpSpPr>
        <p:grpSpPr>
          <a:xfrm>
            <a:off x="676772" y="1176727"/>
            <a:ext cx="7712302" cy="5047160"/>
            <a:chOff x="754926" y="1005818"/>
            <a:chExt cx="7712302" cy="5047160"/>
          </a:xfrm>
        </p:grpSpPr>
        <p:grpSp>
          <p:nvGrpSpPr>
            <p:cNvPr id="19" name="Group 18">
              <a:extLst>
                <a:ext uri="{FF2B5EF4-FFF2-40B4-BE49-F238E27FC236}">
                  <a16:creationId xmlns:a16="http://schemas.microsoft.com/office/drawing/2014/main" id="{09A7016D-7645-DDDE-682F-041E88ACBAE9}"/>
                </a:ext>
              </a:extLst>
            </p:cNvPr>
            <p:cNvGrpSpPr/>
            <p:nvPr/>
          </p:nvGrpSpPr>
          <p:grpSpPr>
            <a:xfrm>
              <a:off x="754926" y="1005818"/>
              <a:ext cx="7712302" cy="5047160"/>
              <a:chOff x="754926" y="1005818"/>
              <a:chExt cx="7712302" cy="5047160"/>
            </a:xfrm>
          </p:grpSpPr>
          <p:pic>
            <p:nvPicPr>
              <p:cNvPr id="9" name="Picture 8">
                <a:extLst>
                  <a:ext uri="{FF2B5EF4-FFF2-40B4-BE49-F238E27FC236}">
                    <a16:creationId xmlns:a16="http://schemas.microsoft.com/office/drawing/2014/main" id="{E6E89779-D5E9-2164-660B-BDA749AF704D}"/>
                  </a:ext>
                </a:extLst>
              </p:cNvPr>
              <p:cNvPicPr>
                <a:picLocks noChangeAspect="1"/>
              </p:cNvPicPr>
              <p:nvPr/>
            </p:nvPicPr>
            <p:blipFill>
              <a:blip r:embed="rId3"/>
              <a:stretch>
                <a:fillRect/>
              </a:stretch>
            </p:blipFill>
            <p:spPr>
              <a:xfrm>
                <a:off x="754926" y="1005818"/>
                <a:ext cx="7712302" cy="5047160"/>
              </a:xfrm>
              <a:prstGeom prst="rect">
                <a:avLst/>
              </a:prstGeom>
            </p:spPr>
          </p:pic>
          <p:sp>
            <p:nvSpPr>
              <p:cNvPr id="11" name="Rounded Rectangle 10">
                <a:extLst>
                  <a:ext uri="{FF2B5EF4-FFF2-40B4-BE49-F238E27FC236}">
                    <a16:creationId xmlns:a16="http://schemas.microsoft.com/office/drawing/2014/main" id="{BDCB1F6A-13B7-15DB-1FDC-1C20F192A993}"/>
                  </a:ext>
                </a:extLst>
              </p:cNvPr>
              <p:cNvSpPr/>
              <p:nvPr/>
            </p:nvSpPr>
            <p:spPr bwMode="auto">
              <a:xfrm>
                <a:off x="6935615" y="5220679"/>
                <a:ext cx="1291694" cy="369332"/>
              </a:xfrm>
              <a:prstGeom prst="roundRect">
                <a:avLst/>
              </a:prstGeom>
              <a:solidFill>
                <a:schemeClr val="accent1">
                  <a:lumMod val="20000"/>
                  <a:lumOff val="80000"/>
                </a:schemeClr>
              </a:solidFill>
              <a:ln w="25400" cap="flat" cmpd="sng" algn="ctr">
                <a:solidFill>
                  <a:schemeClr val="accent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chemeClr val="tx1">
                        <a:lumMod val="75000"/>
                        <a:lumOff val="25000"/>
                      </a:schemeClr>
                    </a:solidFill>
                    <a:effectLst/>
                    <a:latin typeface="Arial" panose="020B0604020202020204" pitchFamily="34" charset="0"/>
                    <a:cs typeface="Arial" panose="020B0604020202020204" pitchFamily="34" charset="0"/>
                  </a:rPr>
                  <a:t>John </a:t>
                </a:r>
                <a:r>
                  <a:rPr kumimoji="0" lang="en-US" sz="700" b="1" i="0" u="none" strike="noStrike" cap="none" normalizeH="0" baseline="0" dirty="0" err="1">
                    <a:ln>
                      <a:noFill/>
                    </a:ln>
                    <a:solidFill>
                      <a:schemeClr val="tx1">
                        <a:lumMod val="75000"/>
                        <a:lumOff val="25000"/>
                      </a:schemeClr>
                    </a:solidFill>
                    <a:effectLst/>
                    <a:latin typeface="Arial" panose="020B0604020202020204" pitchFamily="34" charset="0"/>
                    <a:cs typeface="Arial" panose="020B0604020202020204" pitchFamily="34" charset="0"/>
                  </a:rPr>
                  <a:t>VanEepoel</a:t>
                </a:r>
                <a:r>
                  <a:rPr kumimoji="0" lang="en-US" sz="700" b="1" i="0" u="none" strike="noStrike" cap="none" normalizeH="0" baseline="0" dirty="0">
                    <a:ln>
                      <a:noFill/>
                    </a:ln>
                    <a:solidFill>
                      <a:schemeClr val="tx1">
                        <a:lumMod val="75000"/>
                        <a:lumOff val="25000"/>
                      </a:schemeClr>
                    </a:solidFill>
                    <a:effectLst/>
                    <a:latin typeface="Arial" panose="020B0604020202020204" pitchFamily="34" charset="0"/>
                    <a:cs typeface="Arial" panose="020B0604020202020204" pitchFamily="34" charset="0"/>
                  </a:rPr>
                  <a:t>*</a:t>
                </a:r>
              </a:p>
              <a:p>
                <a:pPr marL="0" marR="0" indent="0" algn="ctr" defTabSz="914400" rtl="0" eaLnBrk="1" fontAlgn="base" latinLnBrk="0" hangingPunct="1">
                  <a:lnSpc>
                    <a:spcPct val="100000"/>
                  </a:lnSpc>
                  <a:spcBef>
                    <a:spcPct val="0"/>
                  </a:spcBef>
                  <a:spcAft>
                    <a:spcPct val="0"/>
                  </a:spcAft>
                  <a:buClrTx/>
                  <a:buSzTx/>
                  <a:buFontTx/>
                  <a:buNone/>
                  <a:tabLst/>
                </a:pPr>
                <a:r>
                  <a:rPr lang="en-US" sz="700" dirty="0">
                    <a:solidFill>
                      <a:schemeClr val="tx1">
                        <a:lumMod val="75000"/>
                        <a:lumOff val="25000"/>
                      </a:schemeClr>
                    </a:solidFill>
                    <a:latin typeface="Arial" panose="020B0604020202020204" pitchFamily="34" charset="0"/>
                    <a:cs typeface="Arial" panose="020B0604020202020204" pitchFamily="34" charset="0"/>
                  </a:rPr>
                  <a:t>Swift/LRO (Dep), SDO (DEP)</a:t>
                </a:r>
                <a:endParaRPr kumimoji="0" lang="en-US" sz="700" b="0" i="0" u="none" strike="noStrike" cap="none" normalizeH="0" baseline="0" dirty="0">
                  <a:ln>
                    <a:noFill/>
                  </a:ln>
                  <a:solidFill>
                    <a:schemeClr val="tx1">
                      <a:lumMod val="75000"/>
                      <a:lumOff val="25000"/>
                    </a:schemeClr>
                  </a:solidFill>
                  <a:effectLst/>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4CECC282-6990-E307-B533-0161AEFCF568}"/>
                  </a:ext>
                </a:extLst>
              </p:cNvPr>
              <p:cNvCxnSpPr>
                <a:cxnSpLocks/>
              </p:cNvCxnSpPr>
              <p:nvPr/>
            </p:nvCxnSpPr>
            <p:spPr bwMode="auto">
              <a:xfrm>
                <a:off x="7367754" y="4707595"/>
                <a:ext cx="0" cy="523594"/>
              </a:xfrm>
              <a:prstGeom prst="line">
                <a:avLst/>
              </a:prstGeom>
              <a:solidFill>
                <a:schemeClr val="accent1"/>
              </a:solidFill>
              <a:ln w="25400" cap="flat" cmpd="sng" algn="ctr">
                <a:solidFill>
                  <a:schemeClr val="accent1"/>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62852615-6185-54AA-CA10-8FFB4B530E43}"/>
                  </a:ext>
                </a:extLst>
              </p:cNvPr>
              <p:cNvSpPr txBox="1"/>
              <p:nvPr/>
            </p:nvSpPr>
            <p:spPr>
              <a:xfrm>
                <a:off x="1366347" y="3450020"/>
                <a:ext cx="1040523" cy="415498"/>
              </a:xfrm>
              <a:prstGeom prst="rect">
                <a:avLst/>
              </a:prstGeom>
              <a:noFill/>
            </p:spPr>
            <p:txBody>
              <a:bodyPr wrap="square" rtlCol="0">
                <a:spAutoFit/>
              </a:bodyPr>
              <a:lstStyle/>
              <a:p>
                <a:pPr algn="ctr"/>
                <a:r>
                  <a:rPr lang="en-US" sz="700" dirty="0">
                    <a:solidFill>
                      <a:schemeClr val="tx1">
                        <a:lumMod val="75000"/>
                        <a:lumOff val="25000"/>
                      </a:schemeClr>
                    </a:solidFill>
                  </a:rPr>
                  <a:t>Toni </a:t>
                </a:r>
                <a:r>
                  <a:rPr lang="en-US" sz="700" dirty="0" err="1">
                    <a:solidFill>
                      <a:schemeClr val="tx1">
                        <a:lumMod val="75000"/>
                        <a:lumOff val="25000"/>
                      </a:schemeClr>
                    </a:solidFill>
                  </a:rPr>
                  <a:t>Deboeck</a:t>
                </a:r>
                <a:r>
                  <a:rPr lang="en-US" sz="700" dirty="0">
                    <a:solidFill>
                      <a:schemeClr val="tx1">
                        <a:lumMod val="75000"/>
                        <a:lumOff val="25000"/>
                      </a:schemeClr>
                    </a:solidFill>
                  </a:rPr>
                  <a:t>**</a:t>
                </a:r>
              </a:p>
              <a:p>
                <a:pPr algn="ctr"/>
                <a:r>
                  <a:rPr lang="en-US" sz="700" dirty="0">
                    <a:solidFill>
                      <a:schemeClr val="tx1">
                        <a:lumMod val="75000"/>
                        <a:lumOff val="25000"/>
                      </a:schemeClr>
                    </a:solidFill>
                  </a:rPr>
                  <a:t>Joe </a:t>
                </a:r>
                <a:r>
                  <a:rPr lang="en-US" sz="700" dirty="0" err="1">
                    <a:solidFill>
                      <a:schemeClr val="tx1">
                        <a:lumMod val="75000"/>
                        <a:lumOff val="25000"/>
                      </a:schemeClr>
                    </a:solidFill>
                  </a:rPr>
                  <a:t>Cavaluzzi</a:t>
                </a:r>
                <a:r>
                  <a:rPr lang="en-US" sz="700" dirty="0">
                    <a:solidFill>
                      <a:schemeClr val="tx1">
                        <a:lumMod val="75000"/>
                        <a:lumOff val="25000"/>
                      </a:schemeClr>
                    </a:solidFill>
                  </a:rPr>
                  <a:t>**</a:t>
                </a:r>
              </a:p>
              <a:p>
                <a:pPr algn="ctr"/>
                <a:r>
                  <a:rPr lang="en-US" sz="700" dirty="0">
                    <a:solidFill>
                      <a:schemeClr val="tx1">
                        <a:lumMod val="75000"/>
                        <a:lumOff val="25000"/>
                      </a:schemeClr>
                    </a:solidFill>
                  </a:rPr>
                  <a:t>Wayne Yu*</a:t>
                </a:r>
              </a:p>
            </p:txBody>
          </p:sp>
        </p:grpSp>
        <p:sp>
          <p:nvSpPr>
            <p:cNvPr id="18" name="TextBox 17">
              <a:extLst>
                <a:ext uri="{FF2B5EF4-FFF2-40B4-BE49-F238E27FC236}">
                  <a16:creationId xmlns:a16="http://schemas.microsoft.com/office/drawing/2014/main" id="{F4FEC852-0DEF-72CB-03E7-B9036A425438}"/>
                </a:ext>
              </a:extLst>
            </p:cNvPr>
            <p:cNvSpPr txBox="1"/>
            <p:nvPr/>
          </p:nvSpPr>
          <p:spPr>
            <a:xfrm>
              <a:off x="754926" y="5405345"/>
              <a:ext cx="4028472" cy="532215"/>
            </a:xfrm>
            <a:prstGeom prst="rect">
              <a:avLst/>
            </a:prstGeom>
            <a:solidFill>
              <a:schemeClr val="bg1"/>
            </a:solidFill>
            <a:ln>
              <a:noFill/>
            </a:ln>
          </p:spPr>
          <p:txBody>
            <a:bodyPr wrap="square" rtlCol="0">
              <a:spAutoFit/>
            </a:bodyPr>
            <a:lstStyle/>
            <a:p>
              <a:endParaRPr lang="en-US" dirty="0"/>
            </a:p>
          </p:txBody>
        </p:sp>
      </p:grpSp>
      <p:sp>
        <p:nvSpPr>
          <p:cNvPr id="5" name="TextBox 4">
            <a:extLst>
              <a:ext uri="{FF2B5EF4-FFF2-40B4-BE49-F238E27FC236}">
                <a16:creationId xmlns:a16="http://schemas.microsoft.com/office/drawing/2014/main" id="{3222B019-2982-5F6D-DC64-7A823D629ECF}"/>
              </a:ext>
            </a:extLst>
          </p:cNvPr>
          <p:cNvSpPr txBox="1"/>
          <p:nvPr/>
        </p:nvSpPr>
        <p:spPr>
          <a:xfrm>
            <a:off x="754925" y="2582598"/>
            <a:ext cx="2145929" cy="1453374"/>
          </a:xfrm>
          <a:prstGeom prst="rect">
            <a:avLst/>
          </a:prstGeom>
          <a:noFill/>
          <a:ln w="50800">
            <a:solidFill>
              <a:schemeClr val="tx2"/>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1A3C62E6-863F-AB83-2C2A-3504D87CE706}"/>
              </a:ext>
            </a:extLst>
          </p:cNvPr>
          <p:cNvSpPr txBox="1"/>
          <p:nvPr/>
        </p:nvSpPr>
        <p:spPr>
          <a:xfrm>
            <a:off x="754926" y="4275402"/>
            <a:ext cx="4960883" cy="1200329"/>
          </a:xfrm>
          <a:prstGeom prst="rect">
            <a:avLst/>
          </a:prstGeom>
          <a:solidFill>
            <a:schemeClr val="bg1"/>
          </a:solidFill>
          <a:ln w="38100">
            <a:solidFill>
              <a:schemeClr val="tx2"/>
            </a:solidFill>
          </a:ln>
        </p:spPr>
        <p:txBody>
          <a:bodyPr wrap="square" rtlCol="0">
            <a:spAutoFit/>
          </a:bodyPr>
          <a:lstStyle/>
          <a:p>
            <a:r>
              <a:rPr lang="en-US" b="1" dirty="0"/>
              <a:t>I would like to acknowledge the engineers on the Systems Team.  They make my job easy.  Amazing team of engineers that provide exceptional support to SSMO!</a:t>
            </a:r>
          </a:p>
        </p:txBody>
      </p:sp>
      <p:sp>
        <p:nvSpPr>
          <p:cNvPr id="21" name="Rectangle 20">
            <a:extLst>
              <a:ext uri="{FF2B5EF4-FFF2-40B4-BE49-F238E27FC236}">
                <a16:creationId xmlns:a16="http://schemas.microsoft.com/office/drawing/2014/main" id="{588C7681-42B0-C880-DD17-2DA5BD67B3EE}"/>
              </a:ext>
            </a:extLst>
          </p:cNvPr>
          <p:cNvSpPr/>
          <p:nvPr/>
        </p:nvSpPr>
        <p:spPr bwMode="auto">
          <a:xfrm>
            <a:off x="2068922" y="3538640"/>
            <a:ext cx="210207" cy="45719"/>
          </a:xfrm>
          <a:prstGeom prst="rect">
            <a:avLst/>
          </a:prstGeom>
          <a:solidFill>
            <a:schemeClr val="accent1">
              <a:lumMod val="20000"/>
              <a:lumOff val="80000"/>
            </a:schemeClr>
          </a:solidFill>
          <a:ln w="25400" cap="flat" cmpd="sng" algn="ctr">
            <a:no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4125282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 SSMO Missions (27 Spacecraft)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1799220"/>
              </p:ext>
            </p:extLst>
          </p:nvPr>
        </p:nvGraphicFramePr>
        <p:xfrm>
          <a:off x="0" y="1083354"/>
          <a:ext cx="9049405" cy="4219755"/>
        </p:xfrm>
        <a:graphic>
          <a:graphicData uri="http://schemas.openxmlformats.org/drawingml/2006/table">
            <a:tbl>
              <a:tblPr firstRow="1">
                <a:tableStyleId>{5C22544A-7EE6-4342-B048-85BDC9FD1C3A}</a:tableStyleId>
              </a:tblPr>
              <a:tblGrid>
                <a:gridCol w="1534465">
                  <a:extLst>
                    <a:ext uri="{9D8B030D-6E8A-4147-A177-3AD203B41FA5}">
                      <a16:colId xmlns:a16="http://schemas.microsoft.com/office/drawing/2014/main" val="20000"/>
                    </a:ext>
                  </a:extLst>
                </a:gridCol>
                <a:gridCol w="1167242">
                  <a:extLst>
                    <a:ext uri="{9D8B030D-6E8A-4147-A177-3AD203B41FA5}">
                      <a16:colId xmlns:a16="http://schemas.microsoft.com/office/drawing/2014/main" val="20001"/>
                    </a:ext>
                  </a:extLst>
                </a:gridCol>
                <a:gridCol w="1914802">
                  <a:extLst>
                    <a:ext uri="{9D8B030D-6E8A-4147-A177-3AD203B41FA5}">
                      <a16:colId xmlns:a16="http://schemas.microsoft.com/office/drawing/2014/main" val="20002"/>
                    </a:ext>
                  </a:extLst>
                </a:gridCol>
                <a:gridCol w="1245933">
                  <a:extLst>
                    <a:ext uri="{9D8B030D-6E8A-4147-A177-3AD203B41FA5}">
                      <a16:colId xmlns:a16="http://schemas.microsoft.com/office/drawing/2014/main" val="20003"/>
                    </a:ext>
                  </a:extLst>
                </a:gridCol>
                <a:gridCol w="1967263">
                  <a:extLst>
                    <a:ext uri="{9D8B030D-6E8A-4147-A177-3AD203B41FA5}">
                      <a16:colId xmlns:a16="http://schemas.microsoft.com/office/drawing/2014/main" val="20004"/>
                    </a:ext>
                  </a:extLst>
                </a:gridCol>
                <a:gridCol w="1219700">
                  <a:extLst>
                    <a:ext uri="{9D8B030D-6E8A-4147-A177-3AD203B41FA5}">
                      <a16:colId xmlns:a16="http://schemas.microsoft.com/office/drawing/2014/main" val="20005"/>
                    </a:ext>
                  </a:extLst>
                </a:gridCol>
              </a:tblGrid>
              <a:tr h="734060">
                <a:tc>
                  <a:txBody>
                    <a:bodyPr/>
                    <a:lstStyle/>
                    <a:p>
                      <a:pPr algn="ctr"/>
                      <a:r>
                        <a:rPr lang="en-US" dirty="0"/>
                        <a:t>Mission (Orbit)</a:t>
                      </a:r>
                    </a:p>
                  </a:txBody>
                  <a:tcPr/>
                </a:tc>
                <a:tc>
                  <a:txBody>
                    <a:bodyPr/>
                    <a:lstStyle/>
                    <a:p>
                      <a:pPr algn="ctr"/>
                      <a:r>
                        <a:rPr lang="en-US" dirty="0"/>
                        <a:t>Launch,</a:t>
                      </a:r>
                      <a:r>
                        <a:rPr lang="en-US" baseline="0" dirty="0"/>
                        <a:t> Lifetime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Mission (Orbit)</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Launch,</a:t>
                      </a:r>
                      <a:r>
                        <a:rPr lang="en-US" baseline="0" dirty="0"/>
                        <a:t> Lifetime</a:t>
                      </a:r>
                      <a:endParaRPr lang="en-US" dirty="0"/>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Mission (Orbit)</a:t>
                      </a:r>
                    </a:p>
                    <a:p>
                      <a:pPr algn="ctr"/>
                      <a:endParaRPr lang="en-US" dirty="0"/>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Launch,</a:t>
                      </a:r>
                      <a:r>
                        <a:rPr lang="en-US" baseline="0" dirty="0"/>
                        <a:t> Lifetime</a:t>
                      </a:r>
                      <a:endParaRPr lang="en-US" dirty="0"/>
                    </a:p>
                    <a:p>
                      <a:pPr algn="ctr"/>
                      <a:endParaRPr lang="en-US" dirty="0"/>
                    </a:p>
                  </a:txBody>
                  <a:tcPr/>
                </a:tc>
                <a:extLst>
                  <a:ext uri="{0D108BD9-81ED-4DB2-BD59-A6C34878D82A}">
                    <a16:rowId xmlns:a16="http://schemas.microsoft.com/office/drawing/2014/main" val="10000"/>
                  </a:ext>
                </a:extLst>
              </a:tr>
              <a:tr h="396263">
                <a:tc>
                  <a:txBody>
                    <a:bodyPr/>
                    <a:lstStyle/>
                    <a:p>
                      <a:r>
                        <a:rPr lang="en-US" dirty="0"/>
                        <a:t>ACE* (L1)</a:t>
                      </a:r>
                    </a:p>
                  </a:txBody>
                  <a:tcPr/>
                </a:tc>
                <a:tc>
                  <a:txBody>
                    <a:bodyPr/>
                    <a:lstStyle/>
                    <a:p>
                      <a:r>
                        <a:rPr lang="en-US" dirty="0"/>
                        <a:t>1997, 2</a:t>
                      </a:r>
                    </a:p>
                  </a:txBody>
                  <a:tcPr/>
                </a:tc>
                <a:tc>
                  <a:txBody>
                    <a:bodyPr/>
                    <a:lstStyle/>
                    <a:p>
                      <a:r>
                        <a:rPr lang="en-US" dirty="0"/>
                        <a:t>LRO* (Lunar)</a:t>
                      </a:r>
                    </a:p>
                  </a:txBody>
                  <a:tcPr/>
                </a:tc>
                <a:tc>
                  <a:txBody>
                    <a:bodyPr/>
                    <a:lstStyle/>
                    <a:p>
                      <a:r>
                        <a:rPr lang="en-US" dirty="0"/>
                        <a:t>2009, 2</a:t>
                      </a:r>
                    </a:p>
                  </a:txBody>
                  <a:tcPr/>
                </a:tc>
                <a:tc>
                  <a:txBody>
                    <a:bodyPr/>
                    <a:lstStyle/>
                    <a:p>
                      <a:r>
                        <a:rPr lang="en-US" dirty="0"/>
                        <a:t>PSP (</a:t>
                      </a:r>
                      <a:r>
                        <a:rPr lang="en-US" dirty="0" err="1"/>
                        <a:t>Helio</a:t>
                      </a:r>
                      <a:r>
                        <a:rPr lang="en-US" dirty="0"/>
                        <a:t>)</a:t>
                      </a:r>
                    </a:p>
                  </a:txBody>
                  <a:tcPr/>
                </a:tc>
                <a:tc>
                  <a:txBody>
                    <a:bodyPr/>
                    <a:lstStyle/>
                    <a:p>
                      <a:r>
                        <a:rPr lang="en-US" dirty="0"/>
                        <a:t>2018, 7</a:t>
                      </a:r>
                    </a:p>
                  </a:txBody>
                  <a:tcPr/>
                </a:tc>
                <a:extLst>
                  <a:ext uri="{0D108BD9-81ED-4DB2-BD59-A6C34878D82A}">
                    <a16:rowId xmlns:a16="http://schemas.microsoft.com/office/drawing/2014/main" val="10001"/>
                  </a:ext>
                </a:extLst>
              </a:tr>
              <a:tr h="396263">
                <a:tc>
                  <a:txBody>
                    <a:bodyPr/>
                    <a:lstStyle/>
                    <a:p>
                      <a:r>
                        <a:rPr lang="en-US" dirty="0"/>
                        <a:t>AIM (LEO)</a:t>
                      </a:r>
                    </a:p>
                  </a:txBody>
                  <a:tcPr/>
                </a:tc>
                <a:tc>
                  <a:txBody>
                    <a:bodyPr/>
                    <a:lstStyle/>
                    <a:p>
                      <a:r>
                        <a:rPr lang="en-US" dirty="0"/>
                        <a:t>2007,</a:t>
                      </a:r>
                      <a:r>
                        <a:rPr lang="en-US" baseline="0" dirty="0"/>
                        <a:t> 2</a:t>
                      </a:r>
                      <a:endParaRPr lang="en-US" dirty="0"/>
                    </a:p>
                  </a:txBody>
                  <a:tcPr/>
                </a:tc>
                <a:tc>
                  <a:txBody>
                    <a:bodyPr/>
                    <a:lstStyle/>
                    <a:p>
                      <a:r>
                        <a:rPr lang="en-US" dirty="0"/>
                        <a:t>Lucy (</a:t>
                      </a:r>
                      <a:r>
                        <a:rPr lang="en-US" dirty="0" err="1"/>
                        <a:t>Helio</a:t>
                      </a:r>
                      <a:r>
                        <a:rPr lang="en-US" dirty="0"/>
                        <a:t>)</a:t>
                      </a:r>
                    </a:p>
                  </a:txBody>
                  <a:tcPr/>
                </a:tc>
                <a:tc>
                  <a:txBody>
                    <a:bodyPr/>
                    <a:lstStyle/>
                    <a:p>
                      <a:r>
                        <a:rPr lang="en-US" dirty="0"/>
                        <a:t>2021, 12</a:t>
                      </a:r>
                    </a:p>
                  </a:txBody>
                  <a:tcPr/>
                </a:tc>
                <a:tc>
                  <a:txBody>
                    <a:bodyPr/>
                    <a:lstStyle/>
                    <a:p>
                      <a:r>
                        <a:rPr lang="en-US" dirty="0"/>
                        <a:t>STEREO (</a:t>
                      </a:r>
                      <a:r>
                        <a:rPr lang="en-US" dirty="0" err="1"/>
                        <a:t>Helio</a:t>
                      </a:r>
                      <a:r>
                        <a:rPr lang="en-US" dirty="0"/>
                        <a:t>)</a:t>
                      </a:r>
                    </a:p>
                  </a:txBody>
                  <a:tcPr/>
                </a:tc>
                <a:tc>
                  <a:txBody>
                    <a:bodyPr/>
                    <a:lstStyle/>
                    <a:p>
                      <a:r>
                        <a:rPr lang="en-US" dirty="0"/>
                        <a:t>2004, 2</a:t>
                      </a:r>
                    </a:p>
                  </a:txBody>
                  <a:tcPr/>
                </a:tc>
                <a:extLst>
                  <a:ext uri="{0D108BD9-81ED-4DB2-BD59-A6C34878D82A}">
                    <a16:rowId xmlns:a16="http://schemas.microsoft.com/office/drawing/2014/main" val="10002"/>
                  </a:ext>
                </a:extLst>
              </a:tr>
              <a:tr h="683960">
                <a:tc>
                  <a:txBody>
                    <a:bodyPr/>
                    <a:lstStyle/>
                    <a:p>
                      <a:r>
                        <a:rPr lang="en-US" dirty="0"/>
                        <a:t>ARTEMIS (Lunar)</a:t>
                      </a:r>
                    </a:p>
                  </a:txBody>
                  <a:tcPr/>
                </a:tc>
                <a:tc>
                  <a:txBody>
                    <a:bodyPr/>
                    <a:lstStyle/>
                    <a:p>
                      <a:r>
                        <a:rPr lang="en-US" dirty="0"/>
                        <a:t>2007,</a:t>
                      </a:r>
                      <a:r>
                        <a:rPr lang="en-US" baseline="0" dirty="0"/>
                        <a:t> 2</a:t>
                      </a:r>
                      <a:endParaRPr lang="en-US" dirty="0"/>
                    </a:p>
                  </a:txBody>
                  <a:tcPr/>
                </a:tc>
                <a:tc>
                  <a:txBody>
                    <a:bodyPr/>
                    <a:lstStyle/>
                    <a:p>
                      <a:r>
                        <a:rPr lang="en-US" dirty="0"/>
                        <a:t>MAVEN (Mars)</a:t>
                      </a:r>
                    </a:p>
                  </a:txBody>
                  <a:tcPr/>
                </a:tc>
                <a:tc>
                  <a:txBody>
                    <a:bodyPr/>
                    <a:lstStyle/>
                    <a:p>
                      <a:r>
                        <a:rPr lang="en-US" dirty="0"/>
                        <a:t>2013, 1</a:t>
                      </a:r>
                    </a:p>
                  </a:txBody>
                  <a:tcPr/>
                </a:tc>
                <a:tc>
                  <a:txBody>
                    <a:bodyPr/>
                    <a:lstStyle/>
                    <a:p>
                      <a:r>
                        <a:rPr lang="en-US" dirty="0"/>
                        <a:t>Swift (LEO)</a:t>
                      </a:r>
                    </a:p>
                  </a:txBody>
                  <a:tcPr/>
                </a:tc>
                <a:tc>
                  <a:txBody>
                    <a:bodyPr/>
                    <a:lstStyle/>
                    <a:p>
                      <a:r>
                        <a:rPr lang="en-US" dirty="0"/>
                        <a:t>2007,</a:t>
                      </a:r>
                      <a:r>
                        <a:rPr lang="en-US" baseline="0" dirty="0"/>
                        <a:t> 2</a:t>
                      </a:r>
                      <a:endParaRPr lang="en-US" dirty="0"/>
                    </a:p>
                  </a:txBody>
                  <a:tcPr/>
                </a:tc>
                <a:extLst>
                  <a:ext uri="{0D108BD9-81ED-4DB2-BD59-A6C34878D82A}">
                    <a16:rowId xmlns:a16="http://schemas.microsoft.com/office/drawing/2014/main" val="10003"/>
                  </a:ext>
                </a:extLst>
              </a:tr>
              <a:tr h="396263">
                <a:tc>
                  <a:txBody>
                    <a:bodyPr/>
                    <a:lstStyle/>
                    <a:p>
                      <a:r>
                        <a:rPr lang="en-US" dirty="0"/>
                        <a:t>Fermi* (LEO)</a:t>
                      </a:r>
                    </a:p>
                  </a:txBody>
                  <a:tcPr/>
                </a:tc>
                <a:tc>
                  <a:txBody>
                    <a:bodyPr/>
                    <a:lstStyle/>
                    <a:p>
                      <a:r>
                        <a:rPr lang="en-US" dirty="0"/>
                        <a:t>2008,</a:t>
                      </a:r>
                      <a:r>
                        <a:rPr lang="en-US" baseline="0" dirty="0"/>
                        <a:t> 5</a:t>
                      </a:r>
                      <a:endParaRPr lang="en-US" dirty="0"/>
                    </a:p>
                  </a:txBody>
                  <a:tcPr/>
                </a:tc>
                <a:tc>
                  <a:txBody>
                    <a:bodyPr/>
                    <a:lstStyle/>
                    <a:p>
                      <a:r>
                        <a:rPr lang="en-US" dirty="0"/>
                        <a:t>MMS* (HEO)</a:t>
                      </a:r>
                    </a:p>
                  </a:txBody>
                  <a:tcPr/>
                </a:tc>
                <a:tc>
                  <a:txBody>
                    <a:bodyPr/>
                    <a:lstStyle/>
                    <a:p>
                      <a:r>
                        <a:rPr lang="en-US" dirty="0"/>
                        <a:t>2015, 2</a:t>
                      </a:r>
                    </a:p>
                  </a:txBody>
                  <a:tcPr/>
                </a:tc>
                <a:tc>
                  <a:txBody>
                    <a:bodyPr/>
                    <a:lstStyle/>
                    <a:p>
                      <a:r>
                        <a:rPr lang="en-US" dirty="0"/>
                        <a:t>TESS (HEO) </a:t>
                      </a:r>
                    </a:p>
                  </a:txBody>
                  <a:tcPr/>
                </a:tc>
                <a:tc>
                  <a:txBody>
                    <a:bodyPr/>
                    <a:lstStyle/>
                    <a:p>
                      <a:r>
                        <a:rPr lang="en-US" dirty="0"/>
                        <a:t>2018, 2</a:t>
                      </a:r>
                    </a:p>
                  </a:txBody>
                  <a:tcPr/>
                </a:tc>
                <a:extLst>
                  <a:ext uri="{0D108BD9-81ED-4DB2-BD59-A6C34878D82A}">
                    <a16:rowId xmlns:a16="http://schemas.microsoft.com/office/drawing/2014/main" val="10004"/>
                  </a:ext>
                </a:extLst>
              </a:tr>
              <a:tr h="489211">
                <a:tc>
                  <a:txBody>
                    <a:bodyPr/>
                    <a:lstStyle/>
                    <a:p>
                      <a:r>
                        <a:rPr lang="en-US" dirty="0"/>
                        <a:t>IBEX (HEO)</a:t>
                      </a:r>
                    </a:p>
                  </a:txBody>
                  <a:tcPr/>
                </a:tc>
                <a:tc>
                  <a:txBody>
                    <a:bodyPr/>
                    <a:lstStyle/>
                    <a:p>
                      <a:r>
                        <a:rPr lang="en-US" dirty="0"/>
                        <a:t>2008, 2</a:t>
                      </a:r>
                    </a:p>
                  </a:txBody>
                  <a:tcPr/>
                </a:tc>
                <a:tc>
                  <a:txBody>
                    <a:bodyPr/>
                    <a:lstStyle/>
                    <a:p>
                      <a:r>
                        <a:rPr lang="en-US" dirty="0"/>
                        <a:t>O-</a:t>
                      </a:r>
                      <a:r>
                        <a:rPr lang="en-US" dirty="0" err="1"/>
                        <a:t>REx</a:t>
                      </a:r>
                      <a:r>
                        <a:rPr lang="en-US" dirty="0"/>
                        <a:t> (Asteroid)</a:t>
                      </a:r>
                    </a:p>
                  </a:txBody>
                  <a:tcPr/>
                </a:tc>
                <a:tc>
                  <a:txBody>
                    <a:bodyPr/>
                    <a:lstStyle/>
                    <a:p>
                      <a:r>
                        <a:rPr lang="en-US" dirty="0"/>
                        <a:t>2016, 7</a:t>
                      </a:r>
                    </a:p>
                  </a:txBody>
                  <a:tcPr/>
                </a:tc>
                <a:tc>
                  <a:txBody>
                    <a:bodyPr/>
                    <a:lstStyle/>
                    <a:p>
                      <a:r>
                        <a:rPr lang="en-US" dirty="0"/>
                        <a:t>THEMIS (HEO)</a:t>
                      </a:r>
                    </a:p>
                  </a:txBody>
                  <a:tcPr/>
                </a:tc>
                <a:tc>
                  <a:txBody>
                    <a:bodyPr/>
                    <a:lstStyle/>
                    <a:p>
                      <a:r>
                        <a:rPr lang="en-US" dirty="0"/>
                        <a:t>2001, 2</a:t>
                      </a:r>
                    </a:p>
                  </a:txBody>
                  <a:tcPr/>
                </a:tc>
                <a:extLst>
                  <a:ext uri="{0D108BD9-81ED-4DB2-BD59-A6C34878D82A}">
                    <a16:rowId xmlns:a16="http://schemas.microsoft.com/office/drawing/2014/main" val="10005"/>
                  </a:ext>
                </a:extLst>
              </a:tr>
              <a:tr h="396263">
                <a:tc>
                  <a:txBody>
                    <a:bodyPr/>
                    <a:lstStyle/>
                    <a:p>
                      <a:r>
                        <a:rPr lang="en-US" dirty="0"/>
                        <a:t>ICON (LEO)</a:t>
                      </a:r>
                    </a:p>
                  </a:txBody>
                  <a:tcPr/>
                </a:tc>
                <a:tc>
                  <a:txBody>
                    <a:bodyPr/>
                    <a:lstStyle/>
                    <a:p>
                      <a:r>
                        <a:rPr lang="en-US" dirty="0"/>
                        <a:t>2019, 2</a:t>
                      </a:r>
                    </a:p>
                  </a:txBody>
                  <a:tcPr/>
                </a:tc>
                <a:tc>
                  <a:txBody>
                    <a:bodyPr/>
                    <a:lstStyle/>
                    <a:p>
                      <a:r>
                        <a:rPr lang="en-US" dirty="0"/>
                        <a:t>SDO* (GEO)</a:t>
                      </a:r>
                    </a:p>
                  </a:txBody>
                  <a:tcPr/>
                </a:tc>
                <a:tc>
                  <a:txBody>
                    <a:bodyPr/>
                    <a:lstStyle/>
                    <a:p>
                      <a:r>
                        <a:rPr lang="en-US" dirty="0"/>
                        <a:t>2010, 5</a:t>
                      </a:r>
                    </a:p>
                  </a:txBody>
                  <a:tcPr/>
                </a:tc>
                <a:tc>
                  <a:txBody>
                    <a:bodyPr/>
                    <a:lstStyle/>
                    <a:p>
                      <a:r>
                        <a:rPr lang="en-US" dirty="0"/>
                        <a:t>TIMED (LEO)</a:t>
                      </a:r>
                    </a:p>
                  </a:txBody>
                  <a:tcPr/>
                </a:tc>
                <a:tc>
                  <a:txBody>
                    <a:bodyPr/>
                    <a:lstStyle/>
                    <a:p>
                      <a:r>
                        <a:rPr lang="en-US" dirty="0"/>
                        <a:t>1994, 3</a:t>
                      </a:r>
                    </a:p>
                  </a:txBody>
                  <a:tcPr/>
                </a:tc>
                <a:extLst>
                  <a:ext uri="{0D108BD9-81ED-4DB2-BD59-A6C34878D82A}">
                    <a16:rowId xmlns:a16="http://schemas.microsoft.com/office/drawing/2014/main" val="3985158302"/>
                  </a:ext>
                </a:extLst>
              </a:tr>
              <a:tr h="396263">
                <a:tc>
                  <a:txBody>
                    <a:bodyPr/>
                    <a:lstStyle/>
                    <a:p>
                      <a:r>
                        <a:rPr lang="en-US" dirty="0"/>
                        <a:t>IRIS (LEO)</a:t>
                      </a:r>
                    </a:p>
                  </a:txBody>
                  <a:tcPr/>
                </a:tc>
                <a:tc>
                  <a:txBody>
                    <a:bodyPr/>
                    <a:lstStyle/>
                    <a:p>
                      <a:r>
                        <a:rPr lang="en-US" dirty="0"/>
                        <a:t>2013, 2</a:t>
                      </a:r>
                    </a:p>
                  </a:txBody>
                  <a:tcPr/>
                </a:tc>
                <a:tc>
                  <a:txBody>
                    <a:bodyPr/>
                    <a:lstStyle/>
                    <a:p>
                      <a:r>
                        <a:rPr lang="en-US" dirty="0"/>
                        <a:t>SOHO* (L1)</a:t>
                      </a:r>
                    </a:p>
                  </a:txBody>
                  <a:tcPr/>
                </a:tc>
                <a:tc>
                  <a:txBody>
                    <a:bodyPr/>
                    <a:lstStyle/>
                    <a:p>
                      <a:r>
                        <a:rPr lang="en-US" dirty="0"/>
                        <a:t>1995, 3</a:t>
                      </a:r>
                    </a:p>
                  </a:txBody>
                  <a:tcPr/>
                </a:tc>
                <a:tc>
                  <a:txBody>
                    <a:bodyPr/>
                    <a:lstStyle/>
                    <a:p>
                      <a:r>
                        <a:rPr lang="en-US" dirty="0"/>
                        <a:t>WIND* (L1)</a:t>
                      </a:r>
                    </a:p>
                  </a:txBody>
                  <a:tcPr/>
                </a:tc>
                <a:tc>
                  <a:txBody>
                    <a:bodyPr/>
                    <a:lstStyle/>
                    <a:p>
                      <a:r>
                        <a:rPr lang="en-US" dirty="0"/>
                        <a:t>1994, 3</a:t>
                      </a:r>
                    </a:p>
                  </a:txBody>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BC046196-F57E-2304-642E-991BE3159841}"/>
              </a:ext>
            </a:extLst>
          </p:cNvPr>
          <p:cNvSpPr txBox="1"/>
          <p:nvPr/>
        </p:nvSpPr>
        <p:spPr>
          <a:xfrm>
            <a:off x="0" y="5395863"/>
            <a:ext cx="6684581" cy="646331"/>
          </a:xfrm>
          <a:prstGeom prst="rect">
            <a:avLst/>
          </a:prstGeom>
          <a:noFill/>
        </p:spPr>
        <p:txBody>
          <a:bodyPr wrap="square" rtlCol="0">
            <a:spAutoFit/>
          </a:bodyPr>
          <a:lstStyle/>
          <a:p>
            <a:r>
              <a:rPr lang="en-US" dirty="0"/>
              <a:t>*Mission operations centers (MOC) at Goddard, others external</a:t>
            </a:r>
          </a:p>
          <a:p>
            <a:endParaRPr lang="en-US" dirty="0"/>
          </a:p>
        </p:txBody>
      </p:sp>
      <p:sp>
        <p:nvSpPr>
          <p:cNvPr id="5" name="TextBox 4">
            <a:extLst>
              <a:ext uri="{FF2B5EF4-FFF2-40B4-BE49-F238E27FC236}">
                <a16:creationId xmlns:a16="http://schemas.microsoft.com/office/drawing/2014/main" id="{8B83F500-C597-6B3C-3EAE-0301BE00D21A}"/>
              </a:ext>
            </a:extLst>
          </p:cNvPr>
          <p:cNvSpPr txBox="1"/>
          <p:nvPr/>
        </p:nvSpPr>
        <p:spPr>
          <a:xfrm>
            <a:off x="620110" y="5774646"/>
            <a:ext cx="717856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Spacecraft range from 125 kg to over 4000 kg</a:t>
            </a:r>
          </a:p>
          <a:p>
            <a:pPr marL="285750" indent="-285750">
              <a:buFont typeface="Arial" panose="020B0604020202020204" pitchFamily="34" charset="0"/>
              <a:buChar char="•"/>
            </a:pPr>
            <a:r>
              <a:rPr lang="en-US" dirty="0"/>
              <a:t>Orbit regimes cover Low Earth, geosynchronous, highly elliptical, </a:t>
            </a:r>
            <a:r>
              <a:rPr lang="en-US" dirty="0" err="1"/>
              <a:t>libration</a:t>
            </a:r>
            <a:r>
              <a:rPr lang="en-US" dirty="0"/>
              <a:t> point, heliocentric, lunar, Mars, asteroid</a:t>
            </a:r>
          </a:p>
          <a:p>
            <a:endParaRPr lang="en-US" dirty="0"/>
          </a:p>
        </p:txBody>
      </p:sp>
    </p:spTree>
    <p:extLst>
      <p:ext uri="{BB962C8B-B14F-4D97-AF65-F5344CB8AC3E}">
        <p14:creationId xmlns:p14="http://schemas.microsoft.com/office/powerpoint/2010/main" val="6026549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300" y="0"/>
            <a:ext cx="6667500" cy="990600"/>
          </a:xfrm>
        </p:spPr>
        <p:txBody>
          <a:bodyPr/>
          <a:lstStyle/>
          <a:p>
            <a:r>
              <a:rPr lang="en-US" dirty="0"/>
              <a:t>Many Challenges from the Wide Fleet of Spacecraft</a:t>
            </a:r>
          </a:p>
        </p:txBody>
      </p:sp>
      <p:sp>
        <p:nvSpPr>
          <p:cNvPr id="3" name="Content Placeholder 2"/>
          <p:cNvSpPr>
            <a:spLocks noGrp="1"/>
          </p:cNvSpPr>
          <p:nvPr>
            <p:ph idx="1"/>
          </p:nvPr>
        </p:nvSpPr>
        <p:spPr>
          <a:xfrm>
            <a:off x="52553" y="1030454"/>
            <a:ext cx="9144000" cy="5486400"/>
          </a:xfrm>
        </p:spPr>
        <p:txBody>
          <a:bodyPr/>
          <a:lstStyle/>
          <a:p>
            <a:r>
              <a:rPr lang="en-US" b="0" dirty="0"/>
              <a:t>Star tracker issues</a:t>
            </a:r>
          </a:p>
          <a:p>
            <a:pPr lvl="1"/>
            <a:r>
              <a:rPr lang="en-US" dirty="0"/>
              <a:t>LRO, MMS, IRIS, Fermi, IBEX, TESS, ICON</a:t>
            </a:r>
          </a:p>
          <a:p>
            <a:pPr lvl="1"/>
            <a:r>
              <a:rPr lang="en-US" dirty="0"/>
              <a:t>Radiation, poor star fields, occultation, hot spots, temperature, SEU</a:t>
            </a:r>
          </a:p>
          <a:p>
            <a:r>
              <a:rPr lang="en-US" b="0" dirty="0"/>
              <a:t>Gyro issues</a:t>
            </a:r>
          </a:p>
          <a:p>
            <a:pPr lvl="1"/>
            <a:r>
              <a:rPr lang="en-US" dirty="0"/>
              <a:t>SDO, STEREO, SOHO, LRO, MAVEN, Swift</a:t>
            </a:r>
          </a:p>
          <a:p>
            <a:pPr lvl="1"/>
            <a:r>
              <a:rPr lang="en-US" dirty="0"/>
              <a:t>Elevated currents, failures</a:t>
            </a:r>
          </a:p>
          <a:p>
            <a:pPr lvl="1"/>
            <a:r>
              <a:rPr lang="en-US" dirty="0" err="1"/>
              <a:t>Gyroless</a:t>
            </a:r>
            <a:r>
              <a:rPr lang="en-US" dirty="0"/>
              <a:t> algorithms on LRO, MAVEN, Lucy, O-</a:t>
            </a:r>
            <a:r>
              <a:rPr lang="en-US" dirty="0" err="1"/>
              <a:t>REx</a:t>
            </a:r>
            <a:r>
              <a:rPr lang="en-US" dirty="0"/>
              <a:t>, planned for SDO and TESS</a:t>
            </a:r>
          </a:p>
          <a:p>
            <a:r>
              <a:rPr lang="en-US" b="0" dirty="0"/>
              <a:t>Battery and Solar Array Issues/Concerns</a:t>
            </a:r>
          </a:p>
          <a:p>
            <a:pPr lvl="1"/>
            <a:r>
              <a:rPr lang="en-US" dirty="0"/>
              <a:t>AIM, Fermi, IRIS, SDO, Swift, LRO</a:t>
            </a:r>
          </a:p>
          <a:p>
            <a:r>
              <a:rPr lang="en-US" b="0" dirty="0"/>
              <a:t>Reaction Wheel Degradation/Concerns</a:t>
            </a:r>
          </a:p>
          <a:p>
            <a:pPr lvl="1"/>
            <a:r>
              <a:rPr lang="en-US" dirty="0"/>
              <a:t>Swift reaction wheel failure, LRO wheel stopped, Fermi </a:t>
            </a:r>
            <a:r>
              <a:rPr lang="en-US" dirty="0" err="1"/>
              <a:t>Ithaco</a:t>
            </a:r>
            <a:r>
              <a:rPr lang="en-US" dirty="0"/>
              <a:t> B wheels</a:t>
            </a:r>
          </a:p>
          <a:p>
            <a:r>
              <a:rPr lang="en-US" b="0" dirty="0"/>
              <a:t>Fuel Remaining</a:t>
            </a:r>
          </a:p>
          <a:p>
            <a:pPr lvl="1"/>
            <a:r>
              <a:rPr lang="en-US" dirty="0"/>
              <a:t>ACE, LRO</a:t>
            </a:r>
          </a:p>
          <a:p>
            <a:r>
              <a:rPr lang="en-US" b="0" dirty="0"/>
              <a:t>Flight software issues</a:t>
            </a:r>
          </a:p>
          <a:p>
            <a:r>
              <a:rPr lang="en-US" b="0" dirty="0"/>
              <a:t>Space debris, micrometeoroids, conjunctions</a:t>
            </a:r>
          </a:p>
          <a:p>
            <a:r>
              <a:rPr lang="en-US" b="0" dirty="0"/>
              <a:t>Covid …</a:t>
            </a:r>
          </a:p>
        </p:txBody>
      </p:sp>
      <p:pic>
        <p:nvPicPr>
          <p:cNvPr id="7" name="Picture 2" descr="Image result for snorklewacker">
            <a:extLst>
              <a:ext uri="{FF2B5EF4-FFF2-40B4-BE49-F238E27FC236}">
                <a16:creationId xmlns:a16="http://schemas.microsoft.com/office/drawing/2014/main" id="{72BC0B81-A591-515A-254A-E2D684266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303" y="5065550"/>
            <a:ext cx="2311400" cy="1651000"/>
          </a:xfrm>
          <a:prstGeom prst="rect">
            <a:avLst/>
          </a:prstGeom>
          <a:noFill/>
          <a:ln>
            <a:noFill/>
          </a:ln>
          <a:extLst>
            <a:ext uri="{909E8E84-426E-40DD-AFC4-6F175D3DCCD1}">
              <a14:hiddenFill xmlns:a14="http://schemas.microsoft.com/office/drawing/2010/main">
                <a:solidFill>
                  <a:srgbClr val="FFFFFF"/>
                </a:solidFill>
              </a14:hiddenFill>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4853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AC83-B246-674D-75B1-09CC41EC1007}"/>
              </a:ext>
            </a:extLst>
          </p:cNvPr>
          <p:cNvSpPr>
            <a:spLocks noGrp="1"/>
          </p:cNvSpPr>
          <p:nvPr>
            <p:ph type="title"/>
          </p:nvPr>
        </p:nvSpPr>
        <p:spPr>
          <a:xfrm>
            <a:off x="1460588" y="0"/>
            <a:ext cx="6674069" cy="843456"/>
          </a:xfrm>
        </p:spPr>
        <p:txBody>
          <a:bodyPr/>
          <a:lstStyle/>
          <a:p>
            <a:r>
              <a:rPr lang="en-US" dirty="0"/>
              <a:t>Wind (1994)</a:t>
            </a:r>
          </a:p>
        </p:txBody>
      </p:sp>
      <p:sp>
        <p:nvSpPr>
          <p:cNvPr id="3" name="Content Placeholder 2">
            <a:extLst>
              <a:ext uri="{FF2B5EF4-FFF2-40B4-BE49-F238E27FC236}">
                <a16:creationId xmlns:a16="http://schemas.microsoft.com/office/drawing/2014/main" id="{B1F14B20-3C6F-4DC9-2B56-38A46630432B}"/>
              </a:ext>
            </a:extLst>
          </p:cNvPr>
          <p:cNvSpPr>
            <a:spLocks noGrp="1"/>
          </p:cNvSpPr>
          <p:nvPr>
            <p:ph idx="1"/>
          </p:nvPr>
        </p:nvSpPr>
        <p:spPr/>
        <p:txBody>
          <a:bodyPr/>
          <a:lstStyle/>
          <a:p>
            <a:r>
              <a:rPr lang="en-US" sz="1800" b="0" dirty="0"/>
              <a:t>Spin-stabilized spacecraft that was placed in a Lissajous orbit around L1 Lagrange point in 2004 to observe the unperturbed solar wind</a:t>
            </a:r>
          </a:p>
          <a:p>
            <a:r>
              <a:rPr lang="en-US" sz="1800" b="0" dirty="0"/>
              <a:t>In 2020, the Wind orbit resulted in the spacecraft entering the Solar Exclusion Zone (SEZ), loss of contacts and telemetry</a:t>
            </a:r>
          </a:p>
          <a:p>
            <a:r>
              <a:rPr lang="en-US" sz="1800" b="0" dirty="0"/>
              <a:t>Proposal to maneuver to a new orbit to permanently eliminate the SEZ crossings</a:t>
            </a:r>
          </a:p>
          <a:p>
            <a:r>
              <a:rPr lang="en-US" sz="1800" b="0" dirty="0"/>
              <a:t>Required thrusters that hadn’t been fired since 2002</a:t>
            </a:r>
          </a:p>
          <a:p>
            <a:r>
              <a:rPr lang="en-US" sz="1800" b="0" dirty="0"/>
              <a:t>Wind successfully transferred </a:t>
            </a:r>
            <a:r>
              <a:rPr lang="en-US" b="0" dirty="0"/>
              <a:t>to a new Halo orbit in late 2020</a:t>
            </a:r>
          </a:p>
        </p:txBody>
      </p:sp>
      <p:pic>
        <p:nvPicPr>
          <p:cNvPr id="7" name="Picture 6">
            <a:extLst>
              <a:ext uri="{FF2B5EF4-FFF2-40B4-BE49-F238E27FC236}">
                <a16:creationId xmlns:a16="http://schemas.microsoft.com/office/drawing/2014/main" id="{65291C45-248F-0F41-E9FD-C41150CE711E}"/>
              </a:ext>
            </a:extLst>
          </p:cNvPr>
          <p:cNvPicPr>
            <a:picLocks noChangeAspect="1"/>
          </p:cNvPicPr>
          <p:nvPr/>
        </p:nvPicPr>
        <p:blipFill>
          <a:blip r:embed="rId2"/>
          <a:stretch>
            <a:fillRect/>
          </a:stretch>
        </p:blipFill>
        <p:spPr>
          <a:xfrm>
            <a:off x="0" y="3631325"/>
            <a:ext cx="6348945" cy="3011214"/>
          </a:xfrm>
          <a:prstGeom prst="rect">
            <a:avLst/>
          </a:prstGeom>
        </p:spPr>
      </p:pic>
      <p:sp>
        <p:nvSpPr>
          <p:cNvPr id="8" name="TextBox 7">
            <a:extLst>
              <a:ext uri="{FF2B5EF4-FFF2-40B4-BE49-F238E27FC236}">
                <a16:creationId xmlns:a16="http://schemas.microsoft.com/office/drawing/2014/main" id="{AF4C2746-D5BD-1C9F-6DE9-A80C319FAFE6}"/>
              </a:ext>
            </a:extLst>
          </p:cNvPr>
          <p:cNvSpPr txBox="1"/>
          <p:nvPr/>
        </p:nvSpPr>
        <p:spPr>
          <a:xfrm>
            <a:off x="6348945" y="3888177"/>
            <a:ext cx="2795055" cy="2585323"/>
          </a:xfrm>
          <a:prstGeom prst="rect">
            <a:avLst/>
          </a:prstGeom>
          <a:noFill/>
        </p:spPr>
        <p:txBody>
          <a:bodyPr wrap="square" rtlCol="0">
            <a:spAutoFit/>
          </a:bodyPr>
          <a:lstStyle/>
          <a:p>
            <a:r>
              <a:rPr lang="en-US" dirty="0"/>
              <a:t>From the Wind </a:t>
            </a:r>
            <a:r>
              <a:rPr lang="en-US" dirty="0" err="1"/>
              <a:t>Wikipage</a:t>
            </a:r>
            <a:r>
              <a:rPr lang="en-US" dirty="0"/>
              <a:t>:</a:t>
            </a:r>
          </a:p>
          <a:p>
            <a:endParaRPr lang="en-US" dirty="0"/>
          </a:p>
          <a:p>
            <a:r>
              <a:rPr lang="en-US" b="1" dirty="0"/>
              <a:t>Mission duration: </a:t>
            </a:r>
          </a:p>
          <a:p>
            <a:r>
              <a:rPr lang="en-US" dirty="0"/>
              <a:t>3 years (planned)</a:t>
            </a:r>
          </a:p>
          <a:p>
            <a:r>
              <a:rPr lang="en-US" dirty="0"/>
              <a:t>28 years (in progress)</a:t>
            </a:r>
          </a:p>
          <a:p>
            <a:endParaRPr lang="en-US" dirty="0"/>
          </a:p>
          <a:p>
            <a:r>
              <a:rPr lang="en-US" b="1" dirty="0"/>
              <a:t>Last contact:  </a:t>
            </a:r>
          </a:p>
          <a:p>
            <a:r>
              <a:rPr lang="en-US" i="1" dirty="0"/>
              <a:t>2070 (planned)</a:t>
            </a:r>
          </a:p>
          <a:p>
            <a:endParaRPr lang="en-US" dirty="0"/>
          </a:p>
        </p:txBody>
      </p:sp>
      <p:sp>
        <p:nvSpPr>
          <p:cNvPr id="5" name="Smiley Face 4">
            <a:extLst>
              <a:ext uri="{FF2B5EF4-FFF2-40B4-BE49-F238E27FC236}">
                <a16:creationId xmlns:a16="http://schemas.microsoft.com/office/drawing/2014/main" id="{63A201AA-97B4-2958-504D-2A4E53395E4C}"/>
              </a:ext>
            </a:extLst>
          </p:cNvPr>
          <p:cNvSpPr/>
          <p:nvPr/>
        </p:nvSpPr>
        <p:spPr bwMode="auto">
          <a:xfrm>
            <a:off x="8061084" y="5864773"/>
            <a:ext cx="326171" cy="273269"/>
          </a:xfrm>
          <a:prstGeom prst="smileyFace">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099694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1" descr="stereomom.jpg">
            <a:extLst>
              <a:ext uri="{FF2B5EF4-FFF2-40B4-BE49-F238E27FC236}">
                <a16:creationId xmlns:a16="http://schemas.microsoft.com/office/drawing/2014/main" id="{96EAD202-CAB7-62E4-4B06-E341E1C75CEF}"/>
              </a:ext>
            </a:extLst>
          </p:cNvPr>
          <p:cNvPicPr>
            <a:picLocks noChangeAspect="1"/>
          </p:cNvPicPr>
          <p:nvPr/>
        </p:nvPicPr>
        <p:blipFill rotWithShape="1">
          <a:blip r:embed="rId3">
            <a:extLst>
              <a:ext uri="{28A0092B-C50C-407E-A947-70E740481C1C}">
                <a14:useLocalDpi xmlns:a14="http://schemas.microsoft.com/office/drawing/2010/main" val="0"/>
              </a:ext>
            </a:extLst>
          </a:blip>
          <a:srcRect t="-27313" b="-27313"/>
          <a:stretch/>
        </p:blipFill>
        <p:spPr bwMode="auto">
          <a:xfrm>
            <a:off x="142000" y="3665002"/>
            <a:ext cx="5641199" cy="3531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60146" y="8558"/>
            <a:ext cx="6052931" cy="893141"/>
          </a:xfrm>
        </p:spPr>
        <p:txBody>
          <a:bodyPr/>
          <a:lstStyle/>
          <a:p>
            <a:r>
              <a:rPr lang="en-US" dirty="0"/>
              <a:t>STEREO (2006)</a:t>
            </a:r>
          </a:p>
        </p:txBody>
      </p:sp>
      <p:sp>
        <p:nvSpPr>
          <p:cNvPr id="3" name="Content Placeholder 2"/>
          <p:cNvSpPr>
            <a:spLocks noGrp="1"/>
          </p:cNvSpPr>
          <p:nvPr>
            <p:ph idx="1"/>
          </p:nvPr>
        </p:nvSpPr>
        <p:spPr>
          <a:xfrm>
            <a:off x="96430" y="1013141"/>
            <a:ext cx="6052931" cy="2540419"/>
          </a:xfrm>
        </p:spPr>
        <p:txBody>
          <a:bodyPr/>
          <a:lstStyle/>
          <a:p>
            <a:r>
              <a:rPr lang="en-US" sz="1800" b="0" dirty="0"/>
              <a:t>Solar Terrestrial Relations Observatory (STEREO) provides stereoscopic measurements to study the Sun and coronal mass ejections</a:t>
            </a:r>
          </a:p>
          <a:p>
            <a:r>
              <a:rPr lang="en-US" sz="1800" b="0" dirty="0"/>
              <a:t>Two spacecraft in heliocentric orbits, A and B</a:t>
            </a:r>
          </a:p>
          <a:p>
            <a:r>
              <a:rPr lang="en-US" sz="1800" b="0" dirty="0"/>
              <a:t>MIMU-1 failed on A, MIMU-1 on B nearing end of life in 2012, MIMU-2 failed on B in early 2014.  </a:t>
            </a:r>
          </a:p>
          <a:p>
            <a:r>
              <a:rPr lang="en-US" sz="1800" b="0" dirty="0"/>
              <a:t>Gyros powered off except for special observations, or if the star tracker fails to acquire after power on.</a:t>
            </a:r>
          </a:p>
          <a:p>
            <a:r>
              <a:rPr lang="en-US" sz="1800" b="0" dirty="0"/>
              <a:t>Conjunction ops tested on B in September 2014, lost communications </a:t>
            </a:r>
          </a:p>
          <a:p>
            <a:r>
              <a:rPr lang="en-US" sz="1800" b="0" dirty="0"/>
              <a:t>Cause was the failure of the MIMU-1 X axis  </a:t>
            </a:r>
          </a:p>
          <a:p>
            <a:endParaRPr lang="en-US" sz="1800" dirty="0"/>
          </a:p>
          <a:p>
            <a:endParaRPr lang="en-US" sz="1800" dirty="0"/>
          </a:p>
        </p:txBody>
      </p:sp>
      <p:sp>
        <p:nvSpPr>
          <p:cNvPr id="5" name="Text Placeholder 4">
            <a:extLst>
              <a:ext uri="{FF2B5EF4-FFF2-40B4-BE49-F238E27FC236}">
                <a16:creationId xmlns:a16="http://schemas.microsoft.com/office/drawing/2014/main" id="{B9392A66-FC72-3FBE-E43C-7F7360ED777E}"/>
              </a:ext>
            </a:extLst>
          </p:cNvPr>
          <p:cNvSpPr>
            <a:spLocks noGrp="1"/>
          </p:cNvSpPr>
          <p:nvPr>
            <p:ph type="body" sz="half" idx="2"/>
          </p:nvPr>
        </p:nvSpPr>
        <p:spPr>
          <a:xfrm>
            <a:off x="5828768" y="3503199"/>
            <a:ext cx="3315232" cy="3034235"/>
          </a:xfrm>
        </p:spPr>
        <p:txBody>
          <a:bodyPr/>
          <a:lstStyle/>
          <a:p>
            <a:pPr marL="285750" indent="-285750">
              <a:buFont typeface="Arial" panose="020B0604020202020204" pitchFamily="34" charset="0"/>
              <a:buChar char="•"/>
            </a:pPr>
            <a:r>
              <a:rPr lang="en-US" sz="1800" b="0" dirty="0"/>
              <a:t>Contact made with STEREO B in August 2016</a:t>
            </a:r>
          </a:p>
          <a:p>
            <a:pPr marL="285750" indent="-285750">
              <a:buFont typeface="Arial" panose="020B0604020202020204" pitchFamily="34" charset="0"/>
              <a:buChar char="•"/>
            </a:pPr>
            <a:r>
              <a:rPr lang="en-US" sz="1800" b="0" dirty="0"/>
              <a:t>Attempted to recharge the battery and thaw hydrazine. Comm difficult. </a:t>
            </a:r>
          </a:p>
          <a:p>
            <a:pPr marL="285750" indent="-285750">
              <a:buFont typeface="Arial" panose="020B0604020202020204" pitchFamily="34" charset="0"/>
              <a:buChar char="•"/>
            </a:pPr>
            <a:r>
              <a:rPr lang="en-US" sz="1800" b="0" dirty="0"/>
              <a:t>Could not decrease system momentum, possible problem with prop system – leak or frozen lines.</a:t>
            </a:r>
          </a:p>
          <a:p>
            <a:pPr marL="285750" indent="-285750">
              <a:buFont typeface="Arial" panose="020B0604020202020204" pitchFamily="34" charset="0"/>
              <a:buChar char="•"/>
            </a:pPr>
            <a:r>
              <a:rPr lang="en-US" sz="1800" b="0" dirty="0"/>
              <a:t>Lost contact</a:t>
            </a:r>
          </a:p>
          <a:p>
            <a:endParaRPr lang="en-US" sz="1400" dirty="0"/>
          </a:p>
          <a:p>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6182940" y="1056120"/>
            <a:ext cx="2585543" cy="2298681"/>
          </a:xfrm>
          <a:prstGeom prst="rect">
            <a:avLst/>
          </a:prstGeom>
          <a:noFill/>
          <a:ln>
            <a:noFill/>
          </a:ln>
        </p:spPr>
      </p:pic>
      <p:sp>
        <p:nvSpPr>
          <p:cNvPr id="7" name="Date Placeholder 6">
            <a:extLst>
              <a:ext uri="{FF2B5EF4-FFF2-40B4-BE49-F238E27FC236}">
                <a16:creationId xmlns:a16="http://schemas.microsoft.com/office/drawing/2014/main" id="{AF75B6E7-277A-4149-3F63-615FC0C495A0}"/>
              </a:ext>
            </a:extLst>
          </p:cNvPr>
          <p:cNvSpPr>
            <a:spLocks noGrp="1"/>
          </p:cNvSpPr>
          <p:nvPr>
            <p:ph type="dt" sz="half" idx="10"/>
          </p:nvPr>
        </p:nvSpPr>
        <p:spPr/>
        <p:txBody>
          <a:bodyPr/>
          <a:lstStyle/>
          <a:p>
            <a:r>
              <a:rPr lang="en-US"/>
              <a:t>12/06/2022</a:t>
            </a:r>
          </a:p>
        </p:txBody>
      </p:sp>
      <p:sp>
        <p:nvSpPr>
          <p:cNvPr id="8" name="Footer Placeholder 7">
            <a:extLst>
              <a:ext uri="{FF2B5EF4-FFF2-40B4-BE49-F238E27FC236}">
                <a16:creationId xmlns:a16="http://schemas.microsoft.com/office/drawing/2014/main" id="{494F3A79-2AF2-D86D-68FF-B18D866D75C8}"/>
              </a:ext>
            </a:extLst>
          </p:cNvPr>
          <p:cNvSpPr>
            <a:spLocks noGrp="1"/>
          </p:cNvSpPr>
          <p:nvPr>
            <p:ph type="ftr" sz="quarter" idx="11"/>
          </p:nvPr>
        </p:nvSpPr>
        <p:spPr/>
        <p:txBody>
          <a:bodyPr/>
          <a:lstStyle/>
          <a:p>
            <a:r>
              <a:rPr lang="en-US"/>
              <a:t>Systems Engineering Seminar</a:t>
            </a:r>
          </a:p>
        </p:txBody>
      </p:sp>
    </p:spTree>
    <p:extLst>
      <p:ext uri="{BB962C8B-B14F-4D97-AF65-F5344CB8AC3E}">
        <p14:creationId xmlns:p14="http://schemas.microsoft.com/office/powerpoint/2010/main" val="17737367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LRO (2009)</a:t>
            </a:r>
          </a:p>
        </p:txBody>
      </p:sp>
      <p:sp>
        <p:nvSpPr>
          <p:cNvPr id="3" name="Content Placeholder 2"/>
          <p:cNvSpPr>
            <a:spLocks noGrp="1"/>
          </p:cNvSpPr>
          <p:nvPr>
            <p:ph idx="1"/>
          </p:nvPr>
        </p:nvSpPr>
        <p:spPr>
          <a:xfrm>
            <a:off x="0" y="938700"/>
            <a:ext cx="9067800" cy="2247900"/>
          </a:xfrm>
        </p:spPr>
        <p:txBody>
          <a:bodyPr/>
          <a:lstStyle/>
          <a:p>
            <a:r>
              <a:rPr lang="en-US" b="0" dirty="0"/>
              <a:t>Lunar Reconnaissance Orbiter (LRO) contains seven instruments and has made numerous groundbreaking discoveries of the moon </a:t>
            </a:r>
          </a:p>
          <a:p>
            <a:r>
              <a:rPr lang="en-US" b="0" dirty="0"/>
              <a:t>MIMU showed signs of decline in late 2017, powered off in 2018 and used for critical operations</a:t>
            </a:r>
          </a:p>
          <a:p>
            <a:r>
              <a:rPr lang="en-US" b="0" dirty="0" err="1"/>
              <a:t>Gyroless</a:t>
            </a:r>
            <a:r>
              <a:rPr lang="en-US" b="0" dirty="0"/>
              <a:t> algorithm uploaded Dec 2018, returned to slewing Jan 2019</a:t>
            </a:r>
          </a:p>
          <a:p>
            <a:r>
              <a:rPr lang="en-US" b="0" dirty="0"/>
              <a:t>Some issues with LROC and increased noise, completing a study on an update to controller parameters</a:t>
            </a:r>
          </a:p>
          <a:p>
            <a:endParaRPr lang="en-US" dirty="0"/>
          </a:p>
        </p:txBody>
      </p:sp>
      <p:grpSp>
        <p:nvGrpSpPr>
          <p:cNvPr id="9" name="Group 8">
            <a:extLst>
              <a:ext uri="{FF2B5EF4-FFF2-40B4-BE49-F238E27FC236}">
                <a16:creationId xmlns:a16="http://schemas.microsoft.com/office/drawing/2014/main" id="{1830AEBC-072C-9C4F-E944-AD154D92D92E}"/>
              </a:ext>
            </a:extLst>
          </p:cNvPr>
          <p:cNvGrpSpPr/>
          <p:nvPr/>
        </p:nvGrpSpPr>
        <p:grpSpPr>
          <a:xfrm>
            <a:off x="4631212" y="3426327"/>
            <a:ext cx="4347688" cy="3399498"/>
            <a:chOff x="457200" y="3294486"/>
            <a:chExt cx="4347688" cy="3399498"/>
          </a:xfrm>
        </p:grpSpPr>
        <p:pic>
          <p:nvPicPr>
            <p:cNvPr id="10" name="Picture 9">
              <a:extLst>
                <a:ext uri="{FF2B5EF4-FFF2-40B4-BE49-F238E27FC236}">
                  <a16:creationId xmlns:a16="http://schemas.microsoft.com/office/drawing/2014/main" id="{9F96D59C-2528-C74B-4D57-92FFBE2CF2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3294486"/>
              <a:ext cx="4251132" cy="3399498"/>
            </a:xfrm>
            <a:prstGeom prst="rect">
              <a:avLst/>
            </a:prstGeom>
          </p:spPr>
        </p:pic>
        <p:sp>
          <p:nvSpPr>
            <p:cNvPr id="11" name="TextBox 10">
              <a:extLst>
                <a:ext uri="{FF2B5EF4-FFF2-40B4-BE49-F238E27FC236}">
                  <a16:creationId xmlns:a16="http://schemas.microsoft.com/office/drawing/2014/main" id="{A7E9E4BB-6197-CE09-FEC5-F6A085792F24}"/>
                </a:ext>
              </a:extLst>
            </p:cNvPr>
            <p:cNvSpPr txBox="1"/>
            <p:nvPr/>
          </p:nvSpPr>
          <p:spPr>
            <a:xfrm>
              <a:off x="553756" y="4214019"/>
              <a:ext cx="1680268" cy="523220"/>
            </a:xfrm>
            <a:prstGeom prst="rect">
              <a:avLst/>
            </a:prstGeom>
            <a:noFill/>
          </p:spPr>
          <p:txBody>
            <a:bodyPr wrap="none" rtlCol="0">
              <a:spAutoFit/>
            </a:bodyPr>
            <a:lstStyle/>
            <a:p>
              <a:pPr algn="ctr"/>
              <a:r>
                <a:rPr lang="en-US" sz="1400" dirty="0" err="1">
                  <a:solidFill>
                    <a:srgbClr val="A9FEFC"/>
                  </a:solidFill>
                </a:rPr>
                <a:t>Lundmark</a:t>
              </a:r>
              <a:r>
                <a:rPr lang="en-US" sz="1400" dirty="0">
                  <a:solidFill>
                    <a:srgbClr val="A9FEFC"/>
                  </a:solidFill>
                </a:rPr>
                <a:t> B Peak</a:t>
              </a:r>
            </a:p>
            <a:p>
              <a:pPr algn="ctr"/>
              <a:r>
                <a:rPr lang="en-US" sz="1400" dirty="0">
                  <a:solidFill>
                    <a:srgbClr val="A9FEFC"/>
                  </a:solidFill>
                </a:rPr>
                <a:t>+3800 m</a:t>
              </a:r>
            </a:p>
          </p:txBody>
        </p:sp>
        <p:sp>
          <p:nvSpPr>
            <p:cNvPr id="12" name="TextBox 11">
              <a:extLst>
                <a:ext uri="{FF2B5EF4-FFF2-40B4-BE49-F238E27FC236}">
                  <a16:creationId xmlns:a16="http://schemas.microsoft.com/office/drawing/2014/main" id="{7A335371-5A81-8DB1-CEED-399872BD5FE3}"/>
                </a:ext>
              </a:extLst>
            </p:cNvPr>
            <p:cNvSpPr txBox="1"/>
            <p:nvPr/>
          </p:nvSpPr>
          <p:spPr>
            <a:xfrm>
              <a:off x="2508946" y="5643621"/>
              <a:ext cx="1257075" cy="523220"/>
            </a:xfrm>
            <a:prstGeom prst="rect">
              <a:avLst/>
            </a:prstGeom>
            <a:noFill/>
          </p:spPr>
          <p:txBody>
            <a:bodyPr wrap="none" rtlCol="0">
              <a:spAutoFit/>
            </a:bodyPr>
            <a:lstStyle/>
            <a:p>
              <a:pPr algn="ctr"/>
              <a:r>
                <a:rPr lang="en-US" sz="1400" dirty="0">
                  <a:solidFill>
                    <a:srgbClr val="A9FEFC"/>
                  </a:solidFill>
                </a:rPr>
                <a:t>Mare </a:t>
              </a:r>
              <a:r>
                <a:rPr lang="en-US" sz="1400" dirty="0" err="1">
                  <a:solidFill>
                    <a:srgbClr val="A9FEFC"/>
                  </a:solidFill>
                </a:rPr>
                <a:t>Ingenii</a:t>
              </a:r>
              <a:endParaRPr lang="en-US" sz="1400" dirty="0">
                <a:solidFill>
                  <a:srgbClr val="A9FEFC"/>
                </a:solidFill>
              </a:endParaRPr>
            </a:p>
            <a:p>
              <a:pPr algn="ctr"/>
              <a:r>
                <a:rPr lang="en-US" sz="1400" dirty="0">
                  <a:solidFill>
                    <a:srgbClr val="A9FEFC"/>
                  </a:solidFill>
                </a:rPr>
                <a:t>-3400 m</a:t>
              </a:r>
            </a:p>
          </p:txBody>
        </p:sp>
        <p:sp>
          <p:nvSpPr>
            <p:cNvPr id="13" name="TextBox 12">
              <a:extLst>
                <a:ext uri="{FF2B5EF4-FFF2-40B4-BE49-F238E27FC236}">
                  <a16:creationId xmlns:a16="http://schemas.microsoft.com/office/drawing/2014/main" id="{C7B98FCA-57E8-8F8E-1A24-CCF42137D90D}"/>
                </a:ext>
              </a:extLst>
            </p:cNvPr>
            <p:cNvSpPr txBox="1"/>
            <p:nvPr/>
          </p:nvSpPr>
          <p:spPr>
            <a:xfrm>
              <a:off x="553756" y="3339735"/>
              <a:ext cx="4251132" cy="738664"/>
            </a:xfrm>
            <a:prstGeom prst="rect">
              <a:avLst/>
            </a:prstGeom>
            <a:noFill/>
          </p:spPr>
          <p:txBody>
            <a:bodyPr wrap="square" rtlCol="0">
              <a:spAutoFit/>
            </a:bodyPr>
            <a:lstStyle/>
            <a:p>
              <a:pPr algn="ctr"/>
              <a:r>
                <a:rPr lang="en-US" sz="1400" i="1" dirty="0" err="1">
                  <a:solidFill>
                    <a:schemeClr val="bg1"/>
                  </a:solidFill>
                </a:rPr>
                <a:t>FastMan</a:t>
              </a:r>
              <a:r>
                <a:rPr lang="en-US" sz="1400" dirty="0">
                  <a:solidFill>
                    <a:schemeClr val="bg1"/>
                  </a:solidFill>
                </a:rPr>
                <a:t> safely allowed this observation by satisfying all occultation, thermal, and power constraints</a:t>
              </a:r>
            </a:p>
          </p:txBody>
        </p:sp>
      </p:grpSp>
      <p:sp>
        <p:nvSpPr>
          <p:cNvPr id="14" name="TextBox 13">
            <a:extLst>
              <a:ext uri="{FF2B5EF4-FFF2-40B4-BE49-F238E27FC236}">
                <a16:creationId xmlns:a16="http://schemas.microsoft.com/office/drawing/2014/main" id="{24C5DD66-3219-40E7-28B4-D21F6273768D}"/>
              </a:ext>
            </a:extLst>
          </p:cNvPr>
          <p:cNvSpPr txBox="1"/>
          <p:nvPr/>
        </p:nvSpPr>
        <p:spPr>
          <a:xfrm>
            <a:off x="165100" y="3441680"/>
            <a:ext cx="4251132" cy="341632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algn="ctr"/>
            <a:r>
              <a:rPr lang="en-US" b="1" dirty="0"/>
              <a:t>Fast Slews to avoid star tracker occultations</a:t>
            </a:r>
          </a:p>
          <a:p>
            <a:endParaRPr lang="en-US" b="1" dirty="0"/>
          </a:p>
          <a:p>
            <a:pPr marL="285750" indent="-285750">
              <a:buFont typeface="Arial" panose="020B0604020202020204" pitchFamily="34" charset="0"/>
              <a:buChar char="•"/>
            </a:pPr>
            <a:r>
              <a:rPr lang="en-US" dirty="0"/>
              <a:t>Partnership with Naval Postgraduate School and NESC</a:t>
            </a:r>
          </a:p>
          <a:p>
            <a:pPr marL="285750" indent="-285750">
              <a:buFont typeface="Arial" panose="020B0604020202020204" pitchFamily="34" charset="0"/>
              <a:buChar char="•"/>
            </a:pPr>
            <a:r>
              <a:rPr lang="en-US" dirty="0" err="1"/>
              <a:t>FastMan</a:t>
            </a:r>
            <a:r>
              <a:rPr lang="en-US" dirty="0"/>
              <a:t> algorithm based on an ‘agility envelope’ that incorporates dynamic model and constraints</a:t>
            </a:r>
          </a:p>
          <a:p>
            <a:pPr marL="285750" indent="-285750">
              <a:buFont typeface="Arial" panose="020B0604020202020204" pitchFamily="34" charset="0"/>
              <a:buChar char="•"/>
            </a:pPr>
            <a:r>
              <a:rPr lang="en-US" b="1" i="1" dirty="0"/>
              <a:t>Enabled more than 200 unique science observations</a:t>
            </a:r>
          </a:p>
          <a:p>
            <a:endParaRPr lang="en-US" dirty="0"/>
          </a:p>
        </p:txBody>
      </p:sp>
    </p:spTree>
    <p:extLst>
      <p:ext uri="{BB962C8B-B14F-4D97-AF65-F5344CB8AC3E}">
        <p14:creationId xmlns:p14="http://schemas.microsoft.com/office/powerpoint/2010/main" val="1259004985"/>
      </p:ext>
    </p:extLst>
  </p:cSld>
  <p:clrMapOvr>
    <a:masterClrMapping/>
  </p:clrMapOvr>
  <p:transition/>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33752</TotalTime>
  <Words>2108</Words>
  <Application>Microsoft Office PowerPoint</Application>
  <PresentationFormat>On-screen Show (4:3)</PresentationFormat>
  <Paragraphs>253</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Systems Engineering Challenges for GSFC Space Science Mission Operations (SSMO)  Keeping up with a Large Fleet of Spacecraft </vt:lpstr>
      <vt:lpstr>AGENDA</vt:lpstr>
      <vt:lpstr>Space Science Mission Operations (SSMO) Code 444</vt:lpstr>
      <vt:lpstr>Space Science Mission Operations (SSMO) Code 444</vt:lpstr>
      <vt:lpstr>21 SSMO Missions (27 Spacecraft)</vt:lpstr>
      <vt:lpstr>Many Challenges from the Wide Fleet of Spacecraft</vt:lpstr>
      <vt:lpstr>Wind (1994)</vt:lpstr>
      <vt:lpstr>STEREO (2006)</vt:lpstr>
      <vt:lpstr>LRO (2009)</vt:lpstr>
      <vt:lpstr>LRO Power System</vt:lpstr>
      <vt:lpstr>Star Tracker Issues</vt:lpstr>
      <vt:lpstr>MMS (2015)</vt:lpstr>
      <vt:lpstr>SDO (2010)</vt:lpstr>
      <vt:lpstr>SDO Gyro Heaters</vt:lpstr>
      <vt:lpstr>Gyroless Operations</vt:lpstr>
      <vt:lpstr>Fermi (2008)</vt:lpstr>
      <vt:lpstr>Fermi Kalman Filter Issue</vt:lpstr>
      <vt:lpstr>Fermi Collision Avoidance</vt:lpstr>
      <vt:lpstr>Neil Gehrels Swift Observatory (2007)</vt:lpstr>
      <vt:lpstr>Lucy (2021)</vt:lpstr>
      <vt:lpstr>ICON (2019)</vt:lpstr>
      <vt:lpstr>Conclusions</vt:lpstr>
      <vt:lpstr>LRO – View of Earth from LRO Camera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Thienel</dc:creator>
  <cp:lastModifiedBy>Halverson, Julie (GSFC-5990)</cp:lastModifiedBy>
  <cp:revision>98</cp:revision>
  <dcterms:created xsi:type="dcterms:W3CDTF">2016-05-10T14:43:10Z</dcterms:created>
  <dcterms:modified xsi:type="dcterms:W3CDTF">2022-12-06T17:52:26Z</dcterms:modified>
</cp:coreProperties>
</file>