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1"/>
  </p:notesMasterIdLst>
  <p:handoutMasterIdLst>
    <p:handoutMasterId r:id="rId42"/>
  </p:handoutMasterIdLst>
  <p:sldIdLst>
    <p:sldId id="1899" r:id="rId5"/>
    <p:sldId id="2084" r:id="rId6"/>
    <p:sldId id="2085" r:id="rId7"/>
    <p:sldId id="2086" r:id="rId8"/>
    <p:sldId id="2087" r:id="rId9"/>
    <p:sldId id="2088" r:id="rId10"/>
    <p:sldId id="2089" r:id="rId11"/>
    <p:sldId id="2091" r:id="rId12"/>
    <p:sldId id="2119" r:id="rId13"/>
    <p:sldId id="2120" r:id="rId14"/>
    <p:sldId id="2121" r:id="rId15"/>
    <p:sldId id="2093" r:id="rId16"/>
    <p:sldId id="2095" r:id="rId17"/>
    <p:sldId id="2122" r:id="rId18"/>
    <p:sldId id="2090" r:id="rId19"/>
    <p:sldId id="2116" r:id="rId20"/>
    <p:sldId id="2097" r:id="rId21"/>
    <p:sldId id="2098" r:id="rId22"/>
    <p:sldId id="2099" r:id="rId23"/>
    <p:sldId id="2100" r:id="rId24"/>
    <p:sldId id="2101" r:id="rId25"/>
    <p:sldId id="2102" r:id="rId26"/>
    <p:sldId id="2103" r:id="rId27"/>
    <p:sldId id="2104" r:id="rId28"/>
    <p:sldId id="2117" r:id="rId29"/>
    <p:sldId id="2106" r:id="rId30"/>
    <p:sldId id="2107" r:id="rId31"/>
    <p:sldId id="2108" r:id="rId32"/>
    <p:sldId id="2109" r:id="rId33"/>
    <p:sldId id="2118" r:id="rId34"/>
    <p:sldId id="2111" r:id="rId35"/>
    <p:sldId id="2112" r:id="rId36"/>
    <p:sldId id="2113" r:id="rId37"/>
    <p:sldId id="2114" r:id="rId38"/>
    <p:sldId id="2115" r:id="rId39"/>
    <p:sldId id="207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BFBFD0"/>
    <a:srgbClr val="008E40"/>
    <a:srgbClr val="B7AFDB"/>
    <a:srgbClr val="97B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31" autoAdjust="0"/>
    <p:restoredTop sz="84245" autoAdjust="0"/>
  </p:normalViewPr>
  <p:slideViewPr>
    <p:cSldViewPr>
      <p:cViewPr varScale="1">
        <p:scale>
          <a:sx n="63" d="100"/>
          <a:sy n="63" d="100"/>
        </p:scale>
        <p:origin x="1272" y="60"/>
      </p:cViewPr>
      <p:guideLst>
        <p:guide orient="horz" pos="2160"/>
        <p:guide pos="2880"/>
      </p:guideLst>
    </p:cSldViewPr>
  </p:slideViewPr>
  <p:notesTextViewPr>
    <p:cViewPr>
      <p:scale>
        <a:sx n="3" d="2"/>
        <a:sy n="3" d="2"/>
      </p:scale>
      <p:origin x="0" y="0"/>
    </p:cViewPr>
  </p:notesTextViewPr>
  <p:sorterViewPr>
    <p:cViewPr varScale="1">
      <p:scale>
        <a:sx n="1" d="1"/>
        <a:sy n="1" d="1"/>
      </p:scale>
      <p:origin x="0" y="-6330"/>
    </p:cViewPr>
  </p:sorterViewPr>
  <p:notesViewPr>
    <p:cSldViewPr showGuides="1">
      <p:cViewPr varScale="1">
        <p:scale>
          <a:sx n="85" d="100"/>
          <a:sy n="85" d="100"/>
        </p:scale>
        <p:origin x="304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Essential </a:t>
            </a:r>
            <a:r>
              <a:rPr lang="en-US" dirty="0" smtClean="0"/>
              <a:t>MBSE – Applied </a:t>
            </a:r>
            <a:r>
              <a:rPr lang="en-US" dirty="0"/>
              <a:t>and Practical</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r>
              <a:rPr lang="en-US" dirty="0" smtClean="0"/>
              <a:t>October 2014</a:t>
            </a:r>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5AE302-A324-473C-BBCB-50CF5916591E}" type="slidenum">
              <a:rPr lang="en-US" smtClean="0"/>
              <a:t>‹#›</a:t>
            </a:fld>
            <a:endParaRPr lang="en-US"/>
          </a:p>
        </p:txBody>
      </p:sp>
    </p:spTree>
    <p:extLst>
      <p:ext uri="{BB962C8B-B14F-4D97-AF65-F5344CB8AC3E}">
        <p14:creationId xmlns:p14="http://schemas.microsoft.com/office/powerpoint/2010/main" val="2621351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09E6544-EEAB-4E62-A183-1499AC5A71F6}" type="datetimeFigureOut">
              <a:rPr lang="en-US" smtClean="0"/>
              <a:t>12/8/2015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57A9543-88AB-488E-B7FB-7DC412EBB796}" type="slidenum">
              <a:rPr lang="en-US" smtClean="0"/>
              <a:t>‹#›</a:t>
            </a:fld>
            <a:endParaRPr lang="en-US"/>
          </a:p>
        </p:txBody>
      </p:sp>
    </p:spTree>
    <p:extLst>
      <p:ext uri="{BB962C8B-B14F-4D97-AF65-F5344CB8AC3E}">
        <p14:creationId xmlns:p14="http://schemas.microsoft.com/office/powerpoint/2010/main" val="8827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era of document-centric SE, communications was very easy (or at least choosing the form</a:t>
            </a:r>
            <a:r>
              <a:rPr lang="en-US" baseline="0" dirty="0" smtClean="0"/>
              <a:t> for communications was easy). Select the subject (requirements, interface, system), the corresponding template, and you have the desired specification.</a:t>
            </a:r>
          </a:p>
          <a:p>
            <a:endParaRPr lang="en-US" baseline="0" dirty="0" smtClean="0"/>
          </a:p>
          <a:p>
            <a:r>
              <a:rPr lang="en-US" baseline="0" dirty="0" smtClean="0"/>
              <a:t>As we move to model-based and model-centric, the task is much more complex. With a richer set of representations to draw from, choosing the right vehicle for communication becomes difficult.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01645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10</a:t>
            </a:fld>
            <a:endParaRPr lang="en-US"/>
          </a:p>
        </p:txBody>
      </p:sp>
    </p:spTree>
    <p:extLst>
      <p:ext uri="{BB962C8B-B14F-4D97-AF65-F5344CB8AC3E}">
        <p14:creationId xmlns:p14="http://schemas.microsoft.com/office/powerpoint/2010/main" val="149485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7A9543-88AB-488E-B7FB-7DC412EBB79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4342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take a step back. Whether model-centric</a:t>
            </a:r>
            <a:r>
              <a:rPr lang="en-US" baseline="0" dirty="0" smtClean="0"/>
              <a:t> or document-centric, there’s always been a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Models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Allow us to focus on the aspects of interest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Serve as an approximation of the system of interest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Are a step to the end goal (but are not the goal themselves). Our objective is to deliver value to the customer via the system we deliver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A view simply provides a window into the model. Or more specifically, many views from many perspectives into the model.</a:t>
            </a:r>
            <a:endParaRPr lang="en-US" dirty="0" smtClean="0"/>
          </a:p>
          <a:p>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12</a:t>
            </a:fld>
            <a:endParaRPr lang="en-US"/>
          </a:p>
        </p:txBody>
      </p:sp>
    </p:spTree>
    <p:extLst>
      <p:ext uri="{BB962C8B-B14F-4D97-AF65-F5344CB8AC3E}">
        <p14:creationId xmlns:p14="http://schemas.microsoft.com/office/powerpoint/2010/main" val="27949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Views allow us to:</a:t>
            </a:r>
          </a:p>
          <a:p>
            <a:pPr marL="171450" indent="-171450">
              <a:buFont typeface="Arial" pitchFamily="34" charset="0"/>
              <a:buChar char="•"/>
            </a:pPr>
            <a:r>
              <a:rPr lang="en-US" dirty="0" smtClean="0"/>
              <a:t>Construct</a:t>
            </a:r>
            <a:r>
              <a:rPr lang="en-US" baseline="0" dirty="0" smtClean="0"/>
              <a:t> the model</a:t>
            </a:r>
          </a:p>
          <a:p>
            <a:pPr marL="171450" indent="-171450">
              <a:buFont typeface="Arial" pitchFamily="34" charset="0"/>
              <a:buChar char="•"/>
            </a:pPr>
            <a:r>
              <a:rPr lang="en-US" baseline="0" dirty="0" smtClean="0"/>
              <a:t>Visualize the model (or aspects of it)</a:t>
            </a:r>
          </a:p>
          <a:p>
            <a:pPr marL="171450" indent="-171450">
              <a:buFont typeface="Arial" pitchFamily="34" charset="0"/>
              <a:buChar char="•"/>
            </a:pPr>
            <a:r>
              <a:rPr lang="en-US" baseline="0" dirty="0" smtClean="0"/>
              <a:t>Interact with the model</a:t>
            </a:r>
          </a:p>
          <a:p>
            <a:pPr marL="171450" indent="-171450">
              <a:buFont typeface="Arial" pitchFamily="34" charset="0"/>
              <a:buChar char="•"/>
            </a:pPr>
            <a:r>
              <a:rPr lang="en-US" baseline="0" dirty="0" smtClean="0"/>
              <a:t>Analyze the model</a:t>
            </a:r>
          </a:p>
          <a:p>
            <a:pPr marL="171450" indent="-171450">
              <a:buFont typeface="Arial" pitchFamily="34" charset="0"/>
              <a:buChar char="•"/>
            </a:pPr>
            <a:r>
              <a:rPr lang="en-US" baseline="0" dirty="0" smtClean="0"/>
              <a:t>Present the model</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From a specific perspective or from multiple perspectives</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13</a:t>
            </a:fld>
            <a:endParaRPr lang="en-US"/>
          </a:p>
        </p:txBody>
      </p:sp>
    </p:spTree>
    <p:extLst>
      <p:ext uri="{BB962C8B-B14F-4D97-AF65-F5344CB8AC3E}">
        <p14:creationId xmlns:p14="http://schemas.microsoft.com/office/powerpoint/2010/main" val="72624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14</a:t>
            </a:fld>
            <a:endParaRPr lang="en-US"/>
          </a:p>
        </p:txBody>
      </p:sp>
    </p:spTree>
    <p:extLst>
      <p:ext uri="{BB962C8B-B14F-4D97-AF65-F5344CB8AC3E}">
        <p14:creationId xmlns:p14="http://schemas.microsoft.com/office/powerpoint/2010/main" val="225611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AU" dirty="0">
              <a:solidFill>
                <a:prstClr val="black"/>
              </a:solidFill>
            </a:endParaRPr>
          </a:p>
        </p:txBody>
      </p:sp>
      <p:sp>
        <p:nvSpPr>
          <p:cNvPr id="5" name="Slide Number Placeholder 4"/>
          <p:cNvSpPr>
            <a:spLocks noGrp="1"/>
          </p:cNvSpPr>
          <p:nvPr>
            <p:ph type="sldNum" sz="quarter" idx="11"/>
          </p:nvPr>
        </p:nvSpPr>
        <p:spPr/>
        <p:txBody>
          <a:bodyPr/>
          <a:lstStyle/>
          <a:p>
            <a:pPr>
              <a:defRPr/>
            </a:pPr>
            <a:fld id="{F03EF5B1-EE4A-4E4B-9407-5AF8B1D9386A}" type="slidenum">
              <a:rPr lang="en-AU" smtClean="0">
                <a:solidFill>
                  <a:prstClr val="black"/>
                </a:solidFill>
              </a:rPr>
              <a:pPr>
                <a:defRPr/>
              </a:pPr>
              <a:t>15</a:t>
            </a:fld>
            <a:endParaRPr lang="en-AU" dirty="0">
              <a:solidFill>
                <a:prstClr val="black"/>
              </a:solidFill>
            </a:endParaRPr>
          </a:p>
        </p:txBody>
      </p:sp>
    </p:spTree>
    <p:extLst>
      <p:ext uri="{BB962C8B-B14F-4D97-AF65-F5344CB8AC3E}">
        <p14:creationId xmlns:p14="http://schemas.microsoft.com/office/powerpoint/2010/main" val="424576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engineers, we’re taught early</a:t>
            </a:r>
            <a:r>
              <a:rPr lang="en-US" baseline="0" dirty="0" smtClean="0"/>
              <a:t> on that it’s all about us (a somewhat humorous, sarcastic comment with a purpose).</a:t>
            </a:r>
          </a:p>
          <a:p>
            <a:r>
              <a:rPr lang="en-US" baseline="0" dirty="0" smtClean="0"/>
              <a:t>In communication it’s all about the other party. </a:t>
            </a:r>
            <a:r>
              <a:rPr lang="en-US" dirty="0" smtClean="0"/>
              <a:t>Meet </a:t>
            </a:r>
            <a:r>
              <a:rPr lang="en-US" dirty="0" err="1" smtClean="0"/>
              <a:t>em</a:t>
            </a:r>
            <a:r>
              <a:rPr lang="en-US" dirty="0" smtClean="0"/>
              <a:t> where they are bring </a:t>
            </a:r>
            <a:r>
              <a:rPr lang="en-US" dirty="0" err="1" smtClean="0"/>
              <a:t>em</a:t>
            </a:r>
            <a:r>
              <a:rPr lang="en-US" dirty="0" smtClean="0"/>
              <a:t> as far as you can!</a:t>
            </a:r>
          </a:p>
          <a:p>
            <a:endParaRPr lang="en-US" dirty="0" smtClean="0"/>
          </a:p>
          <a:p>
            <a:r>
              <a:rPr lang="en-US" dirty="0" smtClean="0"/>
              <a:t>Begin with your audience first – their background, their understanding,</a:t>
            </a:r>
            <a:r>
              <a:rPr lang="en-US" baseline="0" dirty="0" smtClean="0"/>
              <a:t> their need. Communicate with a software engineer differently than with an admiral.</a:t>
            </a:r>
          </a:p>
          <a:p>
            <a:r>
              <a:rPr lang="en-US" baseline="0" dirty="0" smtClean="0"/>
              <a:t>Begin with their need. Answering their need opens the communication channel</a:t>
            </a:r>
          </a:p>
          <a:p>
            <a:r>
              <a:rPr lang="en-US" baseline="0" dirty="0" smtClean="0"/>
              <a:t>These are both communication 101. Think of it from the receiver’s perspective.</a:t>
            </a:r>
          </a:p>
          <a:p>
            <a:endParaRPr lang="en-US" baseline="0" dirty="0" smtClean="0"/>
          </a:p>
          <a:p>
            <a:r>
              <a:rPr lang="en-US" baseline="0" dirty="0" smtClean="0"/>
              <a:t>Then and only then, think of your desires</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17</a:t>
            </a:fld>
            <a:endParaRPr lang="en-US"/>
          </a:p>
        </p:txBody>
      </p:sp>
    </p:spTree>
    <p:extLst>
      <p:ext uri="{BB962C8B-B14F-4D97-AF65-F5344CB8AC3E}">
        <p14:creationId xmlns:p14="http://schemas.microsoft.com/office/powerpoint/2010/main" val="20080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some examples.</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18</a:t>
            </a:fld>
            <a:endParaRPr lang="en-US"/>
          </a:p>
        </p:txBody>
      </p:sp>
    </p:spTree>
    <p:extLst>
      <p:ext uri="{BB962C8B-B14F-4D97-AF65-F5344CB8AC3E}">
        <p14:creationId xmlns:p14="http://schemas.microsoft.com/office/powerpoint/2010/main" val="735227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Requirements Diagram: Late addition to </a:t>
            </a:r>
            <a:r>
              <a:rPr lang="en-US" baseline="0" dirty="0" err="1" smtClean="0"/>
              <a:t>SysML</a:t>
            </a:r>
            <a:r>
              <a:rPr lang="en-US" baseline="0" dirty="0" smtClean="0"/>
              <a:t> to address requirements. High information content on a small set of items</a:t>
            </a:r>
          </a:p>
          <a:p>
            <a:endParaRPr lang="en-US" baseline="0" dirty="0" smtClean="0"/>
          </a:p>
          <a:p>
            <a:r>
              <a:rPr lang="en-US" baseline="0" dirty="0" smtClean="0"/>
              <a:t>Matrix: Most common and the most powerful (everyone has their tables in Word or Excel)</a:t>
            </a:r>
          </a:p>
          <a:p>
            <a:endParaRPr lang="en-US" baseline="0" dirty="0" smtClean="0"/>
          </a:p>
          <a:p>
            <a:r>
              <a:rPr lang="en-US" baseline="0" dirty="0" smtClean="0"/>
              <a:t>Remember, a specification is a view too</a:t>
            </a:r>
          </a:p>
        </p:txBody>
      </p:sp>
      <p:sp>
        <p:nvSpPr>
          <p:cNvPr id="4" name="Slide Number Placeholder 3"/>
          <p:cNvSpPr>
            <a:spLocks noGrp="1"/>
          </p:cNvSpPr>
          <p:nvPr>
            <p:ph type="sldNum" sz="quarter" idx="10"/>
          </p:nvPr>
        </p:nvSpPr>
        <p:spPr/>
        <p:txBody>
          <a:bodyPr/>
          <a:lstStyle/>
          <a:p>
            <a:fld id="{857A9543-88AB-488E-B7FB-7DC412EBB796}" type="slidenum">
              <a:rPr lang="en-US" smtClean="0"/>
              <a:t>19</a:t>
            </a:fld>
            <a:endParaRPr lang="en-US"/>
          </a:p>
        </p:txBody>
      </p:sp>
    </p:spTree>
    <p:extLst>
      <p:ext uri="{BB962C8B-B14F-4D97-AF65-F5344CB8AC3E}">
        <p14:creationId xmlns:p14="http://schemas.microsoft.com/office/powerpoint/2010/main" val="1392595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Behavior has one of the richest sets of SE representations.</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20</a:t>
            </a:fld>
            <a:endParaRPr lang="en-US"/>
          </a:p>
        </p:txBody>
      </p:sp>
    </p:spTree>
    <p:extLst>
      <p:ext uri="{BB962C8B-B14F-4D97-AF65-F5344CB8AC3E}">
        <p14:creationId xmlns:p14="http://schemas.microsoft.com/office/powerpoint/2010/main" val="133474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Tempted</a:t>
            </a:r>
            <a:r>
              <a:rPr lang="en-US" baseline="0" dirty="0" smtClean="0"/>
              <a:t> to start with the world’s earliest systems representations – art from the cave walls showing man hunting the wooly mammoth”. Won’t go that far back, but some may consider this starting point just as prehistoric.</a:t>
            </a:r>
            <a:endParaRPr lang="en-US" dirty="0" smtClean="0"/>
          </a:p>
          <a:p>
            <a:endParaRPr lang="en-US" dirty="0" smtClean="0"/>
          </a:p>
          <a:p>
            <a:r>
              <a:rPr lang="en-US" dirty="0" smtClean="0"/>
              <a:t>Relatively simple and limited set of diagrams</a:t>
            </a:r>
            <a:r>
              <a:rPr lang="en-US" baseline="0" dirty="0" smtClean="0"/>
              <a:t> – hierarchy, function flow, state transition, data flow, component block, and tables / matrices.</a:t>
            </a:r>
            <a:endParaRPr lang="en-US" dirty="0" smtClean="0"/>
          </a:p>
          <a:p>
            <a:r>
              <a:rPr lang="en-US" dirty="0" smtClean="0"/>
              <a:t>Trying not to use the “s” word (structured). Let’s use “traditional” or</a:t>
            </a:r>
            <a:r>
              <a:rPr lang="en-US" baseline="0" dirty="0" smtClean="0"/>
              <a:t> “classic”</a:t>
            </a:r>
            <a:r>
              <a:rPr lang="en-US" dirty="0" smtClean="0"/>
              <a:t> instead</a:t>
            </a:r>
          </a:p>
        </p:txBody>
      </p:sp>
      <p:sp>
        <p:nvSpPr>
          <p:cNvPr id="4" name="Slide Number Placeholder 3"/>
          <p:cNvSpPr>
            <a:spLocks noGrp="1"/>
          </p:cNvSpPr>
          <p:nvPr>
            <p:ph type="sldNum" sz="quarter" idx="10"/>
          </p:nvPr>
        </p:nvSpPr>
        <p:spPr/>
        <p:txBody>
          <a:bodyPr/>
          <a:lstStyle/>
          <a:p>
            <a:fld id="{857A9543-88AB-488E-B7FB-7DC412EBB796}" type="slidenum">
              <a:rPr lang="en-US" smtClean="0"/>
              <a:t>2</a:t>
            </a:fld>
            <a:endParaRPr lang="en-US"/>
          </a:p>
        </p:txBody>
      </p:sp>
    </p:spTree>
    <p:extLst>
      <p:ext uri="{BB962C8B-B14F-4D97-AF65-F5344CB8AC3E}">
        <p14:creationId xmlns:p14="http://schemas.microsoft.com/office/powerpoint/2010/main" val="3702047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 Long’s classic 1995 paper (updated</a:t>
            </a:r>
            <a:r>
              <a:rPr lang="en-US" baseline="0" dirty="0" smtClean="0"/>
              <a:t> in the 2000s) – “Relationships Between Common Graphical Representations in SE”</a:t>
            </a:r>
          </a:p>
          <a:p>
            <a:endParaRPr lang="en-US" baseline="0" dirty="0" smtClean="0"/>
          </a:p>
          <a:p>
            <a:r>
              <a:rPr lang="en-US" baseline="0" dirty="0" smtClean="0"/>
              <a:t>Describe the spectrum. Emphasize that there is no goodness / badness associated with the positioning on the spectrum. Match the position to the analytical or communication need.</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21</a:t>
            </a:fld>
            <a:endParaRPr lang="en-US"/>
          </a:p>
        </p:txBody>
      </p:sp>
    </p:spTree>
    <p:extLst>
      <p:ext uri="{BB962C8B-B14F-4D97-AF65-F5344CB8AC3E}">
        <p14:creationId xmlns:p14="http://schemas.microsoft.com/office/powerpoint/2010/main" val="4216066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OV-1: Cartoon, but those of us who are reformed technical bigots see know that there is real value in a cartoon. Wonderful introduction piece / context.</a:t>
            </a:r>
          </a:p>
          <a:p>
            <a:endParaRPr lang="en-US" baseline="0" dirty="0" smtClean="0"/>
          </a:p>
          <a:p>
            <a:r>
              <a:rPr lang="en-US" baseline="0" dirty="0" smtClean="0"/>
              <a:t>FFBD: first flow</a:t>
            </a:r>
          </a:p>
          <a:p>
            <a:endParaRPr lang="en-US" baseline="0" dirty="0" smtClean="0"/>
          </a:p>
          <a:p>
            <a:r>
              <a:rPr lang="en-US" baseline="0" dirty="0" smtClean="0"/>
              <a:t>Sequence: first interaction diagram. Some software engineers use this as their sole input (a bit concerning since it does only communicate interactions)</a:t>
            </a:r>
          </a:p>
          <a:p>
            <a:endParaRPr lang="en-US" baseline="0"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22</a:t>
            </a:fld>
            <a:endParaRPr lang="en-US"/>
          </a:p>
        </p:txBody>
      </p:sp>
    </p:spTree>
    <p:extLst>
      <p:ext uri="{BB962C8B-B14F-4D97-AF65-F5344CB8AC3E}">
        <p14:creationId xmlns:p14="http://schemas.microsoft.com/office/powerpoint/2010/main" val="38089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N2: </a:t>
            </a:r>
            <a:r>
              <a:rPr lang="en-US" baseline="0" dirty="0" err="1" smtClean="0"/>
              <a:t>Lano</a:t>
            </a:r>
            <a:r>
              <a:rPr lang="en-US" baseline="0" dirty="0" smtClean="0"/>
              <a:t>, 1977. Clustering analysis. Also see what’s there and what’s not (story from 9-11 analysis where it was clear that some interaction / exchange must have occurred but it had not been found yet)</a:t>
            </a:r>
          </a:p>
          <a:p>
            <a:endParaRPr lang="en-US" baseline="0" dirty="0" smtClean="0"/>
          </a:p>
          <a:p>
            <a:r>
              <a:rPr lang="en-US" baseline="0" dirty="0" smtClean="0"/>
              <a:t>IDEF0: largely bypassed but still used in educational programs. Wonderful diagnostics</a:t>
            </a:r>
          </a:p>
          <a:p>
            <a:endParaRPr lang="en-US" baseline="0" dirty="0" smtClean="0"/>
          </a:p>
          <a:p>
            <a:r>
              <a:rPr lang="en-US" baseline="0" dirty="0" smtClean="0"/>
              <a:t>State transition: orthogonal</a:t>
            </a:r>
          </a:p>
        </p:txBody>
      </p:sp>
      <p:sp>
        <p:nvSpPr>
          <p:cNvPr id="4" name="Slide Number Placeholder 3"/>
          <p:cNvSpPr>
            <a:spLocks noGrp="1"/>
          </p:cNvSpPr>
          <p:nvPr>
            <p:ph type="sldNum" sz="quarter" idx="10"/>
          </p:nvPr>
        </p:nvSpPr>
        <p:spPr/>
        <p:txBody>
          <a:bodyPr/>
          <a:lstStyle/>
          <a:p>
            <a:fld id="{857A9543-88AB-488E-B7FB-7DC412EBB796}" type="slidenum">
              <a:rPr lang="en-US" smtClean="0"/>
              <a:t>23</a:t>
            </a:fld>
            <a:endParaRPr lang="en-US"/>
          </a:p>
        </p:txBody>
      </p:sp>
    </p:spTree>
    <p:extLst>
      <p:ext uri="{BB962C8B-B14F-4D97-AF65-F5344CB8AC3E}">
        <p14:creationId xmlns:p14="http://schemas.microsoft.com/office/powerpoint/2010/main" val="605143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EFFBD and Activity Diagram: largely equivalent (in fact, the </a:t>
            </a:r>
            <a:r>
              <a:rPr lang="en-US" baseline="0" dirty="0" err="1" smtClean="0"/>
              <a:t>SysML</a:t>
            </a:r>
            <a:r>
              <a:rPr lang="en-US" baseline="0" dirty="0" smtClean="0"/>
              <a:t> team used the EFFBD in the development of their activity diagram specification). Notation makes the EFFBD easier to read / more approachable for a broader audience. Activity diagram has more technical capability (ports, </a:t>
            </a:r>
            <a:r>
              <a:rPr lang="en-US" baseline="0" dirty="0" err="1" smtClean="0"/>
              <a:t>etc</a:t>
            </a:r>
            <a:r>
              <a:rPr lang="en-US" baseline="0" dirty="0" smtClean="0"/>
              <a:t>). That said, at the “light level” that both are classically used at, they can be considered technically equivalent.</a:t>
            </a:r>
          </a:p>
          <a:p>
            <a:endParaRPr lang="en-US" baseline="0" dirty="0" smtClean="0"/>
          </a:p>
          <a:p>
            <a:r>
              <a:rPr lang="en-US" baseline="0" dirty="0" smtClean="0"/>
              <a:t>Timeline: One dynamic view. Can also consider driving Satellite Toolkit (STK), </a:t>
            </a:r>
            <a:r>
              <a:rPr lang="en-US" baseline="0" dirty="0" err="1" smtClean="0"/>
              <a:t>etc</a:t>
            </a:r>
            <a:r>
              <a:rPr lang="en-US" baseline="0" dirty="0" smtClean="0"/>
              <a:t> for simulations and visualizations</a:t>
            </a:r>
          </a:p>
          <a:p>
            <a:endParaRPr lang="en-US" baseline="0"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24</a:t>
            </a:fld>
            <a:endParaRPr lang="en-US"/>
          </a:p>
        </p:txBody>
      </p:sp>
    </p:spTree>
    <p:extLst>
      <p:ext uri="{BB962C8B-B14F-4D97-AF65-F5344CB8AC3E}">
        <p14:creationId xmlns:p14="http://schemas.microsoft.com/office/powerpoint/2010/main" val="2891423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Composition</a:t>
            </a:r>
          </a:p>
          <a:p>
            <a:r>
              <a:rPr lang="en-US" dirty="0" smtClean="0"/>
              <a:t>Connectivity (two</a:t>
            </a:r>
            <a:r>
              <a:rPr lang="en-US" baseline="0" dirty="0" smtClean="0"/>
              <a:t> types – logical and physical)</a:t>
            </a:r>
          </a:p>
          <a:p>
            <a:r>
              <a:rPr lang="en-US" baseline="0" dirty="0" smtClean="0"/>
              <a:t>Characteristic (inheritance)</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26</a:t>
            </a:fld>
            <a:endParaRPr lang="en-US"/>
          </a:p>
        </p:txBody>
      </p:sp>
    </p:spTree>
    <p:extLst>
      <p:ext uri="{BB962C8B-B14F-4D97-AF65-F5344CB8AC3E}">
        <p14:creationId xmlns:p14="http://schemas.microsoft.com/office/powerpoint/2010/main" val="275472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SV-1: World War I SV-1. Just because it’s a cartoon doesn’t mean it’s simplistic. Wonderful job communicating what are my components and how do they interface</a:t>
            </a:r>
          </a:p>
        </p:txBody>
      </p:sp>
      <p:sp>
        <p:nvSpPr>
          <p:cNvPr id="4" name="Slide Number Placeholder 3"/>
          <p:cNvSpPr>
            <a:spLocks noGrp="1"/>
          </p:cNvSpPr>
          <p:nvPr>
            <p:ph type="sldNum" sz="quarter" idx="10"/>
          </p:nvPr>
        </p:nvSpPr>
        <p:spPr/>
        <p:txBody>
          <a:bodyPr/>
          <a:lstStyle/>
          <a:p>
            <a:fld id="{857A9543-88AB-488E-B7FB-7DC412EBB796}" type="slidenum">
              <a:rPr lang="en-US" smtClean="0"/>
              <a:t>27</a:t>
            </a:fld>
            <a:endParaRPr lang="en-US"/>
          </a:p>
        </p:txBody>
      </p:sp>
    </p:spTree>
    <p:extLst>
      <p:ext uri="{BB962C8B-B14F-4D97-AF65-F5344CB8AC3E}">
        <p14:creationId xmlns:p14="http://schemas.microsoft.com/office/powerpoint/2010/main" val="353268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BDD: high level of detail relative to composition (indication of roles, use of extended data on nodes to reflect operations, values, </a:t>
            </a:r>
            <a:r>
              <a:rPr lang="en-US" baseline="0" dirty="0" err="1" smtClean="0"/>
              <a:t>etc</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28</a:t>
            </a:fld>
            <a:endParaRPr lang="en-US"/>
          </a:p>
        </p:txBody>
      </p:sp>
    </p:spTree>
    <p:extLst>
      <p:ext uri="{BB962C8B-B14F-4D97-AF65-F5344CB8AC3E}">
        <p14:creationId xmlns:p14="http://schemas.microsoft.com/office/powerpoint/2010/main" val="2080684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Block Diagrams and Internal Block Diagrams are very similar so know and appreciate your audience. Select the best format for them. IBDs do have the greatest degree of technical depth (interface specifications, </a:t>
            </a:r>
            <a:r>
              <a:rPr lang="en-US" baseline="0" dirty="0" err="1" smtClean="0"/>
              <a:t>etc</a:t>
            </a:r>
            <a:r>
              <a:rPr lang="en-US" baseline="0" dirty="0" smtClean="0"/>
              <a:t>)</a:t>
            </a:r>
          </a:p>
        </p:txBody>
      </p:sp>
      <p:sp>
        <p:nvSpPr>
          <p:cNvPr id="4" name="Slide Number Placeholder 3"/>
          <p:cNvSpPr>
            <a:spLocks noGrp="1"/>
          </p:cNvSpPr>
          <p:nvPr>
            <p:ph type="sldNum" sz="quarter" idx="10"/>
          </p:nvPr>
        </p:nvSpPr>
        <p:spPr/>
        <p:txBody>
          <a:bodyPr/>
          <a:lstStyle/>
          <a:p>
            <a:fld id="{857A9543-88AB-488E-B7FB-7DC412EBB796}" type="slidenum">
              <a:rPr lang="en-US" smtClean="0"/>
              <a:t>29</a:t>
            </a:fld>
            <a:endParaRPr lang="en-US"/>
          </a:p>
        </p:txBody>
      </p:sp>
    </p:spTree>
    <p:extLst>
      <p:ext uri="{BB962C8B-B14F-4D97-AF65-F5344CB8AC3E}">
        <p14:creationId xmlns:p14="http://schemas.microsoft.com/office/powerpoint/2010/main" val="4142617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Case: Bridge from requirements to analysis. Elicitation. Traceability to top level threads. Context (pre-conditions, post-conditions). Everyone recognizes the stick figure.</a:t>
            </a:r>
          </a:p>
          <a:p>
            <a:endParaRPr lang="en-US" baseline="0" dirty="0" smtClean="0"/>
          </a:p>
          <a:p>
            <a:r>
              <a:rPr lang="en-US" baseline="0" dirty="0" smtClean="0"/>
              <a:t>Parametric: One of the most interesting additions by </a:t>
            </a:r>
            <a:r>
              <a:rPr lang="en-US" baseline="0" dirty="0" err="1" smtClean="0"/>
              <a:t>SysML</a:t>
            </a:r>
            <a:r>
              <a:rPr lang="en-US" baseline="0" dirty="0" smtClean="0"/>
              <a:t>. Brings key mathematical modeling to the representation set. High potential for being drawn into component-level engineering at the system level</a:t>
            </a:r>
          </a:p>
          <a:p>
            <a:endParaRPr lang="en-US" baseline="0" dirty="0" smtClean="0"/>
          </a:p>
          <a:p>
            <a:r>
              <a:rPr lang="en-US" baseline="0" dirty="0" smtClean="0"/>
              <a:t>Dashboards: Fusion content. Program Manager – risk, cost, schedule, current issues. Test Manager – open tests, verification status, …. Drilldown</a:t>
            </a:r>
          </a:p>
        </p:txBody>
      </p:sp>
      <p:sp>
        <p:nvSpPr>
          <p:cNvPr id="4" name="Slide Number Placeholder 3"/>
          <p:cNvSpPr>
            <a:spLocks noGrp="1"/>
          </p:cNvSpPr>
          <p:nvPr>
            <p:ph type="sldNum" sz="quarter" idx="10"/>
          </p:nvPr>
        </p:nvSpPr>
        <p:spPr/>
        <p:txBody>
          <a:bodyPr/>
          <a:lstStyle/>
          <a:p>
            <a:fld id="{857A9543-88AB-488E-B7FB-7DC412EBB796}" type="slidenum">
              <a:rPr lang="en-US" smtClean="0"/>
              <a:t>31</a:t>
            </a:fld>
            <a:endParaRPr lang="en-US"/>
          </a:p>
        </p:txBody>
      </p:sp>
    </p:spTree>
    <p:extLst>
      <p:ext uri="{BB962C8B-B14F-4D97-AF65-F5344CB8AC3E}">
        <p14:creationId xmlns:p14="http://schemas.microsoft.com/office/powerpoint/2010/main" val="848393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Views must be a projection of the model. Must serve to</a:t>
            </a:r>
          </a:p>
          <a:p>
            <a:pPr marL="171450" indent="-171450">
              <a:buFont typeface="Arial" pitchFamily="34" charset="0"/>
              <a:buChar char="•"/>
            </a:pPr>
            <a:r>
              <a:rPr lang="en-US" dirty="0" smtClean="0"/>
              <a:t>Construct</a:t>
            </a:r>
          </a:p>
          <a:p>
            <a:pPr marL="171450" indent="-171450">
              <a:buFont typeface="Arial" pitchFamily="34" charset="0"/>
              <a:buChar char="•"/>
            </a:pPr>
            <a:r>
              <a:rPr lang="en-US" dirty="0" smtClean="0"/>
              <a:t>Visualize</a:t>
            </a:r>
          </a:p>
          <a:p>
            <a:pPr marL="171450" indent="-171450">
              <a:buFont typeface="Arial" pitchFamily="34" charset="0"/>
              <a:buChar char="•"/>
            </a:pPr>
            <a:r>
              <a:rPr lang="en-US" dirty="0" smtClean="0"/>
              <a:t>Analyze</a:t>
            </a:r>
          </a:p>
          <a:p>
            <a:pPr marL="171450" indent="-171450">
              <a:buFont typeface="Arial" pitchFamily="34" charset="0"/>
              <a:buChar char="•"/>
            </a:pPr>
            <a:r>
              <a:rPr lang="en-US" dirty="0" smtClean="0"/>
              <a:t>Communicate</a:t>
            </a:r>
          </a:p>
          <a:p>
            <a:pPr marL="171450" indent="-171450">
              <a:buFont typeface="Arial" pitchFamily="34" charset="0"/>
              <a:buChar char="•"/>
            </a:pPr>
            <a:r>
              <a:rPr lang="en-US" dirty="0" smtClean="0"/>
              <a:t>Explain</a:t>
            </a:r>
            <a:r>
              <a:rPr lang="en-US" baseline="0" dirty="0" smtClean="0"/>
              <a:t> / convince (argumentation)</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Means to an end, not an end unto themselves</a:t>
            </a:r>
          </a:p>
        </p:txBody>
      </p:sp>
      <p:sp>
        <p:nvSpPr>
          <p:cNvPr id="4" name="Slide Number Placeholder 3"/>
          <p:cNvSpPr>
            <a:spLocks noGrp="1"/>
          </p:cNvSpPr>
          <p:nvPr>
            <p:ph type="sldNum" sz="quarter" idx="10"/>
          </p:nvPr>
        </p:nvSpPr>
        <p:spPr/>
        <p:txBody>
          <a:bodyPr/>
          <a:lstStyle/>
          <a:p>
            <a:fld id="{857A9543-88AB-488E-B7FB-7DC412EBB796}" type="slidenum">
              <a:rPr lang="en-US" smtClean="0"/>
              <a:t>34</a:t>
            </a:fld>
            <a:endParaRPr lang="en-US"/>
          </a:p>
        </p:txBody>
      </p:sp>
    </p:spTree>
    <p:extLst>
      <p:ext uri="{BB962C8B-B14F-4D97-AF65-F5344CB8AC3E}">
        <p14:creationId xmlns:p14="http://schemas.microsoft.com/office/powerpoint/2010/main" val="296148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of N2 (</a:t>
            </a:r>
            <a:r>
              <a:rPr lang="en-US" dirty="0" err="1" smtClean="0"/>
              <a:t>Lano</a:t>
            </a:r>
            <a:r>
              <a:rPr lang="en-US" dirty="0" smtClean="0"/>
              <a:t>, 1977), IDEF diagrams (IDEF0, IDEF1x, IDEF3, </a:t>
            </a:r>
            <a:r>
              <a:rPr lang="en-US" dirty="0" err="1" smtClean="0"/>
              <a:t>etc</a:t>
            </a:r>
            <a:r>
              <a:rPr lang="en-US" dirty="0" smtClean="0"/>
              <a:t> in the</a:t>
            </a:r>
            <a:r>
              <a:rPr lang="en-US" baseline="0" dirty="0" smtClean="0"/>
              <a:t> 1980s)</a:t>
            </a:r>
            <a:r>
              <a:rPr lang="en-US" dirty="0" smtClean="0"/>
              <a:t>, Function</a:t>
            </a:r>
            <a:r>
              <a:rPr lang="en-US" baseline="0" dirty="0" smtClean="0"/>
              <a:t> Sequence Diagram/</a:t>
            </a:r>
            <a:r>
              <a:rPr lang="en-US" dirty="0" smtClean="0"/>
              <a:t>BD/EFFBD (60s through 80s)</a:t>
            </a:r>
          </a:p>
        </p:txBody>
      </p:sp>
      <p:sp>
        <p:nvSpPr>
          <p:cNvPr id="4" name="Slide Number Placeholder 3"/>
          <p:cNvSpPr>
            <a:spLocks noGrp="1"/>
          </p:cNvSpPr>
          <p:nvPr>
            <p:ph type="sldNum" sz="quarter" idx="10"/>
          </p:nvPr>
        </p:nvSpPr>
        <p:spPr/>
        <p:txBody>
          <a:bodyPr/>
          <a:lstStyle/>
          <a:p>
            <a:fld id="{857A9543-88AB-488E-B7FB-7DC412EBB796}" type="slidenum">
              <a:rPr lang="en-US" smtClean="0"/>
              <a:t>3</a:t>
            </a:fld>
            <a:endParaRPr lang="en-US"/>
          </a:p>
        </p:txBody>
      </p:sp>
    </p:spTree>
    <p:extLst>
      <p:ext uri="{BB962C8B-B14F-4D97-AF65-F5344CB8AC3E}">
        <p14:creationId xmlns:p14="http://schemas.microsoft.com/office/powerpoint/2010/main" val="3491078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therein lies the danger</a:t>
            </a:r>
          </a:p>
          <a:p>
            <a:endParaRPr lang="en-US" dirty="0" smtClean="0"/>
          </a:p>
          <a:p>
            <a:r>
              <a:rPr lang="en-US" dirty="0" smtClean="0"/>
              <a:t>As we enrich our toolbox,</a:t>
            </a:r>
            <a:r>
              <a:rPr lang="en-US" baseline="0" dirty="0" smtClean="0"/>
              <a:t> we run the risk of serving our tools (our representations) rather than our tools serving us</a:t>
            </a:r>
          </a:p>
          <a:p>
            <a:endParaRPr lang="en-US" baseline="0" dirty="0" smtClean="0"/>
          </a:p>
          <a:p>
            <a:r>
              <a:rPr lang="en-US" baseline="0" dirty="0" smtClean="0"/>
              <a:t>Diagram-based SE is a very dangerous decoy, a very easy trap to fall into</a:t>
            </a:r>
          </a:p>
          <a:p>
            <a:endParaRPr lang="en-US" baseline="0" dirty="0" smtClean="0"/>
          </a:p>
          <a:p>
            <a:r>
              <a:rPr lang="en-US" baseline="0" dirty="0" smtClean="0"/>
              <a:t>Diagrams (and documents) must be representational tools that enable MBSE. They cannot be substitutes. They cannot be a journey unto themselves.</a:t>
            </a:r>
            <a:endParaRPr lang="en-US" dirty="0" smtClean="0"/>
          </a:p>
          <a:p>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35</a:t>
            </a:fld>
            <a:endParaRPr lang="en-US"/>
          </a:p>
        </p:txBody>
      </p:sp>
    </p:spTree>
    <p:extLst>
      <p:ext uri="{BB962C8B-B14F-4D97-AF65-F5344CB8AC3E}">
        <p14:creationId xmlns:p14="http://schemas.microsoft.com/office/powerpoint/2010/main" val="3773617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endParaRPr lang="en-US" smtClean="0"/>
          </a:p>
        </p:txBody>
      </p:sp>
      <p:sp>
        <p:nvSpPr>
          <p:cNvPr id="168964" name="Slide Number Placeholder 3"/>
          <p:cNvSpPr>
            <a:spLocks noGrp="1"/>
          </p:cNvSpPr>
          <p:nvPr>
            <p:ph type="sldNum" sz="quarter" idx="5"/>
          </p:nvPr>
        </p:nvSpPr>
        <p:spPr>
          <a:noFill/>
        </p:spPr>
        <p:txBody>
          <a:bodyPr/>
          <a:lstStyle/>
          <a:p>
            <a:fld id="{BF00FE89-2EAF-4D62-9142-CA00FF892457}" type="slidenum">
              <a:rPr lang="en-US" smtClean="0"/>
              <a:pPr/>
              <a:t>36</a:t>
            </a:fld>
            <a:endParaRPr lang="en-US" smtClean="0"/>
          </a:p>
        </p:txBody>
      </p:sp>
    </p:spTree>
    <p:extLst>
      <p:ext uri="{BB962C8B-B14F-4D97-AF65-F5344CB8AC3E}">
        <p14:creationId xmlns:p14="http://schemas.microsoft.com/office/powerpoint/2010/main" val="6661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rise of software-intensive</a:t>
            </a:r>
            <a:r>
              <a:rPr lang="en-US" baseline="0" dirty="0" smtClean="0"/>
              <a:t> systems, drew upon our software colleagues and their notations</a:t>
            </a:r>
          </a:p>
          <a:p>
            <a:pPr marL="171450" indent="-171450">
              <a:buFont typeface="Arial" pitchFamily="34" charset="0"/>
              <a:buChar char="•"/>
            </a:pPr>
            <a:r>
              <a:rPr lang="en-US" baseline="0" dirty="0" smtClean="0"/>
              <a:t>Class diagram</a:t>
            </a:r>
          </a:p>
          <a:p>
            <a:pPr marL="171450" indent="-171450">
              <a:buFont typeface="Arial" pitchFamily="34" charset="0"/>
              <a:buChar char="•"/>
            </a:pPr>
            <a:r>
              <a:rPr lang="en-US" baseline="0" dirty="0" smtClean="0"/>
              <a:t>Use case diagram</a:t>
            </a:r>
          </a:p>
          <a:p>
            <a:pPr marL="171450" indent="-171450">
              <a:buFont typeface="Arial" pitchFamily="34" charset="0"/>
              <a:buChar char="•"/>
            </a:pPr>
            <a:r>
              <a:rPr lang="en-US" baseline="0" dirty="0" smtClean="0"/>
              <a:t>Sequence Diagram</a:t>
            </a:r>
          </a:p>
          <a:p>
            <a:pPr marL="171450" indent="-171450">
              <a:buFont typeface="Arial" pitchFamily="34" charset="0"/>
              <a:buChar char="•"/>
            </a:pPr>
            <a:r>
              <a:rPr lang="en-US" baseline="0" dirty="0" smtClean="0"/>
              <a:t>Activity Diagram</a:t>
            </a:r>
          </a:p>
          <a:p>
            <a:pPr marL="171450" indent="-171450">
              <a:buFont typeface="Arial" pitchFamily="34" charset="0"/>
              <a:buChar char="•"/>
            </a:pPr>
            <a:r>
              <a:rPr lang="en-US" baseline="0" dirty="0" smtClean="0"/>
              <a:t>Component Diagram</a:t>
            </a:r>
            <a:endParaRPr lang="en-US"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4</a:t>
            </a:fld>
            <a:endParaRPr lang="en-US"/>
          </a:p>
        </p:txBody>
      </p:sp>
    </p:spTree>
    <p:extLst>
      <p:ext uri="{BB962C8B-B14F-4D97-AF65-F5344CB8AC3E}">
        <p14:creationId xmlns:p14="http://schemas.microsoft.com/office/powerpoint/2010/main" val="289522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DoDAF, MODAF,</a:t>
            </a:r>
            <a:r>
              <a:rPr lang="en-US" baseline="0" dirty="0" smtClean="0"/>
              <a:t> TOGAF, TEAF, FEAF, DAF, NAF – seemingly anything we can put in front of AF</a:t>
            </a:r>
            <a:endParaRPr lang="en-US" dirty="0" smtClean="0"/>
          </a:p>
          <a:p>
            <a:r>
              <a:rPr lang="en-US" dirty="0" smtClean="0"/>
              <a:t>Confusion / overload</a:t>
            </a:r>
          </a:p>
          <a:p>
            <a:r>
              <a:rPr lang="en-US" dirty="0" smtClean="0"/>
              <a:t>This</a:t>
            </a:r>
            <a:r>
              <a:rPr lang="en-US" baseline="0" dirty="0" smtClean="0"/>
              <a:t> is where we really started to serve the notations instead of the notations serving us. Saw teams partition into </a:t>
            </a:r>
            <a:r>
              <a:rPr lang="en-US" baseline="0" dirty="0" err="1" smtClean="0"/>
              <a:t>subteams</a:t>
            </a:r>
            <a:r>
              <a:rPr lang="en-US" baseline="0" dirty="0" smtClean="0"/>
              <a:t> – “you do the OV-1, you do the SV-1, …”</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5</a:t>
            </a:fld>
            <a:endParaRPr lang="en-US"/>
          </a:p>
        </p:txBody>
      </p:sp>
    </p:spTree>
    <p:extLst>
      <p:ext uri="{BB962C8B-B14F-4D97-AF65-F5344CB8AC3E}">
        <p14:creationId xmlns:p14="http://schemas.microsoft.com/office/powerpoint/2010/main" val="3081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Tension / tug of war</a:t>
            </a:r>
          </a:p>
          <a:p>
            <a:r>
              <a:rPr lang="en-US" dirty="0" smtClean="0"/>
              <a:t>Dogmatic, reminiscent of the software language</a:t>
            </a:r>
            <a:r>
              <a:rPr lang="en-US" baseline="0" dirty="0" smtClean="0"/>
              <a:t> wars</a:t>
            </a:r>
          </a:p>
          <a:p>
            <a:r>
              <a:rPr lang="en-US" baseline="0" dirty="0" smtClean="0"/>
              <a:t>Moving away from fit for purpose, best for the job</a:t>
            </a:r>
          </a:p>
          <a:p>
            <a:endParaRPr lang="en-US" baseline="0" dirty="0" smtClean="0"/>
          </a:p>
          <a:p>
            <a:r>
              <a:rPr lang="en-US" baseline="0" dirty="0" smtClean="0"/>
              <a:t>In reality, we need the broadest toolkit possible. It shouldn’t be “A or B”. We need “A and B”</a:t>
            </a:r>
            <a:endParaRPr lang="en-US" dirty="0"/>
          </a:p>
        </p:txBody>
      </p:sp>
      <p:sp>
        <p:nvSpPr>
          <p:cNvPr id="4" name="Slide Number Placeholder 3"/>
          <p:cNvSpPr>
            <a:spLocks noGrp="1"/>
          </p:cNvSpPr>
          <p:nvPr>
            <p:ph type="sldNum" sz="quarter" idx="10"/>
          </p:nvPr>
        </p:nvSpPr>
        <p:spPr/>
        <p:txBody>
          <a:bodyPr/>
          <a:lstStyle/>
          <a:p>
            <a:fld id="{857A9543-88AB-488E-B7FB-7DC412EBB796}" type="slidenum">
              <a:rPr lang="en-US" smtClean="0"/>
              <a:t>6</a:t>
            </a:fld>
            <a:endParaRPr lang="en-US"/>
          </a:p>
        </p:txBody>
      </p:sp>
    </p:spTree>
    <p:extLst>
      <p:ext uri="{BB962C8B-B14F-4D97-AF65-F5344CB8AC3E}">
        <p14:creationId xmlns:p14="http://schemas.microsoft.com/office/powerpoint/2010/main" val="147297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 domains – mil-aero,</a:t>
            </a:r>
            <a:r>
              <a:rPr lang="en-US" baseline="0" dirty="0" smtClean="0"/>
              <a:t> medical, energy, … The great problems of our time – transportation, clean water, food, … - are not technology problems, they’re system problems.</a:t>
            </a:r>
          </a:p>
          <a:p>
            <a:r>
              <a:rPr lang="en-US" baseline="0" dirty="0" smtClean="0"/>
              <a:t>Short life cycles (cell phones – months?) and long life cycles (Australian submarine – from first pencil to paper to retirement of last submarine is 100 years)</a:t>
            </a:r>
          </a:p>
          <a:p>
            <a:r>
              <a:rPr lang="en-US" baseline="0" dirty="0" smtClean="0"/>
              <a:t>Only constant is change – and the ever increasing pace of change</a:t>
            </a:r>
            <a:endParaRPr lang="en-US" dirty="0" smtClean="0"/>
          </a:p>
          <a:p>
            <a:endParaRPr lang="en-US" dirty="0" smtClean="0"/>
          </a:p>
          <a:p>
            <a:r>
              <a:rPr lang="en-US" dirty="0" smtClean="0"/>
              <a:t>Diverse</a:t>
            </a:r>
            <a:r>
              <a:rPr lang="en-US" baseline="0" dirty="0" smtClean="0"/>
              <a:t> groups</a:t>
            </a:r>
          </a:p>
          <a:p>
            <a:r>
              <a:rPr lang="en-US" baseline="0" dirty="0" smtClean="0"/>
              <a:t>Systems engineers – software engineers – program managers – subject matter experts – users – stakeholders</a:t>
            </a:r>
          </a:p>
          <a:p>
            <a:endParaRPr lang="en-US" baseline="0" dirty="0" smtClean="0"/>
          </a:p>
          <a:p>
            <a:r>
              <a:rPr lang="en-US" baseline="0" dirty="0" smtClean="0"/>
              <a:t>Need a</a:t>
            </a:r>
          </a:p>
          <a:p>
            <a:pPr marL="171450" indent="-171450">
              <a:buFont typeface="Arial" pitchFamily="34" charset="0"/>
              <a:buChar char="•"/>
            </a:pPr>
            <a:r>
              <a:rPr lang="en-US" baseline="0" dirty="0" smtClean="0"/>
              <a:t>Toolbox to analyze the problem (support our technical work)</a:t>
            </a:r>
          </a:p>
          <a:p>
            <a:pPr marL="171450" indent="-171450">
              <a:buFont typeface="Arial" pitchFamily="34" charset="0"/>
              <a:buChar char="•"/>
            </a:pPr>
            <a:r>
              <a:rPr lang="en-US" baseline="0" dirty="0" smtClean="0"/>
              <a:t>Toolbox to present (communicate – a key part of the SE’s job)</a:t>
            </a:r>
          </a:p>
          <a:p>
            <a:pPr marL="171450" indent="-171450">
              <a:buFont typeface="Arial" pitchFamily="34" charset="0"/>
              <a:buChar char="•"/>
            </a:pPr>
            <a:r>
              <a:rPr lang="en-US" baseline="0" dirty="0" smtClean="0"/>
              <a:t>Toolbox to convince (that we understand the problem, that we have considered the aspects, that we have the right solution)</a:t>
            </a:r>
          </a:p>
        </p:txBody>
      </p:sp>
      <p:sp>
        <p:nvSpPr>
          <p:cNvPr id="4" name="Slide Number Placeholder 3"/>
          <p:cNvSpPr>
            <a:spLocks noGrp="1"/>
          </p:cNvSpPr>
          <p:nvPr>
            <p:ph type="sldNum" sz="quarter" idx="10"/>
          </p:nvPr>
        </p:nvSpPr>
        <p:spPr/>
        <p:txBody>
          <a:bodyPr/>
          <a:lstStyle/>
          <a:p>
            <a:fld id="{857A9543-88AB-488E-B7FB-7DC412EBB796}" type="slidenum">
              <a:rPr lang="en-US" smtClean="0"/>
              <a:t>7</a:t>
            </a:fld>
            <a:endParaRPr lang="en-US"/>
          </a:p>
        </p:txBody>
      </p:sp>
    </p:spTree>
    <p:extLst>
      <p:ext uri="{BB962C8B-B14F-4D97-AF65-F5344CB8AC3E}">
        <p14:creationId xmlns:p14="http://schemas.microsoft.com/office/powerpoint/2010/main" val="304293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98A9D10-C24D-4E2E-8065-12821DBDD418}" type="slidenum">
              <a:rPr lang="en-US" smtClean="0"/>
              <a:pPr>
                <a:defRPr/>
              </a:pPr>
              <a:t>8</a:t>
            </a:fld>
            <a:endParaRPr lang="en-US" dirty="0" smtClean="0"/>
          </a:p>
        </p:txBody>
      </p:sp>
      <p:sp>
        <p:nvSpPr>
          <p:cNvPr id="28675" name="Rectangle 2"/>
          <p:cNvSpPr>
            <a:spLocks noGrp="1" noRot="1" noChangeAspect="1" noChangeArrowheads="1" noTextEdit="1"/>
          </p:cNvSpPr>
          <p:nvPr>
            <p:ph type="sldImg"/>
          </p:nvPr>
        </p:nvSpPr>
        <p:spPr>
          <a:xfrm>
            <a:off x="1144588" y="685800"/>
            <a:ext cx="4570412" cy="3429000"/>
          </a:xfrm>
          <a:ln/>
        </p:spPr>
      </p:sp>
      <p:sp>
        <p:nvSpPr>
          <p:cNvPr id="28676" name="Rectangle 3"/>
          <p:cNvSpPr>
            <a:spLocks noGrp="1" noChangeArrowheads="1"/>
          </p:cNvSpPr>
          <p:nvPr>
            <p:ph type="body" idx="1"/>
          </p:nvPr>
        </p:nvSpPr>
        <p:spPr>
          <a:noFill/>
          <a:ln/>
        </p:spPr>
        <p:txBody>
          <a:bodyPr lIns="90545" tIns="45273" rIns="90545" bIns="45273"/>
          <a:lstStyle/>
          <a:p>
            <a:pPr eaLnBrk="1" hangingPunct="1"/>
            <a:endParaRPr lang="en-GB" dirty="0" smtClean="0"/>
          </a:p>
        </p:txBody>
      </p:sp>
    </p:spTree>
    <p:extLst>
      <p:ext uri="{BB962C8B-B14F-4D97-AF65-F5344CB8AC3E}">
        <p14:creationId xmlns:p14="http://schemas.microsoft.com/office/powerpoint/2010/main" val="179631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Recognizing the system model continuum</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Multiple models – but one architectural model</a:t>
            </a:r>
          </a:p>
          <a:p>
            <a:pPr marL="171450" indent="-171450">
              <a:buFont typeface="Arial" panose="020B0604020202020204" pitchFamily="34" charset="0"/>
              <a:buChar char="•"/>
            </a:pPr>
            <a:r>
              <a:rPr lang="en-US" dirty="0" smtClean="0"/>
              <a:t>What does an architectural model look like</a:t>
            </a:r>
          </a:p>
          <a:p>
            <a:pPr marL="171450" indent="-171450">
              <a:buFont typeface="Arial" panose="020B0604020202020204" pitchFamily="34" charset="0"/>
              <a:buChar char="•"/>
            </a:pPr>
            <a:endParaRPr lang="en-US" dirty="0" smtClean="0"/>
          </a:p>
          <a:p>
            <a:r>
              <a:rPr lang="en-US" dirty="0" smtClean="0"/>
              <a:t>“Architecture</a:t>
            </a:r>
            <a:r>
              <a:rPr lang="en-US" baseline="0" dirty="0" smtClean="0"/>
              <a:t> is paramount. The one chance you get to manage complexity” Jeff Wilcox, VP of Lockheed Martin at Systems-Software Workshop, 2014</a:t>
            </a:r>
          </a:p>
          <a:p>
            <a:r>
              <a:rPr lang="en-US" baseline="0" dirty="0" smtClean="0"/>
              <a:t>Connecting the two – remembering both systems and analytics</a:t>
            </a:r>
            <a:endParaRPr lang="en-US" dirty="0" smtClean="0"/>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857A9543-88AB-488E-B7FB-7DC412EBB796}" type="slidenum">
              <a:rPr lang="en-US" smtClean="0"/>
              <a:t>9</a:t>
            </a:fld>
            <a:endParaRPr lang="en-US"/>
          </a:p>
        </p:txBody>
      </p:sp>
    </p:spTree>
    <p:extLst>
      <p:ext uri="{BB962C8B-B14F-4D97-AF65-F5344CB8AC3E}">
        <p14:creationId xmlns:p14="http://schemas.microsoft.com/office/powerpoint/2010/main" val="307070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ctr" anchorCtr="1">
            <a:normAutofit/>
          </a:bodyPr>
          <a:lstStyle>
            <a:lvl1pPr>
              <a:lnSpc>
                <a:spcPct val="10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BDD0B1-5B24-410B-8AEF-C476CE49AD15}"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14C2E61-F537-4BC0-ABA7-95E59C574EBC}"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Copyright 2015 Vitech Corporation</a:t>
            </a:r>
            <a:endParaRPr lang="en-US"/>
          </a:p>
        </p:txBody>
      </p:sp>
    </p:spTree>
    <p:extLst>
      <p:ext uri="{BB962C8B-B14F-4D97-AF65-F5344CB8AC3E}">
        <p14:creationId xmlns:p14="http://schemas.microsoft.com/office/powerpoint/2010/main" val="319904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3E80B4-74DC-4A87-A42E-11F8AFF3DBF4}"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t>Copyright 2015 Vitech Corporation</a:t>
            </a:r>
            <a:endParaRPr lang="en-US"/>
          </a:p>
        </p:txBody>
      </p:sp>
      <p:sp>
        <p:nvSpPr>
          <p:cNvPr id="6" name="Slide Number Placeholder 5"/>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333215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1600200" cy="49831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143000"/>
            <a:ext cx="6019800" cy="4983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A27E4-CD41-48FE-9190-CB5AD2B44EDA}"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t>Copyright 2015 Vitech Corporation</a:t>
            </a:r>
            <a:endParaRPr lang="en-US"/>
          </a:p>
        </p:txBody>
      </p:sp>
      <p:sp>
        <p:nvSpPr>
          <p:cNvPr id="6" name="Slide Number Placeholder 5"/>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179242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600200"/>
            <a:ext cx="4038600" cy="4525963"/>
          </a:xfrm>
        </p:spPr>
        <p:txBody>
          <a:bodyPr/>
          <a:lstStyle/>
          <a:p>
            <a:pPr lvl="0"/>
            <a:r>
              <a:rPr lang="en-US" noProof="0" smtClean="0"/>
              <a:t>Click icon to add online image</a:t>
            </a:r>
            <a:endParaRPr lang="en-US" noProof="0" dirty="0" smtClean="0"/>
          </a:p>
        </p:txBody>
      </p:sp>
      <p:sp>
        <p:nvSpPr>
          <p:cNvPr id="5" name="Rectangle 38"/>
          <p:cNvSpPr>
            <a:spLocks noGrp="1" noChangeArrowheads="1"/>
          </p:cNvSpPr>
          <p:nvPr>
            <p:ph type="ftr" sz="quarter" idx="10"/>
          </p:nvPr>
        </p:nvSpPr>
        <p:spPr>
          <a:ln/>
        </p:spPr>
        <p:txBody>
          <a:bodyPr/>
          <a:lstStyle>
            <a:lvl1pPr>
              <a:defRPr/>
            </a:lvl1pPr>
          </a:lstStyle>
          <a:p>
            <a:r>
              <a:rPr lang="en-US" smtClean="0"/>
              <a:t>Copyright 2015 Vitech Corporation</a:t>
            </a:r>
            <a:endParaRPr lang="en-US" dirty="0"/>
          </a:p>
        </p:txBody>
      </p:sp>
      <p:sp>
        <p:nvSpPr>
          <p:cNvPr id="6" name="Rectangle 39"/>
          <p:cNvSpPr>
            <a:spLocks noGrp="1" noChangeArrowheads="1"/>
          </p:cNvSpPr>
          <p:nvPr>
            <p:ph type="sldNum" sz="quarter" idx="11"/>
          </p:nvPr>
        </p:nvSpPr>
        <p:spPr>
          <a:ln/>
        </p:spPr>
        <p:txBody>
          <a:bodyPr/>
          <a:lstStyle>
            <a:lvl1pPr>
              <a:defRPr/>
            </a:lvl1pPr>
          </a:lstStyle>
          <a:p>
            <a:fld id="{B14C2E61-F537-4BC0-ABA7-95E59C574EBC}" type="slidenum">
              <a:rPr lang="en-US" smtClean="0"/>
              <a:pPr/>
              <a:t>‹#›</a:t>
            </a:fld>
            <a:endParaRPr lang="en-US" dirty="0"/>
          </a:p>
        </p:txBody>
      </p:sp>
    </p:spTree>
    <p:extLst>
      <p:ext uri="{BB962C8B-B14F-4D97-AF65-F5344CB8AC3E}">
        <p14:creationId xmlns:p14="http://schemas.microsoft.com/office/powerpoint/2010/main" val="38281755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086600" cy="1143000"/>
          </a:xfrm>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a:xfrm>
            <a:off x="6629400" y="6324600"/>
            <a:ext cx="2133600" cy="365125"/>
          </a:xfrm>
        </p:spPr>
        <p:txBody>
          <a:bodyPr/>
          <a:lstStyle>
            <a:lvl1pPr algn="r">
              <a:defRPr/>
            </a:lvl1pPr>
          </a:lstStyle>
          <a:p>
            <a:fld id="{B14C2E61-F537-4BC0-ABA7-95E59C574EBC}" type="slidenum">
              <a:rPr lang="en-US" smtClean="0"/>
              <a:pPr/>
              <a:t>‹#›</a:t>
            </a:fld>
            <a:endParaRPr lang="en-US"/>
          </a:p>
        </p:txBody>
      </p:sp>
      <p:sp>
        <p:nvSpPr>
          <p:cNvPr id="6" name="Picture Placeholder 5"/>
          <p:cNvSpPr>
            <a:spLocks noGrp="1"/>
          </p:cNvSpPr>
          <p:nvPr>
            <p:ph type="pic" sz="quarter" idx="12" hasCustomPrompt="1"/>
          </p:nvPr>
        </p:nvSpPr>
        <p:spPr>
          <a:xfrm>
            <a:off x="0" y="0"/>
            <a:ext cx="1295400" cy="6858000"/>
          </a:xfrm>
        </p:spPr>
        <p:txBody>
          <a:bodyPr>
            <a:normAutofit/>
          </a:bodyPr>
          <a:lstStyle>
            <a:lvl1pPr>
              <a:defRPr sz="2000"/>
            </a:lvl1pPr>
          </a:lstStyle>
          <a:p>
            <a:r>
              <a:rPr lang="en-US" sz="2000" dirty="0" smtClean="0"/>
              <a:t>Picture</a:t>
            </a:r>
            <a:endParaRPr lang="en-US" dirty="0"/>
          </a:p>
        </p:txBody>
      </p:sp>
      <p:sp>
        <p:nvSpPr>
          <p:cNvPr id="8" name="Text Placeholder 7"/>
          <p:cNvSpPr>
            <a:spLocks noGrp="1"/>
          </p:cNvSpPr>
          <p:nvPr>
            <p:ph type="body" sz="quarter" idx="13"/>
          </p:nvPr>
        </p:nvSpPr>
        <p:spPr>
          <a:xfrm>
            <a:off x="1676400" y="1371600"/>
            <a:ext cx="7010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2"/>
          <p:cNvSpPr>
            <a:spLocks noGrp="1"/>
          </p:cNvSpPr>
          <p:nvPr>
            <p:ph type="ftr" sz="quarter" idx="10"/>
          </p:nvPr>
        </p:nvSpPr>
        <p:spPr>
          <a:xfrm>
            <a:off x="3124200" y="6356350"/>
            <a:ext cx="2895600" cy="365125"/>
          </a:xfrm>
        </p:spPr>
        <p:txBody>
          <a:bodyPr/>
          <a:lstStyle/>
          <a:p>
            <a:r>
              <a:rPr lang="en-US" smtClean="0"/>
              <a:t>Copyright 2015 Vitech Corporation</a:t>
            </a:r>
            <a:endParaRPr lang="en-US" dirty="0"/>
          </a:p>
        </p:txBody>
      </p:sp>
    </p:spTree>
    <p:extLst>
      <p:ext uri="{BB962C8B-B14F-4D97-AF65-F5344CB8AC3E}">
        <p14:creationId xmlns:p14="http://schemas.microsoft.com/office/powerpoint/2010/main" val="37903544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Copyright 2015 Vitech Corporation</a:t>
            </a:r>
            <a:endParaRPr lang="en-US" dirty="0"/>
          </a:p>
        </p:txBody>
      </p:sp>
      <p:sp>
        <p:nvSpPr>
          <p:cNvPr id="4" name="Slide Number Placeholder 3"/>
          <p:cNvSpPr>
            <a:spLocks noGrp="1"/>
          </p:cNvSpPr>
          <p:nvPr>
            <p:ph type="sldNum" sz="quarter" idx="11"/>
          </p:nvPr>
        </p:nvSpPr>
        <p:spPr/>
        <p:txBody>
          <a:bodyPr/>
          <a:lstStyle/>
          <a:p>
            <a:fld id="{B14C2E61-F537-4BC0-ABA7-95E59C574EBC}" type="slidenum">
              <a:rPr lang="en-US" smtClean="0"/>
              <a:pPr/>
              <a:t>‹#›</a:t>
            </a:fld>
            <a:endParaRPr lang="en-US" dirty="0"/>
          </a:p>
        </p:txBody>
      </p:sp>
      <p:sp>
        <p:nvSpPr>
          <p:cNvPr id="6" name="Text Placeholder 5"/>
          <p:cNvSpPr>
            <a:spLocks noGrp="1"/>
          </p:cNvSpPr>
          <p:nvPr>
            <p:ph type="body" sz="quarter" idx="12" hasCustomPrompt="1"/>
          </p:nvPr>
        </p:nvSpPr>
        <p:spPr>
          <a:xfrm>
            <a:off x="152400" y="304800"/>
            <a:ext cx="1143000" cy="5791200"/>
          </a:xfrm>
        </p:spPr>
        <p:txBody>
          <a:bodyPr vert="vert270">
            <a:noAutofit/>
          </a:bodyPr>
          <a:lstStyle>
            <a:lvl1pPr marL="0" indent="0" algn="ctr">
              <a:buFontTx/>
              <a:buNone/>
              <a:defRPr sz="5400">
                <a:solidFill>
                  <a:srgbClr val="BFBFD0"/>
                </a:solidFill>
                <a:latin typeface="Corbel" pitchFamily="34" charset="0"/>
              </a:defRPr>
            </a:lvl1pPr>
          </a:lstStyle>
          <a:p>
            <a:pPr lvl="0"/>
            <a:r>
              <a:rPr lang="en-US" dirty="0" smtClean="0"/>
              <a:t>Short Title</a:t>
            </a:r>
          </a:p>
        </p:txBody>
      </p:sp>
      <p:sp>
        <p:nvSpPr>
          <p:cNvPr id="8" name="Text Placeholder 7"/>
          <p:cNvSpPr>
            <a:spLocks noGrp="1"/>
          </p:cNvSpPr>
          <p:nvPr>
            <p:ph type="body" sz="quarter" idx="13"/>
          </p:nvPr>
        </p:nvSpPr>
        <p:spPr>
          <a:xfrm>
            <a:off x="1600200" y="1676400"/>
            <a:ext cx="7086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555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04EFDDE2-ED06-471D-AEBF-93A0E9326444}"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t>Copyright 2015 Vitech Corporation</a:t>
            </a:r>
            <a:endParaRPr lang="en-US"/>
          </a:p>
        </p:txBody>
      </p:sp>
      <p:sp>
        <p:nvSpPr>
          <p:cNvPr id="6" name="Slide Number Placeholder 5"/>
          <p:cNvSpPr>
            <a:spLocks noGrp="1"/>
          </p:cNvSpPr>
          <p:nvPr>
            <p:ph type="sldNum" sz="quarter" idx="12"/>
          </p:nvPr>
        </p:nvSpPr>
        <p:spPr/>
        <p:txBody>
          <a:bodyPr/>
          <a:lstStyle/>
          <a:p>
            <a:fld id="{FFD060DF-B6C2-4724-A633-4775D37BE1A1}" type="slidenum">
              <a:rPr lang="en-US" smtClean="0"/>
              <a:pPr/>
              <a:t>‹#›</a:t>
            </a:fld>
            <a:endParaRPr lang="en-US" dirty="0"/>
          </a:p>
        </p:txBody>
      </p:sp>
    </p:spTree>
    <p:extLst>
      <p:ext uri="{BB962C8B-B14F-4D97-AF65-F5344CB8AC3E}">
        <p14:creationId xmlns:p14="http://schemas.microsoft.com/office/powerpoint/2010/main" val="11854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ctr" anchorCtr="1"/>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nchorCtr="1"/>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ACAE14-3426-4288-84B3-14FDA0E2FCE1}"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t>Copyright 2015 Vitech Corporation</a:t>
            </a:r>
            <a:endParaRPr lang="en-US"/>
          </a:p>
        </p:txBody>
      </p:sp>
      <p:sp>
        <p:nvSpPr>
          <p:cNvPr id="6" name="Slide Number Placeholder 5"/>
          <p:cNvSpPr>
            <a:spLocks noGrp="1"/>
          </p:cNvSpPr>
          <p:nvPr>
            <p:ph type="sldNum" sz="quarter" idx="12"/>
          </p:nvPr>
        </p:nvSpPr>
        <p:spPr/>
        <p:txBody>
          <a:bodyPr/>
          <a:lstStyle/>
          <a:p>
            <a:fld id="{B14C2E61-F537-4BC0-ABA7-95E59C574EBC}"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5271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BE5D0B03-BF8E-408F-A688-6DD6AB8083F7}"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t>Copyright 2015 Vitech Corporation</a:t>
            </a:r>
            <a:endParaRPr lang="en-US"/>
          </a:p>
        </p:txBody>
      </p:sp>
      <p:sp>
        <p:nvSpPr>
          <p:cNvPr id="7" name="Slide Number Placeholder 6"/>
          <p:cNvSpPr>
            <a:spLocks noGrp="1"/>
          </p:cNvSpPr>
          <p:nvPr>
            <p:ph type="sldNum" sz="quarter" idx="12"/>
          </p:nvPr>
        </p:nvSpPr>
        <p:spPr/>
        <p:txBody>
          <a:bodyPr/>
          <a:lstStyle/>
          <a:p>
            <a:fld id="{B14C2E61-F537-4BC0-ABA7-95E59C574EBC}"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5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rm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rm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E5E55E-DB6E-4147-8BFB-08B21DB7517E}"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t>Copyright 2015 Vitech Corporation</a:t>
            </a:r>
            <a:endParaRPr lang="en-US"/>
          </a:p>
        </p:txBody>
      </p:sp>
      <p:sp>
        <p:nvSpPr>
          <p:cNvPr id="9" name="Slide Number Placeholder 8"/>
          <p:cNvSpPr>
            <a:spLocks noGrp="1"/>
          </p:cNvSpPr>
          <p:nvPr>
            <p:ph type="sldNum" sz="quarter" idx="12"/>
          </p:nvPr>
        </p:nvSpPr>
        <p:spPr/>
        <p:txBody>
          <a:bodyPr/>
          <a:lstStyle/>
          <a:p>
            <a:fld id="{B14C2E61-F537-4BC0-ABA7-95E59C574EBC}"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55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C5FA9C-C05C-440F-8C4D-B663CDD6C6B7}"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t>Copyright 2015 Vitech Corporation</a:t>
            </a:r>
            <a:endParaRPr lang="en-US"/>
          </a:p>
        </p:txBody>
      </p:sp>
      <p:sp>
        <p:nvSpPr>
          <p:cNvPr id="5" name="Slide Number Placeholder 4"/>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42019837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30B14-2D2E-45F7-AF72-AA930010F16B}"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t>Copyright 2015 Vitech Corporation</a:t>
            </a:r>
            <a:endParaRPr lang="en-US"/>
          </a:p>
        </p:txBody>
      </p:sp>
      <p:sp>
        <p:nvSpPr>
          <p:cNvPr id="4" name="Slide Number Placeholder 3"/>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161367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1447800"/>
            <a:ext cx="4995863"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3E9F1-46A2-4A99-89B4-5577334DEF09}"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t>Copyright 2015 Vitech Corporation</a:t>
            </a:r>
            <a:endParaRPr lang="en-US"/>
          </a:p>
        </p:txBody>
      </p:sp>
      <p:sp>
        <p:nvSpPr>
          <p:cNvPr id="7" name="Slide Number Placeholder 6"/>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310659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3AAF69-158F-4F0A-8EB3-6035A83FCD7A}" type="datetime1">
              <a:rPr lang="en-US" smtClean="0">
                <a:solidFill>
                  <a:prstClr val="black">
                    <a:lumMod val="65000"/>
                    <a:lumOff val="35000"/>
                  </a:prstClr>
                </a:solidFill>
              </a:rPr>
              <a:t>12/8/2015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t>Copyright 2015 Vitech Corporation</a:t>
            </a:r>
            <a:endParaRPr lang="en-US"/>
          </a:p>
        </p:txBody>
      </p:sp>
      <p:sp>
        <p:nvSpPr>
          <p:cNvPr id="7" name="Slide Number Placeholder 6"/>
          <p:cNvSpPr>
            <a:spLocks noGrp="1"/>
          </p:cNvSpPr>
          <p:nvPr>
            <p:ph type="sldNum" sz="quarter" idx="12"/>
          </p:nvPr>
        </p:nvSpPr>
        <p:spPr/>
        <p:txBody>
          <a:bodyPr/>
          <a:lstStyle/>
          <a:p>
            <a:fld id="{B14C2E61-F537-4BC0-ABA7-95E59C574EBC}" type="slidenum">
              <a:rPr lang="en-US" smtClean="0"/>
              <a:pPr/>
              <a:t>‹#›</a:t>
            </a:fld>
            <a:endParaRPr lang="en-US"/>
          </a:p>
        </p:txBody>
      </p:sp>
    </p:spTree>
    <p:extLst>
      <p:ext uri="{BB962C8B-B14F-4D97-AF65-F5344CB8AC3E}">
        <p14:creationId xmlns:p14="http://schemas.microsoft.com/office/powerpoint/2010/main" val="140053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0"/>
            <a:ext cx="7924800" cy="1600200"/>
          </a:xfrm>
          <a:prstGeom prst="rect">
            <a:avLst/>
          </a:prstGeom>
        </p:spPr>
        <p:txBody>
          <a:bodyPr vert="horz" lIns="91440" tIns="45720" rIns="91440" bIns="4572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3B681E6-28D8-4D86-8421-8F4EA79B2799}" type="datetime1">
              <a:rPr lang="en-US" smtClean="0">
                <a:solidFill>
                  <a:prstClr val="black">
                    <a:lumMod val="65000"/>
                    <a:lumOff val="35000"/>
                  </a:prstClr>
                </a:solidFill>
                <a:cs typeface="Arial" panose="020B0604020202020204" pitchFamily="34" charset="0"/>
              </a:rPr>
              <a:t>12/8/2015</a:t>
            </a:fld>
            <a:endParaRPr lang="en-US" dirty="0">
              <a:solidFill>
                <a:prstClr val="black">
                  <a:lumMod val="65000"/>
                  <a:lumOff val="35000"/>
                </a:prstClr>
              </a:solidFill>
              <a:cs typeface="Arial" panose="020B0604020202020204" pitchFamily="34" charset="0"/>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Copyright 2015 Vitech Corporation</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4C2E61-F537-4BC0-ABA7-95E59C574EBC}"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51" y="457200"/>
            <a:ext cx="1097280" cy="685800"/>
          </a:xfrm>
          <a:prstGeom prst="rect">
            <a:avLst/>
          </a:prstGeom>
        </p:spPr>
      </p:pic>
    </p:spTree>
    <p:extLst>
      <p:ext uri="{BB962C8B-B14F-4D97-AF65-F5344CB8AC3E}">
        <p14:creationId xmlns:p14="http://schemas.microsoft.com/office/powerpoint/2010/main" val="29763304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67" r:id="rId13"/>
    <p:sldLayoutId id="2147483668" r:id="rId14"/>
  </p:sldLayoutIdLst>
  <p:hf hdr="0" dt="0"/>
  <p:txStyles>
    <p:titleStyle>
      <a:lvl1pPr algn="ctr" defTabSz="914400" rtl="0" eaLnBrk="1" latinLnBrk="0" hangingPunct="1">
        <a:lnSpc>
          <a:spcPct val="100000"/>
        </a:lnSpc>
        <a:spcBef>
          <a:spcPct val="0"/>
        </a:spcBef>
        <a:buNone/>
        <a:defRPr sz="40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8.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5.png"/><Relationship Id="rId4" Type="http://schemas.openxmlformats.org/officeDocument/2006/relationships/image" Target="../media/image84.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2.gif"/><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3.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microsoft.com/office/2007/relationships/hdphoto" Target="../media/hdphoto6.wdp"/><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22.png"/><Relationship Id="rId5" Type="http://schemas.microsoft.com/office/2007/relationships/hdphoto" Target="../media/hdphoto5.wdp"/><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2.png"/><Relationship Id="rId12" Type="http://schemas.openxmlformats.org/officeDocument/2006/relationships/image" Target="../media/image27.gif"/><Relationship Id="rId17"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12.gif"/><Relationship Id="rId1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1.png"/><Relationship Id="rId18" Type="http://schemas.openxmlformats.org/officeDocument/2006/relationships/image" Target="../media/image33.jpeg"/><Relationship Id="rId3" Type="http://schemas.openxmlformats.org/officeDocument/2006/relationships/image" Target="../media/image21.jpe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9.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7.gif"/><Relationship Id="rId5" Type="http://schemas.openxmlformats.org/officeDocument/2006/relationships/image" Target="../media/image12.gif"/><Relationship Id="rId15" Type="http://schemas.openxmlformats.org/officeDocument/2006/relationships/image" Target="../media/image8.png"/><Relationship Id="rId23" Type="http://schemas.openxmlformats.org/officeDocument/2006/relationships/image" Target="../media/image38.gif"/><Relationship Id="rId10" Type="http://schemas.openxmlformats.org/officeDocument/2006/relationships/image" Target="../media/image26.png"/><Relationship Id="rId19"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25.png"/><Relationship Id="rId14" Type="http://schemas.openxmlformats.org/officeDocument/2006/relationships/image" Target="../media/image20.png"/><Relationship Id="rId22"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8.gif"/><Relationship Id="rId18" Type="http://schemas.openxmlformats.org/officeDocument/2006/relationships/image" Target="../media/image42.png"/><Relationship Id="rId3" Type="http://schemas.openxmlformats.org/officeDocument/2006/relationships/image" Target="../media/image12.gif"/><Relationship Id="rId21" Type="http://schemas.openxmlformats.org/officeDocument/2006/relationships/image" Target="../media/image45.jpeg"/><Relationship Id="rId7" Type="http://schemas.openxmlformats.org/officeDocument/2006/relationships/image" Target="../media/image8.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11.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17.png"/><Relationship Id="rId9" Type="http://schemas.openxmlformats.org/officeDocument/2006/relationships/image" Target="../media/image33.jpeg"/><Relationship Id="rId14" Type="http://schemas.openxmlformats.org/officeDocument/2006/relationships/image" Target="../media/image39.png"/><Relationship Id="rId22"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10" Type="http://schemas.openxmlformats.org/officeDocument/2006/relationships/image" Target="../media/image55.jpeg"/><Relationship Id="rId4" Type="http://schemas.openxmlformats.org/officeDocument/2006/relationships/image" Target="../media/image49.jpg"/><Relationship Id="rId9"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47.PNG"/><Relationship Id="rId12" Type="http://schemas.openxmlformats.org/officeDocument/2006/relationships/image" Target="../media/image65.tm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64.jpe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838200" y="1066800"/>
            <a:ext cx="7964801" cy="5704237"/>
            <a:chOff x="838200" y="412651"/>
            <a:chExt cx="8117201" cy="5813383"/>
          </a:xfrm>
        </p:grpSpPr>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91241" y="412651"/>
              <a:ext cx="3334397" cy="3334397"/>
            </a:xfrm>
            <a:prstGeom prst="rect">
              <a:avLst/>
            </a:prstGeom>
          </p:spPr>
        </p:pic>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440213"/>
              <a:ext cx="5410200" cy="4798756"/>
            </a:xfrm>
            <a:prstGeom prst="rect">
              <a:avLst/>
            </a:prstGeom>
          </p:spPr>
        </p:pic>
        <p:pic>
          <p:nvPicPr>
            <p:cNvPr id="8" name="Picture 7"/>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23999" y="3253976"/>
              <a:ext cx="6491591" cy="2972058"/>
            </a:xfrm>
            <a:prstGeom prst="rect">
              <a:avLst/>
            </a:prstGeom>
          </p:spPr>
        </p:pic>
        <p:pic>
          <p:nvPicPr>
            <p:cNvPr id="9" name="Picture 8"/>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75371">
              <a:off x="4809731" y="2122952"/>
              <a:ext cx="4145670" cy="3330176"/>
            </a:xfrm>
            <a:prstGeom prst="rect">
              <a:avLst/>
            </a:prstGeom>
          </p:spPr>
        </p:pic>
        <p:pic>
          <p:nvPicPr>
            <p:cNvPr id="10" name="Picture 9"/>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2600" y="1752675"/>
              <a:ext cx="3733800" cy="3566350"/>
            </a:xfrm>
            <a:prstGeom prst="rect">
              <a:avLst/>
            </a:prstGeom>
          </p:spPr>
        </p:pic>
      </p:grpSp>
      <p:sp>
        <p:nvSpPr>
          <p:cNvPr id="2" name="Title 1"/>
          <p:cNvSpPr>
            <a:spLocks noGrp="1"/>
          </p:cNvSpPr>
          <p:nvPr>
            <p:ph type="ctrTitle"/>
          </p:nvPr>
        </p:nvSpPr>
        <p:spPr>
          <a:solidFill>
            <a:schemeClr val="bg1">
              <a:lumMod val="95000"/>
              <a:alpha val="56000"/>
            </a:schemeClr>
          </a:solidFill>
          <a:effectLst>
            <a:softEdge rad="152400"/>
          </a:effectLst>
        </p:spPr>
        <p:txBody>
          <a:bodyPr>
            <a:normAutofit/>
          </a:bodyPr>
          <a:lstStyle/>
          <a:p>
            <a:r>
              <a:rPr lang="en-US" dirty="0"/>
              <a:t>Effective SE Communication through Models and Representations</a:t>
            </a:r>
          </a:p>
        </p:txBody>
      </p:sp>
      <p:sp>
        <p:nvSpPr>
          <p:cNvPr id="5" name="Subtitle 4"/>
          <p:cNvSpPr>
            <a:spLocks noGrp="1"/>
          </p:cNvSpPr>
          <p:nvPr>
            <p:ph type="subTitle" idx="1"/>
          </p:nvPr>
        </p:nvSpPr>
        <p:spPr>
          <a:xfrm>
            <a:off x="1371600" y="4572000"/>
            <a:ext cx="6400800" cy="1219200"/>
          </a:xfrm>
        </p:spPr>
        <p:txBody>
          <a:bodyPr>
            <a:noAutofit/>
          </a:bodyPr>
          <a:lstStyle/>
          <a:p>
            <a:r>
              <a:rPr lang="en-US" dirty="0"/>
              <a:t>David Long</a:t>
            </a:r>
          </a:p>
          <a:p>
            <a:r>
              <a:rPr lang="en-US" dirty="0"/>
              <a:t>INCOSE President</a:t>
            </a:r>
          </a:p>
          <a:p>
            <a:r>
              <a:rPr lang="en-US" dirty="0"/>
              <a:t>david.long@incose.org</a:t>
            </a:r>
          </a:p>
          <a:p>
            <a:r>
              <a:rPr lang="en-US" dirty="0"/>
              <a:t>@</a:t>
            </a:r>
            <a:r>
              <a:rPr lang="en-US" dirty="0" err="1"/>
              <a:t>thinkse</a:t>
            </a:r>
            <a:endParaRPr lang="en-US" dirty="0"/>
          </a:p>
        </p:txBody>
      </p:sp>
      <p:sp>
        <p:nvSpPr>
          <p:cNvPr id="3" name="Footer Placeholder 2"/>
          <p:cNvSpPr>
            <a:spLocks noGrp="1"/>
          </p:cNvSpPr>
          <p:nvPr>
            <p:ph type="ftr" sz="quarter" idx="12"/>
          </p:nvPr>
        </p:nvSpPr>
        <p:spPr>
          <a:xfrm>
            <a:off x="659165" y="6356350"/>
            <a:ext cx="7875235" cy="365125"/>
          </a:xfrm>
        </p:spPr>
        <p:txBody>
          <a:bodyPr/>
          <a:lstStyle/>
          <a:p>
            <a:r>
              <a:rPr lang="en-US" dirty="0" smtClean="0"/>
              <a:t>Copyright © 2015 by D. Long.  Published and used by INCOSE with permission.</a:t>
            </a:r>
            <a:endParaRPr lang="en-US" dirty="0"/>
          </a:p>
        </p:txBody>
      </p:sp>
    </p:spTree>
    <p:extLst>
      <p:ext uri="{BB962C8B-B14F-4D97-AF65-F5344CB8AC3E}">
        <p14:creationId xmlns:p14="http://schemas.microsoft.com/office/powerpoint/2010/main" val="339834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0164" y="1464000"/>
            <a:ext cx="4140852" cy="5171869"/>
            <a:chOff x="180164" y="1464000"/>
            <a:chExt cx="4140852" cy="5171869"/>
          </a:xfrm>
        </p:grpSpPr>
        <p:grpSp>
          <p:nvGrpSpPr>
            <p:cNvPr id="24" name="Group 23"/>
            <p:cNvGrpSpPr/>
            <p:nvPr/>
          </p:nvGrpSpPr>
          <p:grpSpPr>
            <a:xfrm>
              <a:off x="180164" y="1464000"/>
              <a:ext cx="4140852" cy="3994859"/>
              <a:chOff x="47889" y="1180539"/>
              <a:chExt cx="4140852" cy="3994859"/>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19" y="1180539"/>
                <a:ext cx="2076740" cy="199338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95" y="4108449"/>
                <a:ext cx="2383964" cy="106694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295" y="3641659"/>
                <a:ext cx="1900503" cy="1533739"/>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757" y="2715033"/>
                <a:ext cx="2594984" cy="108124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9" y="3073288"/>
                <a:ext cx="1923366" cy="103741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4847" y="1262270"/>
                <a:ext cx="2376819" cy="1574226"/>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492" y="2728703"/>
                <a:ext cx="1554697" cy="1594708"/>
              </a:xfrm>
              <a:prstGeom prst="rect">
                <a:avLst/>
              </a:prstGeom>
            </p:spPr>
          </p:pic>
        </p:gr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167" y="3893186"/>
              <a:ext cx="2572637" cy="2742683"/>
            </a:xfrm>
            <a:prstGeom prst="rect">
              <a:avLst/>
            </a:prstGeom>
          </p:spPr>
        </p:pic>
      </p:grpSp>
      <p:grpSp>
        <p:nvGrpSpPr>
          <p:cNvPr id="50" name="Group 49"/>
          <p:cNvGrpSpPr/>
          <p:nvPr/>
        </p:nvGrpSpPr>
        <p:grpSpPr>
          <a:xfrm>
            <a:off x="883544" y="2558110"/>
            <a:ext cx="8162723" cy="3127092"/>
            <a:chOff x="883544" y="2558110"/>
            <a:chExt cx="8162723" cy="3127092"/>
          </a:xfrm>
        </p:grpSpPr>
        <p:cxnSp>
          <p:nvCxnSpPr>
            <p:cNvPr id="51" name="Straight Connector 50"/>
            <p:cNvCxnSpPr/>
            <p:nvPr/>
          </p:nvCxnSpPr>
          <p:spPr>
            <a:xfrm flipH="1" flipV="1">
              <a:off x="903215" y="4211381"/>
              <a:ext cx="468178" cy="598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883544" y="5142542"/>
              <a:ext cx="468178" cy="598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903215" y="3297172"/>
              <a:ext cx="1405563"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03215" y="2558110"/>
              <a:ext cx="0" cy="259041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818368" y="3727196"/>
              <a:ext cx="600075"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028246" y="3935771"/>
              <a:ext cx="1395619" cy="108598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p:cNvSpPr/>
            <p:nvPr/>
          </p:nvSpPr>
          <p:spPr>
            <a:xfrm>
              <a:off x="1192695" y="2855176"/>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2241274" y="2855176"/>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p:cNvSpPr/>
            <p:nvPr/>
          </p:nvSpPr>
          <p:spPr>
            <a:xfrm>
              <a:off x="1210914" y="3817977"/>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1210915" y="4813182"/>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p:cNvSpPr/>
            <p:nvPr/>
          </p:nvSpPr>
          <p:spPr>
            <a:xfrm>
              <a:off x="4278793" y="4585747"/>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p:cNvSpPr/>
            <p:nvPr/>
          </p:nvSpPr>
          <p:spPr>
            <a:xfrm>
              <a:off x="4222473" y="3490540"/>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2912164" y="4036768"/>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5672756" y="4016890"/>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5" name="Straight Connector 64"/>
            <p:cNvCxnSpPr>
              <a:stCxn id="56" idx="1"/>
              <a:endCxn id="63" idx="6"/>
            </p:cNvCxnSpPr>
            <p:nvPr/>
          </p:nvCxnSpPr>
          <p:spPr>
            <a:xfrm flipH="1" flipV="1">
              <a:off x="3806687" y="4472778"/>
              <a:ext cx="221559" cy="598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422210" y="4452900"/>
              <a:ext cx="221559" cy="598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7145403" y="4276508"/>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8151744" y="3274248"/>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7105647" y="3273479"/>
              <a:ext cx="894523" cy="872020"/>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0" name="Straight Connector 69"/>
            <p:cNvCxnSpPr/>
            <p:nvPr/>
          </p:nvCxnSpPr>
          <p:spPr>
            <a:xfrm flipH="1" flipV="1">
              <a:off x="8196885" y="2961228"/>
              <a:ext cx="221558" cy="32995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7" idx="0"/>
              <a:endCxn id="69" idx="4"/>
            </p:cNvCxnSpPr>
            <p:nvPr/>
          </p:nvCxnSpPr>
          <p:spPr>
            <a:xfrm flipH="1" flipV="1">
              <a:off x="7552909" y="4145499"/>
              <a:ext cx="39756" cy="13100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548271" y="2855176"/>
              <a:ext cx="674202" cy="1181592"/>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5086764" y="2865522"/>
              <a:ext cx="674202" cy="1181592"/>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Understanding the System Model</a:t>
            </a:r>
          </a:p>
        </p:txBody>
      </p:sp>
      <p:sp>
        <p:nvSpPr>
          <p:cNvPr id="3" name="Slide Number Placeholder 2"/>
          <p:cNvSpPr>
            <a:spLocks noGrp="1"/>
          </p:cNvSpPr>
          <p:nvPr>
            <p:ph type="sldNum" sz="quarter" idx="12"/>
          </p:nvPr>
        </p:nvSpPr>
        <p:spPr/>
        <p:txBody>
          <a:bodyPr/>
          <a:lstStyle/>
          <a:p>
            <a:fld id="{DE1C0AE3-323A-46BD-A42E-CB72F2967116}" type="slidenum">
              <a:rPr lang="en-US" smtClean="0">
                <a:solidFill>
                  <a:prstClr val="black">
                    <a:lumMod val="65000"/>
                    <a:lumOff val="35000"/>
                  </a:prstClr>
                </a:solidFill>
              </a:rPr>
              <a:pPr/>
              <a:t>10</a:t>
            </a:fld>
            <a:endParaRPr lang="en-US" dirty="0">
              <a:solidFill>
                <a:prstClr val="black">
                  <a:lumMod val="65000"/>
                  <a:lumOff val="35000"/>
                </a:prstClr>
              </a:solidFill>
            </a:endParaRPr>
          </a:p>
        </p:txBody>
      </p:sp>
      <p:grpSp>
        <p:nvGrpSpPr>
          <p:cNvPr id="33" name="Group 32"/>
          <p:cNvGrpSpPr/>
          <p:nvPr/>
        </p:nvGrpSpPr>
        <p:grpSpPr>
          <a:xfrm>
            <a:off x="248479" y="1407735"/>
            <a:ext cx="8693426" cy="1553493"/>
            <a:chOff x="248479" y="2709744"/>
            <a:chExt cx="8693426" cy="1553493"/>
          </a:xfrm>
        </p:grpSpPr>
        <p:grpSp>
          <p:nvGrpSpPr>
            <p:cNvPr id="34" name="Group 33"/>
            <p:cNvGrpSpPr/>
            <p:nvPr/>
          </p:nvGrpSpPr>
          <p:grpSpPr>
            <a:xfrm>
              <a:off x="248479" y="2709744"/>
              <a:ext cx="8693426" cy="1553493"/>
              <a:chOff x="248479" y="2709744"/>
              <a:chExt cx="8693426" cy="1553493"/>
            </a:xfrm>
          </p:grpSpPr>
          <p:cxnSp>
            <p:nvCxnSpPr>
              <p:cNvPr id="38" name="Straight Connector 37"/>
              <p:cNvCxnSpPr>
                <a:stCxn id="41" idx="2"/>
              </p:cNvCxnSpPr>
              <p:nvPr/>
            </p:nvCxnSpPr>
            <p:spPr>
              <a:xfrm flipH="1">
                <a:off x="1828801" y="3492954"/>
                <a:ext cx="5532782" cy="2644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48479" y="2709744"/>
                <a:ext cx="1580322" cy="1540566"/>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40" name="Oval 39"/>
              <p:cNvSpPr/>
              <p:nvPr/>
            </p:nvSpPr>
            <p:spPr>
              <a:xfrm>
                <a:off x="3879574" y="2709744"/>
                <a:ext cx="1580322" cy="1540566"/>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41" name="Oval 40"/>
              <p:cNvSpPr/>
              <p:nvPr/>
            </p:nvSpPr>
            <p:spPr>
              <a:xfrm>
                <a:off x="7361583" y="2722671"/>
                <a:ext cx="1580322" cy="1540566"/>
              </a:xfrm>
              <a:prstGeom prst="ellipse">
                <a:avLst/>
              </a:prstGeom>
              <a:solidFill>
                <a:schemeClr val="bg1">
                  <a:lumMod val="75000"/>
                </a:schemeClr>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42" name="TextBox 41"/>
              <p:cNvSpPr txBox="1"/>
              <p:nvPr/>
            </p:nvSpPr>
            <p:spPr>
              <a:xfrm>
                <a:off x="1828801" y="2981740"/>
                <a:ext cx="1719470" cy="523220"/>
              </a:xfrm>
              <a:prstGeom prst="rect">
                <a:avLst/>
              </a:prstGeom>
              <a:noFill/>
            </p:spPr>
            <p:txBody>
              <a:bodyPr wrap="square" rtlCol="0">
                <a:spAutoFit/>
              </a:bodyPr>
              <a:lstStyle/>
              <a:p>
                <a:r>
                  <a:rPr lang="en-US" sz="2800" dirty="0" smtClean="0">
                    <a:solidFill>
                      <a:srgbClr val="002060"/>
                    </a:solidFill>
                    <a:latin typeface="Calibri" panose="020F0502020204030204" pitchFamily="34" charset="0"/>
                  </a:rPr>
                  <a:t>BASIS OF</a:t>
                </a:r>
                <a:endParaRPr lang="en-US" sz="2800" dirty="0">
                  <a:solidFill>
                    <a:srgbClr val="002060"/>
                  </a:solidFill>
                  <a:latin typeface="Calibri" panose="020F0502020204030204" pitchFamily="34" charset="0"/>
                </a:endParaRPr>
              </a:p>
            </p:txBody>
          </p:sp>
          <p:cxnSp>
            <p:nvCxnSpPr>
              <p:cNvPr id="43" name="Straight Arrow Connector 42"/>
              <p:cNvCxnSpPr/>
              <p:nvPr/>
            </p:nvCxnSpPr>
            <p:spPr>
              <a:xfrm>
                <a:off x="3359426" y="3243350"/>
                <a:ext cx="520148"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249554" y="3519158"/>
                <a:ext cx="1719470" cy="523220"/>
              </a:xfrm>
              <a:prstGeom prst="rect">
                <a:avLst/>
              </a:prstGeom>
              <a:noFill/>
            </p:spPr>
            <p:txBody>
              <a:bodyPr wrap="square" rtlCol="0">
                <a:spAutoFit/>
              </a:bodyPr>
              <a:lstStyle/>
              <a:p>
                <a:pPr algn="r"/>
                <a:r>
                  <a:rPr lang="en-US" sz="2800" dirty="0" smtClean="0">
                    <a:solidFill>
                      <a:srgbClr val="002060"/>
                    </a:solidFill>
                    <a:latin typeface="Calibri" panose="020F0502020204030204" pitchFamily="34" charset="0"/>
                  </a:rPr>
                  <a:t>BASED ON</a:t>
                </a:r>
                <a:endParaRPr lang="en-US" sz="2800" dirty="0">
                  <a:solidFill>
                    <a:srgbClr val="002060"/>
                  </a:solidFill>
                  <a:latin typeface="Calibri" panose="020F0502020204030204" pitchFamily="34" charset="0"/>
                </a:endParaRPr>
              </a:p>
            </p:txBody>
          </p:sp>
          <p:cxnSp>
            <p:nvCxnSpPr>
              <p:cNvPr id="45" name="Straight Arrow Connector 44"/>
              <p:cNvCxnSpPr>
                <a:stCxn id="48" idx="1"/>
              </p:cNvCxnSpPr>
              <p:nvPr/>
            </p:nvCxnSpPr>
            <p:spPr>
              <a:xfrm flipH="1">
                <a:off x="5383695" y="3800646"/>
                <a:ext cx="260074"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9" idx="3"/>
              </p:cNvCxnSpPr>
              <p:nvPr/>
            </p:nvCxnSpPr>
            <p:spPr>
              <a:xfrm>
                <a:off x="7101509" y="3275505"/>
                <a:ext cx="260074"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755912" y="3800646"/>
                <a:ext cx="520148"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43769" y="3539036"/>
                <a:ext cx="1847020" cy="523220"/>
              </a:xfrm>
              <a:prstGeom prst="rect">
                <a:avLst/>
              </a:prstGeom>
              <a:noFill/>
            </p:spPr>
            <p:txBody>
              <a:bodyPr wrap="square" rtlCol="0">
                <a:spAutoFit/>
              </a:bodyPr>
              <a:lstStyle/>
              <a:p>
                <a:pPr algn="r"/>
                <a:r>
                  <a:rPr lang="en-US" sz="2800" dirty="0" smtClean="0">
                    <a:solidFill>
                      <a:srgbClr val="002060"/>
                    </a:solidFill>
                    <a:latin typeface="Calibri" panose="020F0502020204030204" pitchFamily="34" charset="0"/>
                  </a:rPr>
                  <a:t>PERFORMS</a:t>
                </a:r>
                <a:endParaRPr lang="en-US" sz="2800" dirty="0">
                  <a:solidFill>
                    <a:srgbClr val="002060"/>
                  </a:solidFill>
                  <a:latin typeface="Calibri" panose="020F0502020204030204" pitchFamily="34" charset="0"/>
                </a:endParaRPr>
              </a:p>
            </p:txBody>
          </p:sp>
          <p:sp>
            <p:nvSpPr>
              <p:cNvPr id="49" name="TextBox 48"/>
              <p:cNvSpPr txBox="1"/>
              <p:nvPr/>
            </p:nvSpPr>
            <p:spPr>
              <a:xfrm>
                <a:off x="5382039" y="3075450"/>
                <a:ext cx="1719470" cy="400110"/>
              </a:xfrm>
              <a:prstGeom prst="rect">
                <a:avLst/>
              </a:prstGeom>
              <a:noFill/>
            </p:spPr>
            <p:txBody>
              <a:bodyPr wrap="square" rtlCol="0">
                <a:spAutoFit/>
              </a:bodyPr>
              <a:lstStyle/>
              <a:p>
                <a:r>
                  <a:rPr lang="en-US" sz="2000" dirty="0" smtClean="0">
                    <a:solidFill>
                      <a:srgbClr val="002060"/>
                    </a:solidFill>
                    <a:latin typeface="Calibri" panose="020F0502020204030204" pitchFamily="34" charset="0"/>
                  </a:rPr>
                  <a:t>ALLOCATED TO</a:t>
                </a:r>
                <a:endParaRPr lang="en-US" sz="2000" dirty="0">
                  <a:solidFill>
                    <a:srgbClr val="002060"/>
                  </a:solidFill>
                  <a:latin typeface="Calibri" panose="020F0502020204030204" pitchFamily="34" charset="0"/>
                </a:endParaRPr>
              </a:p>
            </p:txBody>
          </p:sp>
        </p:grpSp>
        <p:sp>
          <p:nvSpPr>
            <p:cNvPr id="35" name="TextBox 34"/>
            <p:cNvSpPr txBox="1"/>
            <p:nvPr/>
          </p:nvSpPr>
          <p:spPr>
            <a:xfrm>
              <a:off x="467140" y="3114143"/>
              <a:ext cx="1103243" cy="707886"/>
            </a:xfrm>
            <a:prstGeom prst="rect">
              <a:avLst/>
            </a:prstGeom>
            <a:noFill/>
          </p:spPr>
          <p:txBody>
            <a:bodyPr wrap="square" rtlCol="0">
              <a:spAutoFit/>
            </a:bodyPr>
            <a:lstStyle/>
            <a:p>
              <a:pPr algn="ctr"/>
              <a:r>
                <a:rPr lang="en-US" sz="4000" dirty="0" smtClean="0">
                  <a:solidFill>
                    <a:srgbClr val="002060"/>
                  </a:solidFill>
                  <a:latin typeface="Calibri" panose="020F0502020204030204" pitchFamily="34" charset="0"/>
                </a:rPr>
                <a:t>REQ</a:t>
              </a:r>
              <a:endParaRPr lang="en-US" sz="4000" dirty="0">
                <a:solidFill>
                  <a:srgbClr val="002060"/>
                </a:solidFill>
                <a:latin typeface="Calibri" panose="020F0502020204030204" pitchFamily="34" charset="0"/>
              </a:endParaRPr>
            </a:p>
          </p:txBody>
        </p:sp>
        <p:sp>
          <p:nvSpPr>
            <p:cNvPr id="36" name="TextBox 35"/>
            <p:cNvSpPr txBox="1"/>
            <p:nvPr/>
          </p:nvSpPr>
          <p:spPr>
            <a:xfrm>
              <a:off x="4118113" y="3152233"/>
              <a:ext cx="1103243" cy="707886"/>
            </a:xfrm>
            <a:prstGeom prst="rect">
              <a:avLst/>
            </a:prstGeom>
            <a:noFill/>
          </p:spPr>
          <p:txBody>
            <a:bodyPr wrap="square" rtlCol="0">
              <a:spAutoFit/>
            </a:bodyPr>
            <a:lstStyle/>
            <a:p>
              <a:pPr algn="ctr"/>
              <a:r>
                <a:rPr lang="en-US" sz="4000" dirty="0" smtClean="0">
                  <a:solidFill>
                    <a:srgbClr val="002060"/>
                  </a:solidFill>
                  <a:latin typeface="Calibri" panose="020F0502020204030204" pitchFamily="34" charset="0"/>
                </a:rPr>
                <a:t>BEH</a:t>
              </a:r>
              <a:endParaRPr lang="en-US" sz="4000" dirty="0">
                <a:solidFill>
                  <a:srgbClr val="002060"/>
                </a:solidFill>
                <a:latin typeface="Calibri" panose="020F0502020204030204" pitchFamily="34" charset="0"/>
              </a:endParaRPr>
            </a:p>
          </p:txBody>
        </p:sp>
        <p:sp>
          <p:nvSpPr>
            <p:cNvPr id="37" name="TextBox 36"/>
            <p:cNvSpPr txBox="1"/>
            <p:nvPr/>
          </p:nvSpPr>
          <p:spPr>
            <a:xfrm>
              <a:off x="7361583" y="3121617"/>
              <a:ext cx="1580321" cy="707886"/>
            </a:xfrm>
            <a:prstGeom prst="rect">
              <a:avLst/>
            </a:prstGeom>
            <a:noFill/>
          </p:spPr>
          <p:txBody>
            <a:bodyPr wrap="square" rtlCol="0">
              <a:spAutoFit/>
            </a:bodyPr>
            <a:lstStyle/>
            <a:p>
              <a:pPr algn="ctr"/>
              <a:r>
                <a:rPr lang="en-US" sz="4000" dirty="0" smtClean="0">
                  <a:solidFill>
                    <a:srgbClr val="002060"/>
                  </a:solidFill>
                  <a:latin typeface="Calibri" panose="020F0502020204030204" pitchFamily="34" charset="0"/>
                </a:rPr>
                <a:t>ARCH</a:t>
              </a:r>
              <a:endParaRPr lang="en-US" sz="4000" dirty="0">
                <a:solidFill>
                  <a:srgbClr val="002060"/>
                </a:solidFill>
                <a:latin typeface="Calibri" panose="020F0502020204030204" pitchFamily="34" charset="0"/>
              </a:endParaRPr>
            </a:p>
          </p:txBody>
        </p:sp>
      </p:grpSp>
      <p:grpSp>
        <p:nvGrpSpPr>
          <p:cNvPr id="98" name="Group 97"/>
          <p:cNvGrpSpPr/>
          <p:nvPr/>
        </p:nvGrpSpPr>
        <p:grpSpPr>
          <a:xfrm>
            <a:off x="2241274" y="2855176"/>
            <a:ext cx="5758896" cy="1507384"/>
            <a:chOff x="2241274" y="2855176"/>
            <a:chExt cx="5758896" cy="1507384"/>
          </a:xfrm>
        </p:grpSpPr>
        <p:sp>
          <p:nvSpPr>
            <p:cNvPr id="99" name="Oval 98"/>
            <p:cNvSpPr/>
            <p:nvPr/>
          </p:nvSpPr>
          <p:spPr>
            <a:xfrm>
              <a:off x="2241274" y="2855176"/>
              <a:ext cx="894523" cy="872020"/>
            </a:xfrm>
            <a:prstGeom prst="ellipse">
              <a:avLst/>
            </a:prstGeom>
            <a:solidFill>
              <a:srgbClr val="FFC000"/>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Oval 99"/>
            <p:cNvSpPr/>
            <p:nvPr/>
          </p:nvSpPr>
          <p:spPr>
            <a:xfrm>
              <a:off x="4222473" y="3490540"/>
              <a:ext cx="894523" cy="872020"/>
            </a:xfrm>
            <a:prstGeom prst="ellipse">
              <a:avLst/>
            </a:prstGeom>
            <a:solidFill>
              <a:srgbClr val="FFC000"/>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p:cNvSpPr/>
            <p:nvPr/>
          </p:nvSpPr>
          <p:spPr>
            <a:xfrm>
              <a:off x="7105647" y="3273479"/>
              <a:ext cx="894523" cy="872020"/>
            </a:xfrm>
            <a:prstGeom prst="ellipse">
              <a:avLst/>
            </a:prstGeom>
            <a:solidFill>
              <a:srgbClr val="FFC000"/>
            </a:solidFill>
            <a:ln>
              <a:noFill/>
            </a:ln>
            <a:scene3d>
              <a:camera prst="orthographicFront"/>
              <a:lightRig rig="threePt" dir="t"/>
            </a:scene3d>
            <a:sp3d>
              <a:bevelT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2" name="Straight Connector 101"/>
            <p:cNvCxnSpPr/>
            <p:nvPr/>
          </p:nvCxnSpPr>
          <p:spPr>
            <a:xfrm>
              <a:off x="3135797" y="3297172"/>
              <a:ext cx="1086676" cy="412317"/>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5086764" y="3617844"/>
              <a:ext cx="2018884" cy="200133"/>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97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8"/>
                                        </p:tgtEl>
                                      </p:cBhvr>
                                      <p:by x="50000" y="50000"/>
                                    </p:animScale>
                                  </p:childTnLst>
                                </p:cTn>
                              </p:par>
                              <p:par>
                                <p:cTn id="7" presetID="63" presetClass="path" presetSubtype="0" accel="50000" decel="50000" fill="hold" nodeType="withEffect">
                                  <p:stCondLst>
                                    <p:cond delay="0"/>
                                  </p:stCondLst>
                                  <p:childTnLst>
                                    <p:animMotion origin="layout" path="M 3.05556E-6 7.40741E-7 L 0.60902 0.20671 " pathEditMode="relative" rAng="0" ptsTypes="AA">
                                      <p:cBhvr>
                                        <p:cTn id="8" dur="2000" fill="hold"/>
                                        <p:tgtEl>
                                          <p:spTgt spid="18"/>
                                        </p:tgtEl>
                                        <p:attrNameLst>
                                          <p:attrName>ppt_x</p:attrName>
                                          <p:attrName>ppt_y</p:attrName>
                                        </p:attrNameLst>
                                      </p:cBhvr>
                                      <p:rCtr x="30451" y="10324"/>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up)">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Understanding the System Model</a:t>
            </a:r>
            <a:endParaRPr lang="en-US" dirty="0"/>
          </a:p>
        </p:txBody>
      </p:sp>
      <p:sp>
        <p:nvSpPr>
          <p:cNvPr id="4" name="Slide Number Placeholder 3"/>
          <p:cNvSpPr>
            <a:spLocks noGrp="1"/>
          </p:cNvSpPr>
          <p:nvPr>
            <p:ph type="sldNum" sz="quarter" idx="12"/>
          </p:nvPr>
        </p:nvSpPr>
        <p:spPr/>
        <p:txBody>
          <a:bodyPr/>
          <a:lstStyle/>
          <a:p>
            <a:fld id="{DE1C0AE3-323A-46BD-A42E-CB72F2967116}" type="slidenum">
              <a:rPr lang="en-US" smtClean="0">
                <a:solidFill>
                  <a:prstClr val="black">
                    <a:lumMod val="65000"/>
                    <a:lumOff val="35000"/>
                  </a:prstClr>
                </a:solidFill>
                <a:latin typeface="Calibri" panose="020F0502020204030204" pitchFamily="34" charset="0"/>
              </a:rPr>
              <a:pPr/>
              <a:t>11</a:t>
            </a:fld>
            <a:endParaRPr lang="en-US" dirty="0">
              <a:solidFill>
                <a:prstClr val="black">
                  <a:lumMod val="65000"/>
                  <a:lumOff val="35000"/>
                </a:prstClr>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487788" y="1410878"/>
            <a:ext cx="8244623" cy="5213837"/>
          </a:xfrm>
          <a:prstGeom prst="rect">
            <a:avLst/>
          </a:prstGeom>
        </p:spPr>
      </p:pic>
    </p:spTree>
    <p:extLst>
      <p:ext uri="{BB962C8B-B14F-4D97-AF65-F5344CB8AC3E}">
        <p14:creationId xmlns:p14="http://schemas.microsoft.com/office/powerpoint/2010/main" val="41397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33400" y="152400"/>
            <a:ext cx="8229600" cy="1143000"/>
          </a:xfrm>
        </p:spPr>
        <p:txBody>
          <a:bodyPr/>
          <a:lstStyle/>
          <a:p>
            <a:r>
              <a:rPr lang="en-US" dirty="0" smtClean="0"/>
              <a:t>Understanding Views</a:t>
            </a:r>
            <a:endParaRPr lang="en-US" dirty="0"/>
          </a:p>
        </p:txBody>
      </p:sp>
      <p:sp>
        <p:nvSpPr>
          <p:cNvPr id="7" name="TextBox 6"/>
          <p:cNvSpPr txBox="1"/>
          <p:nvPr/>
        </p:nvSpPr>
        <p:spPr>
          <a:xfrm>
            <a:off x="1981200" y="1440155"/>
            <a:ext cx="2667000" cy="830997"/>
          </a:xfrm>
          <a:prstGeom prst="rect">
            <a:avLst/>
          </a:prstGeom>
          <a:noFill/>
        </p:spPr>
        <p:txBody>
          <a:bodyPr wrap="square" rtlCol="0">
            <a:spAutoFit/>
          </a:bodyPr>
          <a:lstStyle/>
          <a:p>
            <a:pPr algn="ctr"/>
            <a:r>
              <a:rPr lang="en-US" sz="4800" dirty="0" smtClean="0">
                <a:latin typeface="Calibri" panose="020F0502020204030204" pitchFamily="34" charset="0"/>
              </a:rPr>
              <a:t>MODEL</a:t>
            </a:r>
            <a:endParaRPr lang="en-US" sz="4800" dirty="0">
              <a:latin typeface="Calibri" panose="020F0502020204030204" pitchFamily="34" charset="0"/>
            </a:endParaRPr>
          </a:p>
        </p:txBody>
      </p:sp>
      <p:sp>
        <p:nvSpPr>
          <p:cNvPr id="8" name="TextBox 7"/>
          <p:cNvSpPr txBox="1"/>
          <p:nvPr/>
        </p:nvSpPr>
        <p:spPr>
          <a:xfrm>
            <a:off x="4181061" y="4934842"/>
            <a:ext cx="2667000" cy="769441"/>
          </a:xfrm>
          <a:prstGeom prst="rect">
            <a:avLst/>
          </a:prstGeom>
          <a:noFill/>
        </p:spPr>
        <p:txBody>
          <a:bodyPr wrap="square" rtlCol="0">
            <a:spAutoFit/>
          </a:bodyPr>
          <a:lstStyle/>
          <a:p>
            <a:pPr algn="ctr"/>
            <a:r>
              <a:rPr lang="en-US" sz="4400" dirty="0" smtClean="0">
                <a:latin typeface="Calibri" panose="020F0502020204030204" pitchFamily="34" charset="0"/>
              </a:rPr>
              <a:t>VIEW</a:t>
            </a:r>
            <a:endParaRPr lang="en-US" sz="4400" dirty="0">
              <a:latin typeface="Calibri" panose="020F050202020403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205527"/>
            <a:ext cx="3276600" cy="3276600"/>
          </a:xfrm>
          <a:prstGeom prst="rect">
            <a:avLst/>
          </a:prstGeom>
        </p:spPr>
      </p:pic>
      <p:grpSp>
        <p:nvGrpSpPr>
          <p:cNvPr id="13" name="Group 12"/>
          <p:cNvGrpSpPr/>
          <p:nvPr/>
        </p:nvGrpSpPr>
        <p:grpSpPr>
          <a:xfrm>
            <a:off x="3124200" y="2294343"/>
            <a:ext cx="4753708" cy="3862388"/>
            <a:chOff x="2209800" y="2301987"/>
            <a:chExt cx="4753708" cy="386238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2301987"/>
              <a:ext cx="4753708" cy="38623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447" y="2792637"/>
              <a:ext cx="1968207" cy="1968207"/>
            </a:xfrm>
            <a:prstGeom prst="rect">
              <a:avLst/>
            </a:prstGeom>
          </p:spPr>
        </p:pic>
      </p:grpSp>
      <p:sp>
        <p:nvSpPr>
          <p:cNvPr id="4" name="Slide Number Placeholder 3"/>
          <p:cNvSpPr>
            <a:spLocks noGrp="1"/>
          </p:cNvSpPr>
          <p:nvPr>
            <p:ph type="sldNum" sz="quarter" idx="12"/>
          </p:nvPr>
        </p:nvSpPr>
        <p:spPr/>
        <p:txBody>
          <a:bodyPr/>
          <a:lstStyle/>
          <a:p>
            <a:fld id="{B14C2E61-F537-4BC0-ABA7-95E59C574EBC}" type="slidenum">
              <a:rPr lang="en-US" smtClean="0"/>
              <a:pPr/>
              <a:t>12</a:t>
            </a:fld>
            <a:endParaRPr lang="en-US"/>
          </a:p>
        </p:txBody>
      </p:sp>
    </p:spTree>
    <p:extLst>
      <p:ext uri="{BB962C8B-B14F-4D97-AF65-F5344CB8AC3E}">
        <p14:creationId xmlns:p14="http://schemas.microsoft.com/office/powerpoint/2010/main" val="258100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4C2E61-F537-4BC0-ABA7-95E59C574EBC}" type="slidenum">
              <a:rPr lang="en-US" smtClean="0"/>
              <a:t>13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382" y="-198582"/>
            <a:ext cx="4393580" cy="4393580"/>
          </a:xfrm>
          <a:prstGeom prst="rect">
            <a:avLst/>
          </a:prstGeom>
        </p:spPr>
      </p:pic>
      <p:sp>
        <p:nvSpPr>
          <p:cNvPr id="6" name="Right Arrow 5"/>
          <p:cNvSpPr/>
          <p:nvPr/>
        </p:nvSpPr>
        <p:spPr>
          <a:xfrm>
            <a:off x="3999748" y="2061002"/>
            <a:ext cx="1295400" cy="1139398"/>
          </a:xfrm>
          <a:prstGeom prst="rightArrow">
            <a:avLst/>
          </a:prstGeom>
          <a:solidFill>
            <a:srgbClr val="FFFF00"/>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42548" y="1905000"/>
            <a:ext cx="838200" cy="685800"/>
          </a:xfrm>
          <a:prstGeom prst="rect">
            <a:avLst/>
          </a:prstGeom>
          <a:solidFill>
            <a:srgbClr val="FFFF00"/>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48" y="1403747"/>
            <a:ext cx="4134068" cy="3625453"/>
          </a:xfrm>
          <a:prstGeom prst="rect">
            <a:avLst/>
          </a:prstGeom>
          <a:scene3d>
            <a:camera prst="isometricLeftDown"/>
            <a:lightRig rig="threePt" dir="t"/>
          </a:scene3d>
        </p:spPr>
      </p:pic>
      <p:sp>
        <p:nvSpPr>
          <p:cNvPr id="7" name="Rectangle 6"/>
          <p:cNvSpPr/>
          <p:nvPr/>
        </p:nvSpPr>
        <p:spPr>
          <a:xfrm>
            <a:off x="1866148" y="2819400"/>
            <a:ext cx="838200" cy="685800"/>
          </a:xfrm>
          <a:prstGeom prst="rect">
            <a:avLst/>
          </a:prstGeom>
          <a:solidFill>
            <a:srgbClr val="FFFF00"/>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flipH="1">
            <a:off x="1833018" y="1905000"/>
            <a:ext cx="1295400" cy="1139398"/>
          </a:xfrm>
          <a:prstGeom prst="rightArrow">
            <a:avLst/>
          </a:prstGeom>
          <a:solidFill>
            <a:srgbClr val="FFFF00"/>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199249"/>
            <a:ext cx="2126222" cy="400230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200" y="2630701"/>
            <a:ext cx="3339748" cy="4351397"/>
          </a:xfrm>
          <a:prstGeom prst="rect">
            <a:avLst/>
          </a:prstGeom>
        </p:spPr>
      </p:pic>
      <p:grpSp>
        <p:nvGrpSpPr>
          <p:cNvPr id="13" name="Group 12"/>
          <p:cNvGrpSpPr/>
          <p:nvPr/>
        </p:nvGrpSpPr>
        <p:grpSpPr>
          <a:xfrm>
            <a:off x="4620669" y="2895600"/>
            <a:ext cx="4294731" cy="3321177"/>
            <a:chOff x="4165178" y="3429000"/>
            <a:chExt cx="4294731" cy="3321177"/>
          </a:xfrm>
        </p:grpSpPr>
        <p:pic>
          <p:nvPicPr>
            <p:cNvPr id="14" name="Picture 10"/>
            <p:cNvPicPr>
              <a:picLocks noChangeAspect="1" noChangeArrowheads="1"/>
            </p:cNvPicPr>
            <p:nvPr/>
          </p:nvPicPr>
          <p:blipFill>
            <a:blip r:embed="rId7"/>
            <a:srcRect l="27499" t="14626" r="28500" b="7823"/>
            <a:stretch>
              <a:fillRect/>
            </a:stretch>
          </p:blipFill>
          <p:spPr bwMode="auto">
            <a:xfrm>
              <a:off x="6270625" y="3429000"/>
              <a:ext cx="2189284" cy="2601135"/>
            </a:xfrm>
            <a:prstGeom prst="rect">
              <a:avLst/>
            </a:prstGeom>
            <a:solidFill>
              <a:srgbClr val="99CCFF"/>
            </a:solidFill>
            <a:ln w="9525">
              <a:noFill/>
              <a:miter lim="800000"/>
              <a:headEnd/>
              <a:tailEnd/>
            </a:ln>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9379" y="4761357"/>
              <a:ext cx="2484120" cy="1988820"/>
            </a:xfrm>
            <a:prstGeom prst="rect">
              <a:avLst/>
            </a:prstGeom>
            <a:solidFill>
              <a:srgbClr val="99CCFF"/>
            </a:solidFill>
            <a:ln w="9525">
              <a:noFill/>
              <a:miter lim="800000"/>
              <a:headEnd/>
              <a:tailEnd/>
            </a:ln>
            <a:effectLst>
              <a:outerShdw blurRad="50800" dist="38100" dir="5400000" algn="t" rotWithShape="0">
                <a:prstClr val="black">
                  <a:alpha val="40000"/>
                </a:prstClr>
              </a:outerShdw>
            </a:effec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21139" t="10287" r="3037" b="4338"/>
            <a:stretch/>
          </p:blipFill>
          <p:spPr>
            <a:xfrm>
              <a:off x="4165178" y="4207593"/>
              <a:ext cx="2232122" cy="1830683"/>
            </a:xfrm>
            <a:prstGeom prst="rect">
              <a:avLst/>
            </a:prstGeom>
            <a:solidFill>
              <a:srgbClr val="99CCFF"/>
            </a:solidFill>
            <a:ln w="9525">
              <a:noFill/>
              <a:miter lim="800000"/>
              <a:headEnd/>
              <a:tailEnd/>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371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duotone>
              <a:schemeClr val="bg2">
                <a:shade val="45000"/>
                <a:satMod val="135000"/>
              </a:schemeClr>
              <a:prstClr val="white"/>
            </a:duotone>
          </a:blip>
          <a:stretch>
            <a:fillRect/>
          </a:stretch>
        </p:blipFill>
        <p:spPr>
          <a:xfrm>
            <a:off x="-140617" y="1932439"/>
            <a:ext cx="9425233" cy="3621338"/>
          </a:xfrm>
          <a:prstGeom prst="rect">
            <a:avLst/>
          </a:prstGeom>
        </p:spPr>
      </p:pic>
      <p:sp>
        <p:nvSpPr>
          <p:cNvPr id="2" name="Title 1"/>
          <p:cNvSpPr>
            <a:spLocks noGrp="1"/>
          </p:cNvSpPr>
          <p:nvPr>
            <p:ph type="title"/>
          </p:nvPr>
        </p:nvSpPr>
        <p:spPr/>
        <p:txBody>
          <a:bodyPr>
            <a:normAutofit fontScale="90000"/>
          </a:bodyPr>
          <a:lstStyle/>
          <a:p>
            <a:r>
              <a:rPr lang="en-US" dirty="0" smtClean="0"/>
              <a:t>Understanding the Transition to Model-Based Systems Engineering</a:t>
            </a:r>
            <a:endParaRPr lang="en-US" dirty="0"/>
          </a:p>
        </p:txBody>
      </p:sp>
      <p:sp>
        <p:nvSpPr>
          <p:cNvPr id="4" name="Content Placeholder 3"/>
          <p:cNvSpPr>
            <a:spLocks noGrp="1"/>
          </p:cNvSpPr>
          <p:nvPr>
            <p:ph idx="1"/>
          </p:nvPr>
        </p:nvSpPr>
        <p:spPr>
          <a:xfrm>
            <a:off x="457200" y="1600200"/>
            <a:ext cx="8229600" cy="4756150"/>
          </a:xfrm>
        </p:spPr>
        <p:txBody>
          <a:bodyPr>
            <a:normAutofit lnSpcReduction="10000"/>
          </a:bodyPr>
          <a:lstStyle/>
          <a:p>
            <a:r>
              <a:rPr lang="en-US" dirty="0" smtClean="0"/>
              <a:t>Models are not new</a:t>
            </a:r>
          </a:p>
          <a:p>
            <a:pPr lvl="1"/>
            <a:r>
              <a:rPr lang="en-US" dirty="0" smtClean="0"/>
              <a:t>Central to engineering, even if they only reside in the engineer’s mind</a:t>
            </a:r>
          </a:p>
          <a:p>
            <a:pPr lvl="1"/>
            <a:r>
              <a:rPr lang="en-US" dirty="0" smtClean="0"/>
              <a:t>Evolution from low-fidelity representations in documents to higher-fidelity, richer representations</a:t>
            </a:r>
          </a:p>
          <a:p>
            <a:pPr lvl="1"/>
            <a:r>
              <a:rPr lang="en-US" dirty="0"/>
              <a:t>Improved granularity of knowledge capture for management, analysis, and </a:t>
            </a:r>
            <a:r>
              <a:rPr lang="en-US" dirty="0" smtClean="0"/>
              <a:t>learning</a:t>
            </a:r>
          </a:p>
          <a:p>
            <a:r>
              <a:rPr lang="en-US" dirty="0" smtClean="0"/>
              <a:t>Documents remain a flexible communication mechanism serving a diverse audience</a:t>
            </a:r>
          </a:p>
          <a:p>
            <a:r>
              <a:rPr lang="en-US" dirty="0" smtClean="0"/>
              <a:t>MBSE requires integration, connectivity, coherence</a:t>
            </a:r>
          </a:p>
          <a:p>
            <a:pPr lvl="1"/>
            <a:r>
              <a:rPr lang="en-US" dirty="0" smtClean="0"/>
              <a:t>A series of diagrams </a:t>
            </a:r>
            <a:r>
              <a:rPr lang="en-US" dirty="0"/>
              <a:t>≠ </a:t>
            </a:r>
            <a:r>
              <a:rPr lang="en-US" dirty="0" smtClean="0"/>
              <a:t>a model</a:t>
            </a:r>
          </a:p>
          <a:p>
            <a:pPr lvl="1"/>
            <a:r>
              <a:rPr lang="en-US" dirty="0" smtClean="0"/>
              <a:t>Models in SE (or modeling &amp; simulation in SE) ≠ </a:t>
            </a:r>
            <a:r>
              <a:rPr lang="en-US" dirty="0"/>
              <a:t>MBSE</a:t>
            </a:r>
          </a:p>
          <a:p>
            <a:r>
              <a:rPr lang="en-US" dirty="0" smtClean="0"/>
              <a:t>Views allow us to construct, communicate, and analyze models</a:t>
            </a:r>
          </a:p>
          <a:p>
            <a:pPr lvl="1"/>
            <a:r>
              <a:rPr lang="en-US" dirty="0" smtClean="0"/>
              <a:t>Diagrams, tables, documents, dashboards, and more can comprise a fit- for-purpose library from which to draw</a:t>
            </a:r>
          </a:p>
          <a:p>
            <a:endParaRPr lang="en-US" dirty="0"/>
          </a:p>
        </p:txBody>
      </p:sp>
      <p:sp>
        <p:nvSpPr>
          <p:cNvPr id="3" name="Slide Number Placeholder 2"/>
          <p:cNvSpPr>
            <a:spLocks noGrp="1"/>
          </p:cNvSpPr>
          <p:nvPr>
            <p:ph type="sldNum" sz="quarter" idx="12"/>
          </p:nvPr>
        </p:nvSpPr>
        <p:spPr/>
        <p:txBody>
          <a:bodyPr/>
          <a:lstStyle/>
          <a:p>
            <a:fld id="{DE1C0AE3-323A-46BD-A42E-CB72F2967116}" type="slidenum">
              <a:rPr lang="en-US" smtClean="0">
                <a:solidFill>
                  <a:prstClr val="black">
                    <a:lumMod val="65000"/>
                    <a:lumOff val="35000"/>
                  </a:prstClr>
                </a:solidFill>
              </a:rPr>
              <a:pPr/>
              <a:t>14</a:t>
            </a:fld>
            <a:endParaRPr lang="en-US" dirty="0">
              <a:solidFill>
                <a:prstClr val="black">
                  <a:lumMod val="65000"/>
                  <a:lumOff val="35000"/>
                </a:prstClr>
              </a:solidFill>
            </a:endParaRPr>
          </a:p>
        </p:txBody>
      </p:sp>
    </p:spTree>
    <p:extLst>
      <p:ext uri="{BB962C8B-B14F-4D97-AF65-F5344CB8AC3E}">
        <p14:creationId xmlns:p14="http://schemas.microsoft.com/office/powerpoint/2010/main" val="17635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Communicating in the Age of Models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429000"/>
            <a:ext cx="5943600" cy="3714750"/>
          </a:xfrm>
          <a:prstGeom prst="rect">
            <a:avLst/>
          </a:prstGeom>
        </p:spPr>
      </p:pic>
      <p:sp>
        <p:nvSpPr>
          <p:cNvPr id="2" name="Slide Number Placeholder 1"/>
          <p:cNvSpPr>
            <a:spLocks noGrp="1"/>
          </p:cNvSpPr>
          <p:nvPr>
            <p:ph type="sldNum" sz="quarter" idx="11"/>
          </p:nvPr>
        </p:nvSpPr>
        <p:spPr/>
        <p:txBody>
          <a:bodyPr/>
          <a:lstStyle/>
          <a:p>
            <a:fld id="{B14C2E61-F537-4BC0-ABA7-95E59C574EBC}" type="slidenum">
              <a:rPr lang="en-US" smtClean="0"/>
              <a:pPr/>
              <a:t>15</a:t>
            </a:fld>
            <a:endParaRPr lang="en-US"/>
          </a:p>
        </p:txBody>
      </p:sp>
    </p:spTree>
    <p:extLst>
      <p:ext uri="{BB962C8B-B14F-4D97-AF65-F5344CB8AC3E}">
        <p14:creationId xmlns:p14="http://schemas.microsoft.com/office/powerpoint/2010/main" val="34399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Leveraging an </a:t>
            </a:r>
            <a:r>
              <a:rPr lang="en-US" dirty="0"/>
              <a:t>Integrated Toolbox: Fit-for-Purpose Views</a:t>
            </a:r>
          </a:p>
        </p:txBody>
      </p:sp>
      <p:sp>
        <p:nvSpPr>
          <p:cNvPr id="4" name="Slide Number Placeholder 3"/>
          <p:cNvSpPr>
            <a:spLocks noGrp="1"/>
          </p:cNvSpPr>
          <p:nvPr>
            <p:ph type="sldNum" sz="quarter" idx="12"/>
          </p:nvPr>
        </p:nvSpPr>
        <p:spPr/>
        <p:txBody>
          <a:bodyPr/>
          <a:lstStyle/>
          <a:p>
            <a:fld id="{FFD060DF-B6C2-4724-A633-4775D37BE1A1}" type="slidenum">
              <a:rPr lang="en-US" smtClean="0"/>
              <a:pPr/>
              <a:t>16</a:t>
            </a:fld>
            <a:endParaRPr lang="en-US" dirty="0"/>
          </a:p>
        </p:txBody>
      </p:sp>
      <p:sp>
        <p:nvSpPr>
          <p:cNvPr id="7" name="Text Box 181"/>
          <p:cNvSpPr txBox="1">
            <a:spLocks noChangeArrowheads="1"/>
          </p:cNvSpPr>
          <p:nvPr/>
        </p:nvSpPr>
        <p:spPr bwMode="auto">
          <a:xfrm>
            <a:off x="2115599" y="5362597"/>
            <a:ext cx="2895600" cy="600164"/>
          </a:xfrm>
          <a:prstGeom prst="rect">
            <a:avLst/>
          </a:prstGeom>
          <a:noFill/>
          <a:ln w="9525">
            <a:noFill/>
            <a:miter lim="800000"/>
            <a:headEnd/>
            <a:tailEnd/>
          </a:ln>
        </p:spPr>
        <p:txBody>
          <a:bodyPr wrap="square">
            <a:spAutoFit/>
          </a:bodyPr>
          <a:lstStyle/>
          <a:p>
            <a:r>
              <a:rPr lang="en-US" sz="1100" b="1" dirty="0">
                <a:solidFill>
                  <a:prstClr val="black"/>
                </a:solidFill>
                <a:latin typeface="Arial" panose="020B0604020202020204" pitchFamily="34" charset="0"/>
              </a:rPr>
              <a:t>Reprinted </a:t>
            </a:r>
            <a:r>
              <a:rPr lang="en-US" sz="1100" b="1" dirty="0" smtClean="0">
                <a:solidFill>
                  <a:prstClr val="black"/>
                </a:solidFill>
                <a:latin typeface="Arial" panose="020B0604020202020204" pitchFamily="34" charset="0"/>
              </a:rPr>
              <a:t>from </a:t>
            </a:r>
            <a:r>
              <a:rPr lang="en-US" sz="1100" b="1" dirty="0">
                <a:solidFill>
                  <a:prstClr val="black"/>
                </a:solidFill>
                <a:latin typeface="Arial" panose="020B0604020202020204" pitchFamily="34" charset="0"/>
              </a:rPr>
              <a:t>Department of Defense Architecture Framework (DoDAF</a:t>
            </a:r>
            <a:r>
              <a:rPr lang="en-US" sz="1100" b="1" dirty="0" smtClean="0">
                <a:solidFill>
                  <a:prstClr val="black"/>
                </a:solidFill>
                <a:latin typeface="Arial" panose="020B0604020202020204" pitchFamily="34" charset="0"/>
              </a:rPr>
              <a:t>) 2.0, May 2009</a:t>
            </a:r>
            <a:endParaRPr lang="en-US" sz="1100" b="1" dirty="0">
              <a:solidFill>
                <a:prstClr val="black"/>
              </a:solidFill>
              <a:latin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28" y="1664389"/>
            <a:ext cx="4930944" cy="369820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399" y="3668016"/>
            <a:ext cx="947007" cy="1852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670" y="1721484"/>
            <a:ext cx="1856293" cy="18562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8661" y="4978385"/>
            <a:ext cx="2201352" cy="165101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16" y="2576228"/>
            <a:ext cx="2177916" cy="2321872"/>
          </a:xfrm>
          <a:prstGeom prst="rect">
            <a:avLst/>
          </a:prstGeom>
        </p:spPr>
      </p:pic>
    </p:spTree>
    <p:extLst>
      <p:ext uri="{BB962C8B-B14F-4D97-AF65-F5344CB8AC3E}">
        <p14:creationId xmlns:p14="http://schemas.microsoft.com/office/powerpoint/2010/main" val="3973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Criteria for Diagram Choice</a:t>
            </a:r>
            <a:endParaRPr lang="en-US" dirty="0"/>
          </a:p>
        </p:txBody>
      </p:sp>
      <p:sp>
        <p:nvSpPr>
          <p:cNvPr id="5" name="Content Placeholder 4"/>
          <p:cNvSpPr>
            <a:spLocks noGrp="1"/>
          </p:cNvSpPr>
          <p:nvPr>
            <p:ph idx="1"/>
          </p:nvPr>
        </p:nvSpPr>
        <p:spPr/>
        <p:txBody>
          <a:bodyPr/>
          <a:lstStyle/>
          <a:p>
            <a:r>
              <a:rPr lang="en-US" dirty="0" smtClean="0"/>
              <a:t>Who is your audience?</a:t>
            </a:r>
          </a:p>
          <a:p>
            <a:r>
              <a:rPr lang="en-US" dirty="0" smtClean="0"/>
              <a:t>What do they want/need to see?</a:t>
            </a:r>
          </a:p>
          <a:p>
            <a:r>
              <a:rPr lang="en-US" dirty="0" smtClean="0"/>
              <a:t>What do you want/need to tell them?</a:t>
            </a:r>
            <a:endParaRPr lang="en-US" dirty="0"/>
          </a:p>
        </p:txBody>
      </p:sp>
      <p:sp>
        <p:nvSpPr>
          <p:cNvPr id="3" name="Slide Number Placeholder 2"/>
          <p:cNvSpPr>
            <a:spLocks noGrp="1"/>
          </p:cNvSpPr>
          <p:nvPr>
            <p:ph type="sldNum" sz="quarter" idx="12"/>
          </p:nvPr>
        </p:nvSpPr>
        <p:spPr/>
        <p:txBody>
          <a:bodyPr/>
          <a:lstStyle/>
          <a:p>
            <a:fld id="{B14C2E61-F537-4BC0-ABA7-95E59C574EBC}" type="slidenum">
              <a:rPr lang="en-US" smtClean="0"/>
              <a:t>17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7" y="3094822"/>
            <a:ext cx="2942063" cy="29420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80791"/>
            <a:ext cx="2916365" cy="32004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3267214"/>
            <a:ext cx="2694158" cy="30216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776" y="3907446"/>
            <a:ext cx="663471" cy="893153"/>
          </a:xfrm>
          <a:prstGeom prst="rect">
            <a:avLst/>
          </a:prstGeom>
          <a:effectLst>
            <a:softEdge rad="12700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8800" y="3962400"/>
            <a:ext cx="566044" cy="761998"/>
          </a:xfrm>
          <a:prstGeom prst="rect">
            <a:avLst/>
          </a:prstGeom>
          <a:effectLst>
            <a:softEdge rad="127000"/>
          </a:effectLst>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764" y1="33894" x2="13764" y2="33894"/>
                        <a14:foregroundMark x1="16854" y1="29412" x2="16854" y2="29412"/>
                        <a14:foregroundMark x1="22753" y1="19608" x2="22753" y2="19608"/>
                        <a14:foregroundMark x1="26966" y1="12325" x2="26966" y2="12325"/>
                        <a14:foregroundMark x1="32865" y1="7283" x2="32865" y2="7283"/>
                        <a14:foregroundMark x1="39326" y1="3361" x2="39326" y2="3361"/>
                        <a14:foregroundMark x1="8146" y1="65546" x2="8146" y2="65546"/>
                        <a14:foregroundMark x1="14326" y1="73669" x2="14326" y2="73669"/>
                        <a14:foregroundMark x1="23315" y1="85434" x2="23315" y2="85434"/>
                        <a14:foregroundMark x1="31461" y1="91877" x2="31461" y2="91877"/>
                        <a14:foregroundMark x1="37079" y1="96078" x2="37079" y2="96078"/>
                        <a14:foregroundMark x1="24719" y1="89916" x2="24719" y2="89916"/>
                        <a14:foregroundMark x1="16292" y1="83473" x2="16292" y2="83473"/>
                        <a14:foregroundMark x1="20787" y1="77871" x2="20787" y2="77871"/>
                        <a14:foregroundMark x1="18820" y1="68627" x2="18820" y2="68627"/>
                        <a14:foregroundMark x1="12640" y1="55462" x2="12640" y2="55462"/>
                        <a14:foregroundMark x1="4494" y1="63585" x2="4494" y2="63585"/>
                        <a14:foregroundMark x1="8708" y1="73109" x2="8708" y2="73109"/>
                        <a14:foregroundMark x1="13202" y1="79272" x2="13202" y2="79272"/>
                        <a14:foregroundMark x1="20225" y1="86555" x2="20225" y2="86555"/>
                        <a14:foregroundMark x1="26685" y1="90196" x2="26685" y2="90196"/>
                        <a14:foregroundMark x1="28933" y1="93557" x2="28933" y2="93557"/>
                        <a14:foregroundMark x1="33146" y1="95798" x2="33146" y2="95798"/>
                        <a14:foregroundMark x1="28933" y1="87395" x2="28933" y2="87395"/>
                        <a14:foregroundMark x1="25843" y1="85154" x2="25843" y2="85154"/>
                      </a14:backgroundRemoval>
                    </a14:imgEffect>
                  </a14:imgLayer>
                </a14:imgProps>
              </a:ext>
              <a:ext uri="{28A0092B-C50C-407E-A947-70E740481C1C}">
                <a14:useLocalDpi xmlns:a14="http://schemas.microsoft.com/office/drawing/2010/main" val="0"/>
              </a:ext>
            </a:extLst>
          </a:blip>
          <a:stretch>
            <a:fillRect/>
          </a:stretch>
        </p:blipFill>
        <p:spPr>
          <a:xfrm>
            <a:off x="7649059" y="2889586"/>
            <a:ext cx="753706" cy="755256"/>
          </a:xfrm>
          <a:prstGeom prst="rect">
            <a:avLst/>
          </a:prstGeom>
          <a:effectLst>
            <a:softEdge rad="127000"/>
          </a:effectLst>
        </p:spPr>
      </p:pic>
      <p:sp>
        <p:nvSpPr>
          <p:cNvPr id="18" name="Oval 17"/>
          <p:cNvSpPr/>
          <p:nvPr/>
        </p:nvSpPr>
        <p:spPr>
          <a:xfrm>
            <a:off x="7315200" y="2590800"/>
            <a:ext cx="1524000" cy="1316646"/>
          </a:xfrm>
          <a:prstGeom prst="ellipse">
            <a:avLst/>
          </a:prstGeom>
          <a:solidFill>
            <a:schemeClr val="bg1">
              <a:alpha val="2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0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351" y="3106615"/>
            <a:ext cx="4287297" cy="3751385"/>
          </a:xfrm>
          <a:prstGeom prst="rect">
            <a:avLst/>
          </a:prstGeom>
        </p:spPr>
      </p:pic>
      <p:sp>
        <p:nvSpPr>
          <p:cNvPr id="6" name="Title 5"/>
          <p:cNvSpPr>
            <a:spLocks noGrp="1"/>
          </p:cNvSpPr>
          <p:nvPr>
            <p:ph type="title"/>
          </p:nvPr>
        </p:nvSpPr>
        <p:spPr/>
        <p:txBody>
          <a:bodyPr/>
          <a:lstStyle/>
          <a:p>
            <a:r>
              <a:rPr lang="en-US" dirty="0" smtClean="0"/>
              <a:t>Views Depict Requirements</a:t>
            </a:r>
            <a:endParaRPr lang="en-US"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18</a:t>
            </a:fld>
            <a:endParaRPr lang="en-US" dirty="0"/>
          </a:p>
        </p:txBody>
      </p:sp>
    </p:spTree>
    <p:extLst>
      <p:ext uri="{BB962C8B-B14F-4D97-AF65-F5344CB8AC3E}">
        <p14:creationId xmlns:p14="http://schemas.microsoft.com/office/powerpoint/2010/main" val="143908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Requirement Views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19</a:t>
            </a:fld>
            <a:endParaRPr lang="en-US" dirty="0"/>
          </a:p>
        </p:txBody>
      </p:sp>
      <p:grpSp>
        <p:nvGrpSpPr>
          <p:cNvPr id="10" name="Group 9"/>
          <p:cNvGrpSpPr/>
          <p:nvPr/>
        </p:nvGrpSpPr>
        <p:grpSpPr>
          <a:xfrm>
            <a:off x="1784431" y="640745"/>
            <a:ext cx="7207169" cy="3093055"/>
            <a:chOff x="1784431" y="640745"/>
            <a:chExt cx="7207169" cy="3093055"/>
          </a:xfrm>
        </p:grpSpPr>
        <p:sp>
          <p:nvSpPr>
            <p:cNvPr id="8" name="TextBox 7"/>
            <p:cNvSpPr txBox="1"/>
            <p:nvPr/>
          </p:nvSpPr>
          <p:spPr>
            <a:xfrm>
              <a:off x="1784431" y="783927"/>
              <a:ext cx="4768769"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System/software engineers </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Names, relationships, and descriptions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Limited use (a toy representation); context for limited set of requirements</a:t>
              </a:r>
              <a:endParaRPr lang="en-US" dirty="0">
                <a:latin typeface="Calibri" panose="020F0502020204030204" pitchFamily="34" charset="0"/>
              </a:endParaRPr>
            </a:p>
          </p:txBody>
        </p:sp>
        <p:grpSp>
          <p:nvGrpSpPr>
            <p:cNvPr id="3" name="Group 2"/>
            <p:cNvGrpSpPr/>
            <p:nvPr/>
          </p:nvGrpSpPr>
          <p:grpSpPr>
            <a:xfrm>
              <a:off x="6501259" y="640745"/>
              <a:ext cx="2490341" cy="3093055"/>
              <a:chOff x="6501259" y="640745"/>
              <a:chExt cx="2490341" cy="3093055"/>
            </a:xfrm>
          </p:grpSpPr>
          <p:sp>
            <p:nvSpPr>
              <p:cNvPr id="7" name="TextBox 6"/>
              <p:cNvSpPr txBox="1"/>
              <p:nvPr/>
            </p:nvSpPr>
            <p:spPr>
              <a:xfrm>
                <a:off x="6501260" y="3364468"/>
                <a:ext cx="2490340" cy="369332"/>
              </a:xfrm>
              <a:prstGeom prst="rect">
                <a:avLst/>
              </a:prstGeom>
              <a:noFill/>
            </p:spPr>
            <p:txBody>
              <a:bodyPr wrap="square" rtlCol="0">
                <a:spAutoFit/>
              </a:bodyPr>
              <a:lstStyle/>
              <a:p>
                <a:pPr algn="ctr"/>
                <a:r>
                  <a:rPr lang="en-US" b="1" dirty="0" smtClean="0">
                    <a:latin typeface="Calibri" panose="020F0502020204030204" pitchFamily="34" charset="0"/>
                  </a:rPr>
                  <a:t>Requirements Diagram</a:t>
                </a:r>
                <a:endParaRPr lang="en-US" b="1" dirty="0">
                  <a:latin typeface="Calibri" panose="020F050202020403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259" y="640745"/>
                <a:ext cx="2490340" cy="2764004"/>
              </a:xfrm>
              <a:prstGeom prst="rect">
                <a:avLst/>
              </a:prstGeom>
              <a:ln>
                <a:noFill/>
              </a:ln>
              <a:effectLst>
                <a:outerShdw blurRad="292100" dist="139700" dir="2700000" algn="tl" rotWithShape="0">
                  <a:srgbClr val="333333">
                    <a:alpha val="65000"/>
                  </a:srgbClr>
                </a:outerShdw>
              </a:effectLst>
            </p:spPr>
          </p:pic>
        </p:grpSp>
      </p:grpSp>
      <p:grpSp>
        <p:nvGrpSpPr>
          <p:cNvPr id="18" name="Group 17"/>
          <p:cNvGrpSpPr/>
          <p:nvPr/>
        </p:nvGrpSpPr>
        <p:grpSpPr>
          <a:xfrm>
            <a:off x="224733" y="2286000"/>
            <a:ext cx="5956147" cy="2881389"/>
            <a:chOff x="-238267" y="2323743"/>
            <a:chExt cx="5956147" cy="2881389"/>
          </a:xfrm>
        </p:grpSpPr>
        <p:sp>
          <p:nvSpPr>
            <p:cNvPr id="12" name="TextBox 11"/>
            <p:cNvSpPr txBox="1"/>
            <p:nvPr/>
          </p:nvSpPr>
          <p:spPr>
            <a:xfrm>
              <a:off x="-47530" y="4835800"/>
              <a:ext cx="2060791" cy="369332"/>
            </a:xfrm>
            <a:prstGeom prst="rect">
              <a:avLst/>
            </a:prstGeom>
            <a:noFill/>
          </p:spPr>
          <p:txBody>
            <a:bodyPr wrap="square" rtlCol="0">
              <a:spAutoFit/>
            </a:bodyPr>
            <a:lstStyle/>
            <a:p>
              <a:pPr algn="ctr"/>
              <a:r>
                <a:rPr lang="en-US" b="1" dirty="0" smtClean="0">
                  <a:latin typeface="Calibri" panose="020F0502020204030204" pitchFamily="34" charset="0"/>
                </a:rPr>
                <a:t>Hierarchy Diagram</a:t>
              </a:r>
              <a:endParaRPr lang="en-US" b="1" dirty="0">
                <a:latin typeface="Calibri" panose="020F0502020204030204" pitchFamily="34" charset="0"/>
              </a:endParaRPr>
            </a:p>
          </p:txBody>
        </p:sp>
        <p:sp>
          <p:nvSpPr>
            <p:cNvPr id="13" name="TextBox 12"/>
            <p:cNvSpPr txBox="1"/>
            <p:nvPr/>
          </p:nvSpPr>
          <p:spPr>
            <a:xfrm>
              <a:off x="2280200" y="2766034"/>
              <a:ext cx="3437680"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Names and relationships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Multi-level decomposition and traceability of requirements</a:t>
              </a:r>
              <a:endParaRPr lang="en-US" dirty="0">
                <a:latin typeface="Calibri" panose="020F050202020403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267" y="2323743"/>
              <a:ext cx="2442267" cy="2574281"/>
            </a:xfrm>
            <a:prstGeom prst="rect">
              <a:avLst/>
            </a:prstGeom>
            <a:ln>
              <a:noFill/>
            </a:ln>
            <a:effectLst>
              <a:outerShdw blurRad="355600" dist="50800" dir="5400000" algn="ctr" rotWithShape="0">
                <a:srgbClr val="000000">
                  <a:alpha val="31000"/>
                </a:srgbClr>
              </a:outerShdw>
            </a:effectLst>
          </p:spPr>
        </p:pic>
      </p:grpSp>
      <p:grpSp>
        <p:nvGrpSpPr>
          <p:cNvPr id="23" name="Group 22"/>
          <p:cNvGrpSpPr/>
          <p:nvPr/>
        </p:nvGrpSpPr>
        <p:grpSpPr>
          <a:xfrm>
            <a:off x="2283851" y="4167409"/>
            <a:ext cx="6769961" cy="2690591"/>
            <a:chOff x="2283851" y="4208324"/>
            <a:chExt cx="6769961" cy="2690591"/>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9692" y="4574954"/>
              <a:ext cx="2484120" cy="1988820"/>
            </a:xfrm>
            <a:prstGeom prst="rect">
              <a:avLst/>
            </a:prstGeom>
            <a:ln w="12700">
              <a:solidFill>
                <a:schemeClr val="tx1"/>
              </a:solidFill>
            </a:ln>
            <a:effectLst/>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1139" t="10287" r="3037" b="4338"/>
            <a:stretch/>
          </p:blipFill>
          <p:spPr>
            <a:xfrm>
              <a:off x="5562600" y="4208324"/>
              <a:ext cx="2232122" cy="1830683"/>
            </a:xfrm>
            <a:prstGeom prst="rect">
              <a:avLst/>
            </a:prstGeom>
            <a:ln w="3175">
              <a:solidFill>
                <a:schemeClr val="tx1"/>
              </a:solidFill>
            </a:ln>
          </p:spPr>
        </p:pic>
        <p:sp>
          <p:nvSpPr>
            <p:cNvPr id="21" name="TextBox 20"/>
            <p:cNvSpPr txBox="1"/>
            <p:nvPr/>
          </p:nvSpPr>
          <p:spPr>
            <a:xfrm>
              <a:off x="6387868" y="6529583"/>
              <a:ext cx="2060791" cy="369332"/>
            </a:xfrm>
            <a:prstGeom prst="rect">
              <a:avLst/>
            </a:prstGeom>
            <a:noFill/>
          </p:spPr>
          <p:txBody>
            <a:bodyPr wrap="square" rtlCol="0">
              <a:spAutoFit/>
            </a:bodyPr>
            <a:lstStyle/>
            <a:p>
              <a:pPr algn="ctr"/>
              <a:r>
                <a:rPr lang="en-US" b="1" dirty="0" smtClean="0">
                  <a:latin typeface="Calibri" panose="020F0502020204030204" pitchFamily="34" charset="0"/>
                </a:rPr>
                <a:t>Tables</a:t>
              </a:r>
              <a:endParaRPr lang="en-US" b="1" dirty="0">
                <a:latin typeface="Calibri" panose="020F0502020204030204" pitchFamily="34" charset="0"/>
              </a:endParaRPr>
            </a:p>
          </p:txBody>
        </p:sp>
        <p:sp>
          <p:nvSpPr>
            <p:cNvPr id="22" name="TextBox 21"/>
            <p:cNvSpPr txBox="1"/>
            <p:nvPr/>
          </p:nvSpPr>
          <p:spPr>
            <a:xfrm>
              <a:off x="2283851" y="5123665"/>
              <a:ext cx="3452738"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Requirement properties and relationships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Requirement lists; traceability matrices; verification matrices</a:t>
              </a:r>
              <a:endParaRPr lang="en-US" dirty="0">
                <a:latin typeface="Calibri" panose="020F0502020204030204" pitchFamily="34" charset="0"/>
              </a:endParaRPr>
            </a:p>
          </p:txBody>
        </p:sp>
      </p:grpSp>
    </p:spTree>
    <p:extLst>
      <p:ext uri="{BB962C8B-B14F-4D97-AF65-F5344CB8AC3E}">
        <p14:creationId xmlns:p14="http://schemas.microsoft.com/office/powerpoint/2010/main" val="42617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1007794"/>
          </a:xfrm>
        </p:spPr>
        <p:txBody>
          <a:bodyPr>
            <a:noAutofit/>
          </a:bodyPr>
          <a:lstStyle/>
          <a:p>
            <a:pPr algn="l"/>
            <a:r>
              <a:rPr lang="en-US" sz="3200" dirty="0" smtClean="0"/>
              <a:t>In the beginning, a basic set of views…</a:t>
            </a:r>
            <a:endParaRPr lang="en-US" sz="3200"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97" y="4211781"/>
            <a:ext cx="2589119" cy="2000423"/>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33" y="2672848"/>
            <a:ext cx="3709357" cy="1354573"/>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709" y="952839"/>
            <a:ext cx="2783681" cy="1524000"/>
          </a:xfrm>
          <a:prstGeom prst="rect">
            <a:avLst/>
          </a:prstGeom>
          <a:effectLst>
            <a:glow rad="139700">
              <a:schemeClr val="accent2">
                <a:satMod val="175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991" y="2681397"/>
            <a:ext cx="2322778" cy="1860965"/>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4550" y="4760595"/>
            <a:ext cx="2484120" cy="1988820"/>
          </a:xfrm>
          <a:prstGeom prst="rect">
            <a:avLst/>
          </a:prstGeom>
          <a:ln w="12700">
            <a:solidFill>
              <a:schemeClr val="tx1"/>
            </a:solidFill>
          </a:ln>
          <a:effectLst>
            <a:glow rad="139700">
              <a:schemeClr val="accent2">
                <a:satMod val="175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356" y="1107092"/>
            <a:ext cx="3209524" cy="1376191"/>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pic>
        <p:nvPicPr>
          <p:cNvPr id="8" name="Content Placeholder 7"/>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2667000" y="3374468"/>
            <a:ext cx="3810000" cy="2738438"/>
          </a:xfrm>
        </p:spPr>
      </p:pic>
    </p:spTree>
    <p:extLst>
      <p:ext uri="{BB962C8B-B14F-4D97-AF65-F5344CB8AC3E}">
        <p14:creationId xmlns:p14="http://schemas.microsoft.com/office/powerpoint/2010/main" val="217969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800" dirty="0" smtClean="0"/>
              <a:t>Views Depict</a:t>
            </a:r>
            <a:br>
              <a:rPr lang="en-US" sz="4800" dirty="0" smtClean="0"/>
            </a:br>
            <a:r>
              <a:rPr lang="en-US" sz="4800" dirty="0" smtClean="0"/>
              <a:t>Behavior</a:t>
            </a:r>
            <a:endParaRPr lang="en-US" sz="4800" dirty="0"/>
          </a:p>
        </p:txBody>
      </p:sp>
      <p:sp>
        <p:nvSpPr>
          <p:cNvPr id="4" name="Slide Number Placeholder 3"/>
          <p:cNvSpPr>
            <a:spLocks noGrp="1"/>
          </p:cNvSpPr>
          <p:nvPr>
            <p:ph type="sldNum" sz="quarter" idx="12"/>
          </p:nvPr>
        </p:nvSpPr>
        <p:spPr/>
        <p:txBody>
          <a:bodyPr/>
          <a:lstStyle/>
          <a:p>
            <a:fld id="{B14C2E61-F537-4BC0-ABA7-95E59C574EBC}" type="slidenum">
              <a:rPr lang="en-US" smtClean="0"/>
              <a:t>20</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488014"/>
            <a:ext cx="1068324" cy="172310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606615"/>
            <a:ext cx="1981200" cy="14859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86400" y="4700459"/>
            <a:ext cx="1981200" cy="14859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4390275"/>
            <a:ext cx="2106268" cy="210626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5" y="4444527"/>
            <a:ext cx="1838739" cy="1838739"/>
          </a:xfrm>
          <a:prstGeom prst="rect">
            <a:avLst/>
          </a:prstGeom>
        </p:spPr>
      </p:pic>
      <p:sp>
        <p:nvSpPr>
          <p:cNvPr id="14" name="Right Arrow 13"/>
          <p:cNvSpPr/>
          <p:nvPr/>
        </p:nvSpPr>
        <p:spPr>
          <a:xfrm>
            <a:off x="3200400" y="5140266"/>
            <a:ext cx="5334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Right Arrow 14"/>
          <p:cNvSpPr/>
          <p:nvPr/>
        </p:nvSpPr>
        <p:spPr>
          <a:xfrm>
            <a:off x="4876800" y="5173396"/>
            <a:ext cx="5334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Right Arrow 15"/>
          <p:cNvSpPr/>
          <p:nvPr/>
        </p:nvSpPr>
        <p:spPr>
          <a:xfrm rot="3259891">
            <a:off x="1525472" y="4533148"/>
            <a:ext cx="632982"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Right Arrow 16"/>
          <p:cNvSpPr/>
          <p:nvPr/>
        </p:nvSpPr>
        <p:spPr>
          <a:xfrm rot="18340109" flipV="1">
            <a:off x="6894184" y="4506532"/>
            <a:ext cx="817706"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TextBox 17"/>
          <p:cNvSpPr txBox="1"/>
          <p:nvPr/>
        </p:nvSpPr>
        <p:spPr>
          <a:xfrm>
            <a:off x="457200" y="4092515"/>
            <a:ext cx="2743200" cy="338554"/>
          </a:xfrm>
          <a:prstGeom prst="rect">
            <a:avLst/>
          </a:prstGeom>
          <a:noFill/>
        </p:spPr>
        <p:txBody>
          <a:bodyPr wrap="square" rtlCol="0">
            <a:spAutoFit/>
          </a:bodyPr>
          <a:lstStyle/>
          <a:p>
            <a:r>
              <a:rPr lang="en-US" sz="1600" dirty="0" smtClean="0">
                <a:latin typeface="Calibri" panose="020F0502020204030204" pitchFamily="34" charset="0"/>
              </a:rPr>
              <a:t>Make Information Request</a:t>
            </a:r>
            <a:endParaRPr lang="en-US" sz="1600" dirty="0">
              <a:latin typeface="Calibri" panose="020F0502020204030204" pitchFamily="34" charset="0"/>
            </a:endParaRPr>
          </a:p>
        </p:txBody>
      </p:sp>
      <p:sp>
        <p:nvSpPr>
          <p:cNvPr id="19" name="TextBox 18"/>
          <p:cNvSpPr txBox="1"/>
          <p:nvPr/>
        </p:nvSpPr>
        <p:spPr>
          <a:xfrm>
            <a:off x="762000" y="6098600"/>
            <a:ext cx="2743200" cy="338554"/>
          </a:xfrm>
          <a:prstGeom prst="rect">
            <a:avLst/>
          </a:prstGeom>
          <a:noFill/>
        </p:spPr>
        <p:txBody>
          <a:bodyPr wrap="square" rtlCol="0">
            <a:spAutoFit/>
          </a:bodyPr>
          <a:lstStyle/>
          <a:p>
            <a:r>
              <a:rPr lang="en-US" sz="1600" dirty="0" smtClean="0">
                <a:latin typeface="Calibri" panose="020F0502020204030204" pitchFamily="34" charset="0"/>
              </a:rPr>
              <a:t>Accept &amp; Format Request</a:t>
            </a:r>
            <a:endParaRPr lang="en-US" sz="1600" dirty="0">
              <a:latin typeface="Calibri" panose="020F0502020204030204" pitchFamily="34" charset="0"/>
            </a:endParaRPr>
          </a:p>
        </p:txBody>
      </p:sp>
      <p:sp>
        <p:nvSpPr>
          <p:cNvPr id="20" name="TextBox 19"/>
          <p:cNvSpPr txBox="1"/>
          <p:nvPr/>
        </p:nvSpPr>
        <p:spPr>
          <a:xfrm>
            <a:off x="3238500" y="6098600"/>
            <a:ext cx="2743200" cy="338554"/>
          </a:xfrm>
          <a:prstGeom prst="rect">
            <a:avLst/>
          </a:prstGeom>
          <a:noFill/>
        </p:spPr>
        <p:txBody>
          <a:bodyPr wrap="square" rtlCol="0">
            <a:spAutoFit/>
          </a:bodyPr>
          <a:lstStyle/>
          <a:p>
            <a:r>
              <a:rPr lang="en-US" sz="1600" dirty="0" smtClean="0">
                <a:latin typeface="Calibri" panose="020F0502020204030204" pitchFamily="34" charset="0"/>
              </a:rPr>
              <a:t>Get Product from Inventory</a:t>
            </a:r>
            <a:endParaRPr lang="en-US" sz="1600" dirty="0">
              <a:latin typeface="Calibri" panose="020F0502020204030204" pitchFamily="34" charset="0"/>
            </a:endParaRPr>
          </a:p>
        </p:txBody>
      </p:sp>
      <p:sp>
        <p:nvSpPr>
          <p:cNvPr id="21" name="TextBox 20"/>
          <p:cNvSpPr txBox="1"/>
          <p:nvPr/>
        </p:nvSpPr>
        <p:spPr>
          <a:xfrm>
            <a:off x="5715000" y="6097112"/>
            <a:ext cx="2743200" cy="338554"/>
          </a:xfrm>
          <a:prstGeom prst="rect">
            <a:avLst/>
          </a:prstGeom>
          <a:noFill/>
        </p:spPr>
        <p:txBody>
          <a:bodyPr wrap="square" rtlCol="0">
            <a:spAutoFit/>
          </a:bodyPr>
          <a:lstStyle/>
          <a:p>
            <a:r>
              <a:rPr lang="en-US" sz="1600" dirty="0" smtClean="0">
                <a:latin typeface="Calibri" panose="020F0502020204030204" pitchFamily="34" charset="0"/>
              </a:rPr>
              <a:t>Provide Product to Customer</a:t>
            </a:r>
            <a:endParaRPr lang="en-US" sz="1600" dirty="0">
              <a:latin typeface="Calibri" panose="020F0502020204030204" pitchFamily="34" charset="0"/>
            </a:endParaRPr>
          </a:p>
        </p:txBody>
      </p:sp>
      <p:sp>
        <p:nvSpPr>
          <p:cNvPr id="22" name="TextBox 21"/>
          <p:cNvSpPr txBox="1"/>
          <p:nvPr/>
        </p:nvSpPr>
        <p:spPr>
          <a:xfrm>
            <a:off x="6705600" y="4016895"/>
            <a:ext cx="2743200" cy="338554"/>
          </a:xfrm>
          <a:prstGeom prst="rect">
            <a:avLst/>
          </a:prstGeom>
          <a:noFill/>
        </p:spPr>
        <p:txBody>
          <a:bodyPr wrap="square" rtlCol="0">
            <a:spAutoFit/>
          </a:bodyPr>
          <a:lstStyle/>
          <a:p>
            <a:pPr algn="ctr"/>
            <a:r>
              <a:rPr lang="en-US" sz="1600" dirty="0" smtClean="0">
                <a:latin typeface="Calibri" panose="020F0502020204030204" pitchFamily="34" charset="0"/>
              </a:rPr>
              <a:t>Accept Product</a:t>
            </a:r>
            <a:endParaRPr lang="en-US" sz="1600" dirty="0">
              <a:latin typeface="Calibri" panose="020F0502020204030204" pitchFamily="34" charset="0"/>
            </a:endParaRPr>
          </a:p>
        </p:txBody>
      </p:sp>
    </p:spTree>
    <p:extLst>
      <p:ext uri="{BB962C8B-B14F-4D97-AF65-F5344CB8AC3E}">
        <p14:creationId xmlns:p14="http://schemas.microsoft.com/office/powerpoint/2010/main" val="270779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Integrated Picture of</a:t>
            </a:r>
            <a:br>
              <a:rPr lang="en-US" dirty="0" smtClean="0"/>
            </a:br>
            <a:r>
              <a:rPr lang="en-US" dirty="0" smtClean="0"/>
              <a:t>Behavioral Views</a:t>
            </a:r>
            <a:endParaRPr lang="en-US" dirty="0"/>
          </a:p>
        </p:txBody>
      </p:sp>
      <p:sp>
        <p:nvSpPr>
          <p:cNvPr id="7" name="Content Placeholder 6"/>
          <p:cNvSpPr>
            <a:spLocks noGrp="1"/>
          </p:cNvSpPr>
          <p:nvPr>
            <p:ph idx="1"/>
          </p:nvPr>
        </p:nvSpPr>
        <p:spPr>
          <a:xfrm>
            <a:off x="6672311" y="3923028"/>
            <a:ext cx="2354580" cy="2285683"/>
          </a:xfrm>
        </p:spPr>
        <p:txBody>
          <a:bodyPr/>
          <a:lstStyle/>
          <a:p>
            <a:pPr marL="0" indent="0">
              <a:buNone/>
            </a:pPr>
            <a:r>
              <a:rPr lang="en-US" i="1" dirty="0" smtClean="0"/>
              <a:t>What about</a:t>
            </a:r>
          </a:p>
          <a:p>
            <a:r>
              <a:rPr lang="en-US" i="1" dirty="0" smtClean="0"/>
              <a:t>audience?</a:t>
            </a:r>
          </a:p>
          <a:p>
            <a:r>
              <a:rPr lang="en-US" i="1" dirty="0" smtClean="0"/>
              <a:t>level of detail?</a:t>
            </a:r>
            <a:endParaRPr lang="en-US" i="1"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21</a:t>
            </a:fld>
            <a:endParaRPr lang="en-US" dirty="0"/>
          </a:p>
        </p:txBody>
      </p:sp>
      <p:sp>
        <p:nvSpPr>
          <p:cNvPr id="8" name="Rounded Rectangle 7"/>
          <p:cNvSpPr/>
          <p:nvPr/>
        </p:nvSpPr>
        <p:spPr>
          <a:xfrm>
            <a:off x="6603135" y="1637646"/>
            <a:ext cx="2436056" cy="2102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latin typeface="Calibri" panose="020F0502020204030204" pitchFamily="34" charset="0"/>
              </a:rPr>
              <a:t>Concepts reflected</a:t>
            </a:r>
          </a:p>
          <a:p>
            <a:pPr algn="ctr"/>
            <a:endParaRPr lang="en-US" sz="1050" dirty="0" smtClean="0">
              <a:latin typeface="Calibri" panose="020F0502020204030204" pitchFamily="34" charset="0"/>
            </a:endParaRPr>
          </a:p>
          <a:p>
            <a:pPr algn="ctr"/>
            <a:r>
              <a:rPr lang="en-US" sz="2000" dirty="0" smtClean="0">
                <a:latin typeface="Calibri" panose="020F0502020204030204" pitchFamily="34" charset="0"/>
              </a:rPr>
              <a:t>Composition</a:t>
            </a:r>
          </a:p>
          <a:p>
            <a:pPr algn="ctr"/>
            <a:r>
              <a:rPr lang="en-US" sz="2000" dirty="0" smtClean="0">
                <a:latin typeface="Calibri" panose="020F0502020204030204" pitchFamily="34" charset="0"/>
              </a:rPr>
              <a:t>Control / Structure</a:t>
            </a:r>
          </a:p>
          <a:p>
            <a:pPr algn="ctr"/>
            <a:r>
              <a:rPr lang="en-US" sz="2000" dirty="0" smtClean="0">
                <a:latin typeface="Calibri" panose="020F0502020204030204" pitchFamily="34" charset="0"/>
              </a:rPr>
              <a:t>Triggering</a:t>
            </a:r>
          </a:p>
          <a:p>
            <a:pPr algn="ctr"/>
            <a:r>
              <a:rPr lang="en-US" sz="2000" dirty="0" smtClean="0">
                <a:latin typeface="Calibri" panose="020F0502020204030204" pitchFamily="34" charset="0"/>
              </a:rPr>
              <a:t>Data Flow</a:t>
            </a:r>
          </a:p>
          <a:p>
            <a:pPr algn="ctr"/>
            <a:r>
              <a:rPr lang="en-US" sz="2000" dirty="0" smtClean="0">
                <a:latin typeface="Calibri" panose="020F0502020204030204" pitchFamily="34" charset="0"/>
              </a:rPr>
              <a:t>Allocation</a:t>
            </a: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37646"/>
            <a:ext cx="6182588" cy="4686954"/>
          </a:xfrm>
          <a:prstGeom prst="rect">
            <a:avLst/>
          </a:prstGeom>
        </p:spPr>
      </p:pic>
    </p:spTree>
    <p:extLst>
      <p:ext uri="{BB962C8B-B14F-4D97-AF65-F5344CB8AC3E}">
        <p14:creationId xmlns:p14="http://schemas.microsoft.com/office/powerpoint/2010/main" val="369979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Behavioral Views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22</a:t>
            </a:fld>
            <a:endParaRPr lang="en-US" dirty="0"/>
          </a:p>
        </p:txBody>
      </p:sp>
      <p:grpSp>
        <p:nvGrpSpPr>
          <p:cNvPr id="9" name="Group 8"/>
          <p:cNvGrpSpPr/>
          <p:nvPr/>
        </p:nvGrpSpPr>
        <p:grpSpPr>
          <a:xfrm>
            <a:off x="1245870" y="778394"/>
            <a:ext cx="7669530" cy="2041006"/>
            <a:chOff x="1245870" y="1304174"/>
            <a:chExt cx="7669530" cy="2041006"/>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2972" y1="6711" x2="12972" y2="6711"/>
                          <a14:foregroundMark x1="34934" y1="9396" x2="34934" y2="9396"/>
                          <a14:foregroundMark x1="91318" y1="12081" x2="91318" y2="12081"/>
                          <a14:foregroundMark x1="35240" y1="93960" x2="35240" y2="93960"/>
                          <a14:foregroundMark x1="30541" y1="95638" x2="30541" y2="95638"/>
                          <a14:foregroundMark x1="17263" y1="95638" x2="87743" y2="94463"/>
                          <a14:foregroundMark x1="6027" y1="10570" x2="89990" y2="11074"/>
                          <a14:foregroundMark x1="4699" y1="28020" x2="8274" y2="1846"/>
                          <a14:foregroundMark x1="38202" y1="4027" x2="91726" y2="6208"/>
                          <a14:foregroundMark x1="97038" y1="27349" x2="90398" y2="9899"/>
                          <a14:backgroundMark x1="2349" y1="84732" x2="2349" y2="84732"/>
                          <a14:backgroundMark x1="96016" y1="92953" x2="96016" y2="92953"/>
                        </a14:backgroundRemoval>
                      </a14:imgEffect>
                    </a14:imgLayer>
                  </a14:imgProps>
                </a:ext>
                <a:ext uri="{28A0092B-C50C-407E-A947-70E740481C1C}">
                  <a14:useLocalDpi xmlns:a14="http://schemas.microsoft.com/office/drawing/2010/main" val="0"/>
                </a:ext>
              </a:extLst>
            </a:blip>
            <a:stretch>
              <a:fillRect/>
            </a:stretch>
          </p:blipFill>
          <p:spPr>
            <a:xfrm>
              <a:off x="6000503" y="1304174"/>
              <a:ext cx="2914897" cy="177454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600826" y="2975848"/>
              <a:ext cx="1628775" cy="369332"/>
            </a:xfrm>
            <a:prstGeom prst="rect">
              <a:avLst/>
            </a:prstGeom>
            <a:noFill/>
          </p:spPr>
          <p:txBody>
            <a:bodyPr wrap="square" rtlCol="0">
              <a:spAutoFit/>
            </a:bodyPr>
            <a:lstStyle/>
            <a:p>
              <a:pPr algn="ctr"/>
              <a:r>
                <a:rPr lang="en-US" b="1" dirty="0" smtClean="0">
                  <a:latin typeface="Calibri" panose="020F0502020204030204" pitchFamily="34" charset="0"/>
                </a:rPr>
                <a:t>DoDAF OV-1</a:t>
              </a:r>
              <a:endParaRPr lang="en-US" b="1" dirty="0">
                <a:latin typeface="Calibri" panose="020F0502020204030204" pitchFamily="34" charset="0"/>
              </a:endParaRPr>
            </a:p>
          </p:txBody>
        </p:sp>
        <p:sp>
          <p:nvSpPr>
            <p:cNvPr id="8" name="TextBox 7"/>
            <p:cNvSpPr txBox="1"/>
            <p:nvPr/>
          </p:nvSpPr>
          <p:spPr>
            <a:xfrm>
              <a:off x="1245870" y="1356007"/>
              <a:ext cx="5154930"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General context often with lightweight composition, triggering, and allocation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High-level contextual introduction to describe operational boundaries and align system vision</a:t>
              </a:r>
              <a:endParaRPr lang="en-US" dirty="0">
                <a:latin typeface="Calibri" panose="020F0502020204030204" pitchFamily="34" charset="0"/>
              </a:endParaRPr>
            </a:p>
          </p:txBody>
        </p:sp>
      </p:grpSp>
      <p:grpSp>
        <p:nvGrpSpPr>
          <p:cNvPr id="3" name="Group 2"/>
          <p:cNvGrpSpPr/>
          <p:nvPr/>
        </p:nvGrpSpPr>
        <p:grpSpPr>
          <a:xfrm>
            <a:off x="228600" y="2870852"/>
            <a:ext cx="8763000" cy="1560929"/>
            <a:chOff x="152400" y="2870852"/>
            <a:chExt cx="8763000" cy="1560929"/>
          </a:xfrm>
        </p:grpSpPr>
        <p:sp>
          <p:nvSpPr>
            <p:cNvPr id="12" name="TextBox 11"/>
            <p:cNvSpPr txBox="1"/>
            <p:nvPr/>
          </p:nvSpPr>
          <p:spPr>
            <a:xfrm>
              <a:off x="1058227" y="4062449"/>
              <a:ext cx="1628775" cy="369332"/>
            </a:xfrm>
            <a:prstGeom prst="rect">
              <a:avLst/>
            </a:prstGeom>
            <a:noFill/>
          </p:spPr>
          <p:txBody>
            <a:bodyPr wrap="square" rtlCol="0">
              <a:spAutoFit/>
            </a:bodyPr>
            <a:lstStyle/>
            <a:p>
              <a:pPr algn="ctr"/>
              <a:r>
                <a:rPr lang="en-US" b="1" dirty="0" smtClean="0">
                  <a:latin typeface="Calibri" panose="020F0502020204030204" pitchFamily="34" charset="0"/>
                </a:rPr>
                <a:t>FFBD</a:t>
              </a:r>
              <a:endParaRPr lang="en-US" b="1" dirty="0">
                <a:latin typeface="Calibri" panose="020F0502020204030204" pitchFamily="34" charset="0"/>
              </a:endParaRPr>
            </a:p>
          </p:txBody>
        </p:sp>
        <p:sp>
          <p:nvSpPr>
            <p:cNvPr id="13" name="TextBox 12"/>
            <p:cNvSpPr txBox="1"/>
            <p:nvPr/>
          </p:nvSpPr>
          <p:spPr>
            <a:xfrm>
              <a:off x="3760470" y="2893359"/>
              <a:ext cx="5154930"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 excluding software engineers</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Specification of flow of control</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Initial capture of threads and integrated behavior when focusing purely on control aspects</a:t>
              </a:r>
              <a:endParaRPr lang="en-US" dirty="0">
                <a:latin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870852"/>
              <a:ext cx="3440430" cy="1256367"/>
            </a:xfrm>
            <a:prstGeom prst="rect">
              <a:avLst/>
            </a:prstGeom>
            <a:ln>
              <a:noFill/>
            </a:ln>
            <a:effectLst>
              <a:outerShdw blurRad="292100" dist="139700" dir="2700000" algn="tl" rotWithShape="0">
                <a:srgbClr val="333333">
                  <a:alpha val="65000"/>
                </a:srgbClr>
              </a:outerShdw>
            </a:effectLst>
          </p:spPr>
        </p:pic>
      </p:grpSp>
      <p:grpSp>
        <p:nvGrpSpPr>
          <p:cNvPr id="22" name="Group 21"/>
          <p:cNvGrpSpPr/>
          <p:nvPr/>
        </p:nvGrpSpPr>
        <p:grpSpPr>
          <a:xfrm>
            <a:off x="914400" y="4458721"/>
            <a:ext cx="7364730" cy="2360941"/>
            <a:chOff x="1093470" y="4458721"/>
            <a:chExt cx="7364730" cy="2360941"/>
          </a:xfrm>
        </p:grpSpPr>
        <p:sp>
          <p:nvSpPr>
            <p:cNvPr id="18" name="TextBox 17"/>
            <p:cNvSpPr txBox="1"/>
            <p:nvPr/>
          </p:nvSpPr>
          <p:spPr>
            <a:xfrm>
              <a:off x="6174637" y="6450330"/>
              <a:ext cx="2283563" cy="369332"/>
            </a:xfrm>
            <a:prstGeom prst="rect">
              <a:avLst/>
            </a:prstGeom>
            <a:noFill/>
          </p:spPr>
          <p:txBody>
            <a:bodyPr wrap="square" rtlCol="0">
              <a:spAutoFit/>
            </a:bodyPr>
            <a:lstStyle/>
            <a:p>
              <a:pPr algn="ctr"/>
              <a:r>
                <a:rPr lang="en-US" b="1" dirty="0" smtClean="0">
                  <a:latin typeface="Calibri" panose="020F0502020204030204" pitchFamily="34" charset="0"/>
                </a:rPr>
                <a:t>Sequence Diagram</a:t>
              </a:r>
              <a:endParaRPr lang="en-US" b="1" dirty="0">
                <a:latin typeface="Calibri" panose="020F0502020204030204" pitchFamily="34" charset="0"/>
              </a:endParaRPr>
            </a:p>
          </p:txBody>
        </p:sp>
        <p:sp>
          <p:nvSpPr>
            <p:cNvPr id="19" name="TextBox 18"/>
            <p:cNvSpPr txBox="1"/>
            <p:nvPr/>
          </p:nvSpPr>
          <p:spPr>
            <a:xfrm>
              <a:off x="1093470" y="4471254"/>
              <a:ext cx="5154930" cy="2031325"/>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Specification of sequence (but not control), allocation, and triggering</a:t>
              </a:r>
            </a:p>
            <a:p>
              <a:r>
                <a:rPr lang="en-US" b="1" dirty="0">
                  <a:solidFill>
                    <a:schemeClr val="accent1">
                      <a:lumMod val="75000"/>
                    </a:schemeClr>
                  </a:solidFill>
                  <a:latin typeface="Calibri" panose="020F0502020204030204" pitchFamily="34" charset="0"/>
                </a:rPr>
                <a:t>Use: </a:t>
              </a:r>
              <a:r>
                <a:rPr lang="en-US" dirty="0">
                  <a:latin typeface="Calibri" panose="020F0502020204030204" pitchFamily="34" charset="0"/>
                </a:rPr>
                <a:t>Initial capture of threads </a:t>
              </a:r>
              <a:r>
                <a:rPr lang="en-US" dirty="0" smtClean="0">
                  <a:latin typeface="Calibri" panose="020F0502020204030204" pitchFamily="34" charset="0"/>
                </a:rPr>
                <a:t>when </a:t>
              </a:r>
              <a:r>
                <a:rPr lang="en-US" dirty="0">
                  <a:latin typeface="Calibri" panose="020F0502020204030204" pitchFamily="34" charset="0"/>
                </a:rPr>
                <a:t>focusing purely on </a:t>
              </a:r>
              <a:r>
                <a:rPr lang="en-US" dirty="0" smtClean="0">
                  <a:latin typeface="Calibri" panose="020F0502020204030204" pitchFamily="34" charset="0"/>
                </a:rPr>
                <a:t>triggering aspects; communication with software engineers</a:t>
              </a:r>
              <a:endParaRPr lang="en-US" dirty="0">
                <a:latin typeface="Calibri" panose="020F050202020403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4635" y="4458721"/>
              <a:ext cx="2283565" cy="2094480"/>
            </a:xfrm>
            <a:prstGeom prst="rect">
              <a:avLst/>
            </a:prstGeom>
          </p:spPr>
        </p:pic>
      </p:grpSp>
    </p:spTree>
    <p:extLst>
      <p:ext uri="{BB962C8B-B14F-4D97-AF65-F5344CB8AC3E}">
        <p14:creationId xmlns:p14="http://schemas.microsoft.com/office/powerpoint/2010/main" val="46919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Behavioral Views, cont.</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23</a:t>
            </a:fld>
            <a:endParaRPr lang="en-US" dirty="0"/>
          </a:p>
        </p:txBody>
      </p:sp>
      <p:grpSp>
        <p:nvGrpSpPr>
          <p:cNvPr id="3" name="Group 2"/>
          <p:cNvGrpSpPr/>
          <p:nvPr/>
        </p:nvGrpSpPr>
        <p:grpSpPr>
          <a:xfrm>
            <a:off x="1669184" y="687058"/>
            <a:ext cx="6862372" cy="2360942"/>
            <a:chOff x="1976828" y="687058"/>
            <a:chExt cx="6862372" cy="2360942"/>
          </a:xfrm>
        </p:grpSpPr>
        <p:sp>
          <p:nvSpPr>
            <p:cNvPr id="7" name="TextBox 6"/>
            <p:cNvSpPr txBox="1"/>
            <p:nvPr/>
          </p:nvSpPr>
          <p:spPr>
            <a:xfrm>
              <a:off x="6689890" y="2678668"/>
              <a:ext cx="1628775" cy="369332"/>
            </a:xfrm>
            <a:prstGeom prst="rect">
              <a:avLst/>
            </a:prstGeom>
            <a:noFill/>
          </p:spPr>
          <p:txBody>
            <a:bodyPr wrap="square" rtlCol="0">
              <a:spAutoFit/>
            </a:bodyPr>
            <a:lstStyle/>
            <a:p>
              <a:pPr algn="ctr"/>
              <a:r>
                <a:rPr lang="en-US" b="1" dirty="0" smtClean="0">
                  <a:latin typeface="Calibri" panose="020F0502020204030204" pitchFamily="34" charset="0"/>
                </a:rPr>
                <a:t>N2 Diagram</a:t>
              </a:r>
              <a:endParaRPr lang="en-US" b="1" dirty="0">
                <a:latin typeface="Calibri" panose="020F0502020204030204" pitchFamily="34" charset="0"/>
              </a:endParaRPr>
            </a:p>
          </p:txBody>
        </p:sp>
        <p:sp>
          <p:nvSpPr>
            <p:cNvPr id="8" name="TextBox 7"/>
            <p:cNvSpPr txBox="1"/>
            <p:nvPr/>
          </p:nvSpPr>
          <p:spPr>
            <a:xfrm>
              <a:off x="1976828" y="845992"/>
              <a:ext cx="4337712"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Data flow with possible inclusion of allocation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Focused understanding of data flow and implied interfaces; clustering analysis</a:t>
              </a:r>
              <a:endParaRPr lang="en-US" dirty="0">
                <a:latin typeface="Calibri" panose="020F050202020403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356" y="687058"/>
              <a:ext cx="2669844" cy="2041404"/>
            </a:xfrm>
            <a:prstGeom prst="rect">
              <a:avLst/>
            </a:prstGeom>
            <a:ln>
              <a:noFill/>
            </a:ln>
            <a:effectLst>
              <a:outerShdw blurRad="292100" dist="139700" dir="2700000" algn="tl" rotWithShape="0">
                <a:srgbClr val="333333">
                  <a:alpha val="65000"/>
                </a:srgbClr>
              </a:outerShdw>
            </a:effectLst>
          </p:spPr>
        </p:pic>
      </p:grpSp>
      <p:grpSp>
        <p:nvGrpSpPr>
          <p:cNvPr id="10" name="Group 9"/>
          <p:cNvGrpSpPr/>
          <p:nvPr/>
        </p:nvGrpSpPr>
        <p:grpSpPr>
          <a:xfrm>
            <a:off x="304800" y="2667000"/>
            <a:ext cx="7943850" cy="2380334"/>
            <a:chOff x="1138008" y="2648866"/>
            <a:chExt cx="7943850" cy="2380334"/>
          </a:xfrm>
        </p:grpSpPr>
        <p:sp>
          <p:nvSpPr>
            <p:cNvPr id="12" name="TextBox 11"/>
            <p:cNvSpPr txBox="1"/>
            <p:nvPr/>
          </p:nvSpPr>
          <p:spPr>
            <a:xfrm>
              <a:off x="1755759" y="4659868"/>
              <a:ext cx="1628775" cy="369332"/>
            </a:xfrm>
            <a:prstGeom prst="rect">
              <a:avLst/>
            </a:prstGeom>
            <a:noFill/>
          </p:spPr>
          <p:txBody>
            <a:bodyPr wrap="square" rtlCol="0">
              <a:spAutoFit/>
            </a:bodyPr>
            <a:lstStyle/>
            <a:p>
              <a:pPr algn="ctr"/>
              <a:r>
                <a:rPr lang="en-US" b="1" dirty="0" smtClean="0">
                  <a:latin typeface="Calibri" panose="020F0502020204030204" pitchFamily="34" charset="0"/>
                </a:rPr>
                <a:t>IDEF0 Diagram</a:t>
              </a:r>
              <a:endParaRPr lang="en-US" b="1" dirty="0">
                <a:latin typeface="Calibri" panose="020F0502020204030204" pitchFamily="34" charset="0"/>
              </a:endParaRPr>
            </a:p>
          </p:txBody>
        </p:sp>
        <p:sp>
          <p:nvSpPr>
            <p:cNvPr id="13" name="TextBox 12"/>
            <p:cNvSpPr txBox="1"/>
            <p:nvPr/>
          </p:nvSpPr>
          <p:spPr>
            <a:xfrm>
              <a:off x="4109808" y="2978365"/>
              <a:ext cx="4972050"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smtClean="0">
                  <a:solidFill>
                    <a:schemeClr val="accent1">
                      <a:lumMod val="75000"/>
                    </a:schemeClr>
                  </a:solidFill>
                  <a:latin typeface="Calibri" panose="020F0502020204030204" pitchFamily="34" charset="0"/>
                </a:rPr>
                <a:t>Audience: </a:t>
              </a:r>
              <a:r>
                <a:rPr lang="en-US" dirty="0">
                  <a:latin typeface="Calibri" panose="020F0502020204030204" pitchFamily="34" charset="0"/>
                </a:rPr>
                <a:t>T</a:t>
              </a:r>
              <a:r>
                <a:rPr lang="en-US" dirty="0" smtClean="0">
                  <a:latin typeface="Calibri" panose="020F0502020204030204" pitchFamily="34" charset="0"/>
                </a:rPr>
                <a:t>raditional SEs and process engineers</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Data flow, triggering, and allocation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Analysis of data flow with diagnostics of inconsistencies across behavioral decomposition</a:t>
              </a:r>
              <a:endParaRPr lang="en-US" dirty="0">
                <a:latin typeface="Calibri" panose="020F0502020204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008" y="2648866"/>
              <a:ext cx="2864275" cy="2071055"/>
            </a:xfrm>
            <a:prstGeom prst="rect">
              <a:avLst/>
            </a:prstGeom>
            <a:ln>
              <a:noFill/>
            </a:ln>
            <a:effectLst>
              <a:outerShdw blurRad="292100" dist="139700" dir="2700000" algn="tl" rotWithShape="0">
                <a:srgbClr val="333333">
                  <a:alpha val="65000"/>
                </a:srgbClr>
              </a:outerShdw>
            </a:effectLst>
          </p:spPr>
        </p:pic>
      </p:grpSp>
      <p:grpSp>
        <p:nvGrpSpPr>
          <p:cNvPr id="6" name="Group 5"/>
          <p:cNvGrpSpPr/>
          <p:nvPr/>
        </p:nvGrpSpPr>
        <p:grpSpPr>
          <a:xfrm>
            <a:off x="922551" y="4804737"/>
            <a:ext cx="7696200" cy="1889926"/>
            <a:chOff x="1219200" y="4469843"/>
            <a:chExt cx="7696200" cy="1889926"/>
          </a:xfrm>
        </p:grpSpPr>
        <p:sp>
          <p:nvSpPr>
            <p:cNvPr id="18" name="TextBox 17"/>
            <p:cNvSpPr txBox="1"/>
            <p:nvPr/>
          </p:nvSpPr>
          <p:spPr>
            <a:xfrm>
              <a:off x="6094518" y="5990437"/>
              <a:ext cx="2820882" cy="369332"/>
            </a:xfrm>
            <a:prstGeom prst="rect">
              <a:avLst/>
            </a:prstGeom>
            <a:noFill/>
          </p:spPr>
          <p:txBody>
            <a:bodyPr wrap="square" rtlCol="0">
              <a:spAutoFit/>
            </a:bodyPr>
            <a:lstStyle/>
            <a:p>
              <a:pPr algn="ctr"/>
              <a:r>
                <a:rPr lang="en-US" b="1" dirty="0" smtClean="0">
                  <a:latin typeface="Calibri" panose="020F0502020204030204" pitchFamily="34" charset="0"/>
                </a:rPr>
                <a:t>State Transition Diagram</a:t>
              </a:r>
              <a:endParaRPr lang="en-US" b="1" dirty="0">
                <a:latin typeface="Calibri" panose="020F0502020204030204" pitchFamily="34" charset="0"/>
              </a:endParaRPr>
            </a:p>
          </p:txBody>
        </p:sp>
        <p:sp>
          <p:nvSpPr>
            <p:cNvPr id="19" name="TextBox 18"/>
            <p:cNvSpPr txBox="1"/>
            <p:nvPr/>
          </p:nvSpPr>
          <p:spPr>
            <a:xfrm>
              <a:off x="1219200" y="4757807"/>
              <a:ext cx="5523018"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 and software engineers</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System states and the corresponding transitions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Insight into the system by taking an orthogonal look at behavior</a:t>
              </a:r>
              <a:endParaRPr lang="en-US" dirty="0">
                <a:latin typeface="Calibri" panose="020F0502020204030204" pitchFamily="34" charset="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8896" y="4469843"/>
              <a:ext cx="1482443" cy="15205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3863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Behavioral Views, cont.</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24</a:t>
            </a:fld>
            <a:endParaRPr lang="en-US" dirty="0"/>
          </a:p>
        </p:txBody>
      </p:sp>
      <p:grpSp>
        <p:nvGrpSpPr>
          <p:cNvPr id="3" name="Group 2"/>
          <p:cNvGrpSpPr/>
          <p:nvPr/>
        </p:nvGrpSpPr>
        <p:grpSpPr>
          <a:xfrm>
            <a:off x="381000" y="1092875"/>
            <a:ext cx="8763000" cy="2336125"/>
            <a:chOff x="438150" y="829985"/>
            <a:chExt cx="8763000" cy="2336125"/>
          </a:xfrm>
        </p:grpSpPr>
        <p:sp>
          <p:nvSpPr>
            <p:cNvPr id="7" name="TextBox 6"/>
            <p:cNvSpPr txBox="1"/>
            <p:nvPr/>
          </p:nvSpPr>
          <p:spPr>
            <a:xfrm>
              <a:off x="6401009" y="2796778"/>
              <a:ext cx="1780223" cy="369332"/>
            </a:xfrm>
            <a:prstGeom prst="rect">
              <a:avLst/>
            </a:prstGeom>
            <a:noFill/>
          </p:spPr>
          <p:txBody>
            <a:bodyPr wrap="square" rtlCol="0">
              <a:spAutoFit/>
            </a:bodyPr>
            <a:lstStyle/>
            <a:p>
              <a:pPr algn="ctr"/>
              <a:r>
                <a:rPr lang="en-US" b="1" dirty="0" smtClean="0">
                  <a:latin typeface="Calibri" panose="020F0502020204030204" pitchFamily="34" charset="0"/>
                </a:rPr>
                <a:t>Enhanced FFBD</a:t>
              </a:r>
              <a:endParaRPr lang="en-US" b="1" dirty="0">
                <a:latin typeface="Calibri" panose="020F0502020204030204" pitchFamily="34" charset="0"/>
              </a:endParaRPr>
            </a:p>
          </p:txBody>
        </p:sp>
        <p:sp>
          <p:nvSpPr>
            <p:cNvPr id="8" name="TextBox 7"/>
            <p:cNvSpPr txBox="1"/>
            <p:nvPr/>
          </p:nvSpPr>
          <p:spPr>
            <a:xfrm>
              <a:off x="438150" y="829985"/>
              <a:ext cx="5106774" cy="2031325"/>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Not software engineers or </a:t>
              </a:r>
              <a:r>
                <a:rPr lang="en-US" dirty="0" err="1" smtClean="0">
                  <a:latin typeface="Calibri" panose="020F0502020204030204" pitchFamily="34" charset="0"/>
                </a:rPr>
                <a:t>SysML</a:t>
              </a:r>
              <a:r>
                <a:rPr lang="en-US" dirty="0" smtClean="0">
                  <a:latin typeface="Calibri" panose="020F0502020204030204" pitchFamily="34" charset="0"/>
                </a:rPr>
                <a:t> zealots</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Composition, triggering, resourcing, and allocation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Full specification of system behavior; best at higher levels of decomposition (level 0, level 1, …) when dealing with broader audiences</a:t>
              </a:r>
              <a:endParaRPr lang="en-US" dirty="0">
                <a:latin typeface="Calibri" panose="020F050202020403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881504"/>
              <a:ext cx="3806190" cy="1953177"/>
            </a:xfrm>
            <a:prstGeom prst="rect">
              <a:avLst/>
            </a:prstGeom>
            <a:ln>
              <a:noFill/>
            </a:ln>
            <a:effectLst>
              <a:outerShdw blurRad="292100" dist="139700" dir="2700000" algn="tl" rotWithShape="0">
                <a:srgbClr val="333333">
                  <a:alpha val="65000"/>
                </a:srgbClr>
              </a:outerShdw>
            </a:effectLst>
          </p:spPr>
        </p:pic>
      </p:grpSp>
      <p:grpSp>
        <p:nvGrpSpPr>
          <p:cNvPr id="6" name="Group 5"/>
          <p:cNvGrpSpPr/>
          <p:nvPr/>
        </p:nvGrpSpPr>
        <p:grpSpPr>
          <a:xfrm>
            <a:off x="76200" y="3217143"/>
            <a:ext cx="8991600" cy="2077593"/>
            <a:chOff x="228600" y="3045738"/>
            <a:chExt cx="8991600" cy="2077593"/>
          </a:xfrm>
        </p:grpSpPr>
        <p:sp>
          <p:nvSpPr>
            <p:cNvPr id="12" name="TextBox 11"/>
            <p:cNvSpPr txBox="1"/>
            <p:nvPr/>
          </p:nvSpPr>
          <p:spPr>
            <a:xfrm>
              <a:off x="1078909" y="4753999"/>
              <a:ext cx="1951673" cy="369332"/>
            </a:xfrm>
            <a:prstGeom prst="rect">
              <a:avLst/>
            </a:prstGeom>
            <a:noFill/>
          </p:spPr>
          <p:txBody>
            <a:bodyPr wrap="square" rtlCol="0">
              <a:spAutoFit/>
            </a:bodyPr>
            <a:lstStyle/>
            <a:p>
              <a:pPr algn="ctr"/>
              <a:r>
                <a:rPr lang="en-US" b="1" dirty="0" smtClean="0">
                  <a:latin typeface="Calibri" panose="020F0502020204030204" pitchFamily="34" charset="0"/>
                </a:rPr>
                <a:t>Activity Diagram</a:t>
              </a:r>
              <a:endParaRPr lang="en-US" b="1" dirty="0">
                <a:latin typeface="Calibri" panose="020F0502020204030204" pitchFamily="34" charset="0"/>
              </a:endParaRPr>
            </a:p>
          </p:txBody>
        </p:sp>
        <p:sp>
          <p:nvSpPr>
            <p:cNvPr id="13" name="TextBox 12"/>
            <p:cNvSpPr txBox="1"/>
            <p:nvPr/>
          </p:nvSpPr>
          <p:spPr>
            <a:xfrm>
              <a:off x="3916679" y="3079420"/>
              <a:ext cx="5303521"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Highest</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 and software engineers</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a:latin typeface="Calibri" panose="020F0502020204030204" pitchFamily="34" charset="0"/>
                </a:rPr>
                <a:t>Composition, triggering, </a:t>
              </a:r>
              <a:r>
                <a:rPr lang="en-US" dirty="0" smtClean="0">
                  <a:latin typeface="Calibri" panose="020F0502020204030204" pitchFamily="34" charset="0"/>
                </a:rPr>
                <a:t>and allocation</a:t>
              </a:r>
            </a:p>
            <a:p>
              <a:r>
                <a:rPr lang="en-US" b="1" dirty="0">
                  <a:solidFill>
                    <a:schemeClr val="accent1">
                      <a:lumMod val="75000"/>
                    </a:schemeClr>
                  </a:solidFill>
                  <a:latin typeface="Calibri" panose="020F0502020204030204" pitchFamily="34" charset="0"/>
                </a:rPr>
                <a:t>Use: </a:t>
              </a:r>
              <a:r>
                <a:rPr lang="en-US" dirty="0">
                  <a:latin typeface="Calibri" panose="020F0502020204030204" pitchFamily="34" charset="0"/>
                </a:rPr>
                <a:t>Full specification of system behavior; best at </a:t>
              </a:r>
              <a:r>
                <a:rPr lang="en-US" dirty="0" smtClean="0">
                  <a:latin typeface="Calibri" panose="020F0502020204030204" pitchFamily="34" charset="0"/>
                </a:rPr>
                <a:t>lower levels </a:t>
              </a:r>
              <a:r>
                <a:rPr lang="en-US" dirty="0">
                  <a:latin typeface="Calibri" panose="020F0502020204030204" pitchFamily="34" charset="0"/>
                </a:rPr>
                <a:t>of </a:t>
              </a:r>
              <a:r>
                <a:rPr lang="en-US" dirty="0" smtClean="0">
                  <a:latin typeface="Calibri" panose="020F0502020204030204" pitchFamily="34" charset="0"/>
                </a:rPr>
                <a:t>decomposition (design view)</a:t>
              </a:r>
              <a:endParaRPr lang="en-US" dirty="0">
                <a:latin typeface="Calibri" panose="020F0502020204030204"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045738"/>
              <a:ext cx="3652293" cy="1749182"/>
            </a:xfrm>
            <a:prstGeom prst="rect">
              <a:avLst/>
            </a:prstGeom>
            <a:ln>
              <a:noFill/>
            </a:ln>
            <a:effectLst>
              <a:outerShdw blurRad="292100" dist="139700" dir="2700000" algn="tl" rotWithShape="0">
                <a:srgbClr val="333333">
                  <a:alpha val="65000"/>
                </a:srgbClr>
              </a:outerShdw>
            </a:effectLst>
          </p:spPr>
        </p:pic>
      </p:grpSp>
      <p:grpSp>
        <p:nvGrpSpPr>
          <p:cNvPr id="11" name="Group 10"/>
          <p:cNvGrpSpPr/>
          <p:nvPr/>
        </p:nvGrpSpPr>
        <p:grpSpPr>
          <a:xfrm>
            <a:off x="1125416" y="4909192"/>
            <a:ext cx="7256584" cy="1948808"/>
            <a:chOff x="1438019" y="4499740"/>
            <a:chExt cx="7256584" cy="1948808"/>
          </a:xfrm>
        </p:grpSpPr>
        <p:sp>
          <p:nvSpPr>
            <p:cNvPr id="18" name="TextBox 17"/>
            <p:cNvSpPr txBox="1"/>
            <p:nvPr/>
          </p:nvSpPr>
          <p:spPr>
            <a:xfrm>
              <a:off x="6477000" y="6079216"/>
              <a:ext cx="2217603" cy="369332"/>
            </a:xfrm>
            <a:prstGeom prst="rect">
              <a:avLst/>
            </a:prstGeom>
            <a:noFill/>
          </p:spPr>
          <p:txBody>
            <a:bodyPr wrap="square" rtlCol="0">
              <a:spAutoFit/>
            </a:bodyPr>
            <a:lstStyle/>
            <a:p>
              <a:pPr algn="ctr"/>
              <a:r>
                <a:rPr lang="en-US" b="1" dirty="0" smtClean="0">
                  <a:latin typeface="Calibri" panose="020F0502020204030204" pitchFamily="34" charset="0"/>
                </a:rPr>
                <a:t>Simulation Timeline</a:t>
              </a:r>
              <a:endParaRPr lang="en-US" b="1" dirty="0">
                <a:latin typeface="Calibri" panose="020F0502020204030204" pitchFamily="34" charset="0"/>
              </a:endParaRPr>
            </a:p>
          </p:txBody>
        </p:sp>
        <p:sp>
          <p:nvSpPr>
            <p:cNvPr id="19" name="TextBox 18"/>
            <p:cNvSpPr txBox="1"/>
            <p:nvPr/>
          </p:nvSpPr>
          <p:spPr>
            <a:xfrm>
              <a:off x="1438019" y="4951599"/>
              <a:ext cx="5115182"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Performance aspects of specified behavior</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Debugging system logic; analysis of performance characteristics</a:t>
              </a:r>
              <a:endParaRPr lang="en-US" dirty="0">
                <a:latin typeface="Calibri" panose="020F050202020403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4499740"/>
              <a:ext cx="2217603" cy="166881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79354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Views Depict</a:t>
            </a:r>
            <a:br>
              <a:rPr lang="en-US" smtClean="0"/>
            </a:br>
            <a:r>
              <a:rPr lang="en-US" smtClean="0"/>
              <a:t>Physical Architecture</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14C2E61-F537-4BC0-ABA7-95E59C574EBC}" type="slidenum">
              <a:rPr lang="en-US" smtClean="0"/>
              <a:pPr/>
              <a:t>25</a:t>
            </a:fld>
            <a:endParaRPr lang="en-US"/>
          </a:p>
        </p:txBody>
      </p:sp>
      <p:grpSp>
        <p:nvGrpSpPr>
          <p:cNvPr id="12" name="Group 11"/>
          <p:cNvGrpSpPr/>
          <p:nvPr/>
        </p:nvGrpSpPr>
        <p:grpSpPr>
          <a:xfrm>
            <a:off x="1884556" y="3115074"/>
            <a:ext cx="5098152" cy="4047726"/>
            <a:chOff x="1884556" y="3115074"/>
            <a:chExt cx="5098152" cy="4047726"/>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283" y="3567961"/>
              <a:ext cx="1088006" cy="2125529"/>
            </a:xfrm>
            <a:prstGeom prst="rect">
              <a:avLst/>
            </a:prstGeom>
          </p:spPr>
        </p:pic>
        <p:pic>
          <p:nvPicPr>
            <p:cNvPr id="8" name="Picture 7"/>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84556" y="4200869"/>
              <a:ext cx="1416807" cy="22851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363" y="4752557"/>
              <a:ext cx="2947863" cy="173187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611" y="4348994"/>
              <a:ext cx="1326006" cy="28138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9583" y="3115074"/>
              <a:ext cx="1643125" cy="905773"/>
            </a:xfrm>
            <a:prstGeom prst="rect">
              <a:avLst/>
            </a:prstGeom>
          </p:spPr>
        </p:pic>
      </p:grpSp>
    </p:spTree>
    <p:extLst>
      <p:ext uri="{BB962C8B-B14F-4D97-AF65-F5344CB8AC3E}">
        <p14:creationId xmlns:p14="http://schemas.microsoft.com/office/powerpoint/2010/main" val="31515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Integrated Picture of </a:t>
            </a:r>
            <a:br>
              <a:rPr lang="en-US" dirty="0" smtClean="0"/>
            </a:br>
            <a:r>
              <a:rPr lang="en-US" dirty="0" smtClean="0"/>
              <a:t>Physical Views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26</a:t>
            </a:fld>
            <a:endParaRPr lang="en-US" dirty="0"/>
          </a:p>
        </p:txBody>
      </p:sp>
      <p:grpSp>
        <p:nvGrpSpPr>
          <p:cNvPr id="42" name="Group 41"/>
          <p:cNvGrpSpPr/>
          <p:nvPr/>
        </p:nvGrpSpPr>
        <p:grpSpPr>
          <a:xfrm>
            <a:off x="416700" y="1451756"/>
            <a:ext cx="7038039" cy="5253844"/>
            <a:chOff x="682925" y="962273"/>
            <a:chExt cx="7038039" cy="5253844"/>
          </a:xfrm>
        </p:grpSpPr>
        <p:sp>
          <p:nvSpPr>
            <p:cNvPr id="39" name="Rectangle 38"/>
            <p:cNvSpPr/>
            <p:nvPr/>
          </p:nvSpPr>
          <p:spPr>
            <a:xfrm>
              <a:off x="682925" y="962273"/>
              <a:ext cx="7038039" cy="52538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40" name="Group 39"/>
            <p:cNvGrpSpPr/>
            <p:nvPr/>
          </p:nvGrpSpPr>
          <p:grpSpPr>
            <a:xfrm>
              <a:off x="1158124" y="5241911"/>
              <a:ext cx="6134565" cy="974206"/>
              <a:chOff x="1505374" y="5241911"/>
              <a:chExt cx="6134565" cy="974206"/>
            </a:xfrm>
          </p:grpSpPr>
          <p:sp>
            <p:nvSpPr>
              <p:cNvPr id="8" name="Rectangle 7"/>
              <p:cNvSpPr/>
              <p:nvPr/>
            </p:nvSpPr>
            <p:spPr>
              <a:xfrm>
                <a:off x="1567980" y="5241911"/>
                <a:ext cx="6008040" cy="96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latin typeface="Calibri" panose="020F0502020204030204" pitchFamily="34" charset="0"/>
                  </a:rPr>
                  <a:t>PHYSICAL CHARACTERISTICS SPECTRUM</a:t>
                </a:r>
                <a:endParaRPr lang="en-US" b="1" dirty="0">
                  <a:solidFill>
                    <a:schemeClr val="tx1"/>
                  </a:solidFill>
                  <a:latin typeface="Calibri" panose="020F0502020204030204" pitchFamily="34" charset="0"/>
                </a:endParaRPr>
              </a:p>
            </p:txBody>
          </p:sp>
          <p:sp>
            <p:nvSpPr>
              <p:cNvPr id="7" name="Left-Right Arrow 6"/>
              <p:cNvSpPr/>
              <p:nvPr/>
            </p:nvSpPr>
            <p:spPr>
              <a:xfrm>
                <a:off x="3331376" y="5602660"/>
                <a:ext cx="2492101" cy="509286"/>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 name="TextBox 8"/>
              <p:cNvSpPr txBox="1"/>
              <p:nvPr/>
            </p:nvSpPr>
            <p:spPr>
              <a:xfrm>
                <a:off x="1505374" y="5602660"/>
                <a:ext cx="1756458" cy="584775"/>
              </a:xfrm>
              <a:prstGeom prst="rect">
                <a:avLst/>
              </a:prstGeom>
              <a:noFill/>
            </p:spPr>
            <p:txBody>
              <a:bodyPr wrap="square" rtlCol="0">
                <a:spAutoFit/>
              </a:bodyPr>
              <a:lstStyle/>
              <a:p>
                <a:r>
                  <a:rPr lang="en-US" sz="1600" dirty="0" smtClean="0">
                    <a:latin typeface="Calibri" panose="020F0502020204030204" pitchFamily="34" charset="0"/>
                  </a:rPr>
                  <a:t>More composition</a:t>
                </a:r>
              </a:p>
              <a:p>
                <a:r>
                  <a:rPr lang="en-US" sz="1600" dirty="0" smtClean="0">
                    <a:latin typeface="Calibri" panose="020F0502020204030204" pitchFamily="34" charset="0"/>
                  </a:rPr>
                  <a:t>Less connectivity</a:t>
                </a:r>
                <a:endParaRPr lang="en-US" sz="1600" dirty="0">
                  <a:latin typeface="Calibri" panose="020F0502020204030204" pitchFamily="34" charset="0"/>
                </a:endParaRPr>
              </a:p>
            </p:txBody>
          </p:sp>
          <p:sp>
            <p:nvSpPr>
              <p:cNvPr id="10" name="TextBox 9"/>
              <p:cNvSpPr txBox="1"/>
              <p:nvPr/>
            </p:nvSpPr>
            <p:spPr>
              <a:xfrm>
                <a:off x="5883481" y="5631342"/>
                <a:ext cx="1756458" cy="584775"/>
              </a:xfrm>
              <a:prstGeom prst="rect">
                <a:avLst/>
              </a:prstGeom>
              <a:noFill/>
            </p:spPr>
            <p:txBody>
              <a:bodyPr wrap="square" rtlCol="0">
                <a:spAutoFit/>
              </a:bodyPr>
              <a:lstStyle/>
              <a:p>
                <a:r>
                  <a:rPr lang="en-US" sz="1600" dirty="0" smtClean="0">
                    <a:latin typeface="Calibri" panose="020F0502020204030204" pitchFamily="34" charset="0"/>
                  </a:rPr>
                  <a:t>Less composition</a:t>
                </a:r>
              </a:p>
              <a:p>
                <a:r>
                  <a:rPr lang="en-US" sz="1600" dirty="0" smtClean="0">
                    <a:latin typeface="Calibri" panose="020F0502020204030204" pitchFamily="34" charset="0"/>
                  </a:rPr>
                  <a:t>More connectivity</a:t>
                </a:r>
                <a:endParaRPr lang="en-US" sz="1600" dirty="0">
                  <a:latin typeface="Calibri" panose="020F0502020204030204" pitchFamily="34" charset="0"/>
                </a:endParaRPr>
              </a:p>
            </p:txBody>
          </p:sp>
        </p:grpSp>
        <p:grpSp>
          <p:nvGrpSpPr>
            <p:cNvPr id="33" name="Group 32"/>
            <p:cNvGrpSpPr/>
            <p:nvPr/>
          </p:nvGrpSpPr>
          <p:grpSpPr>
            <a:xfrm>
              <a:off x="1754560" y="1672258"/>
              <a:ext cx="1384327" cy="1242503"/>
              <a:chOff x="1170565" y="1186591"/>
              <a:chExt cx="1384327" cy="1242503"/>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565" y="1474898"/>
                <a:ext cx="1384326" cy="954196"/>
              </a:xfrm>
              <a:prstGeom prst="rect">
                <a:avLst/>
              </a:prstGeom>
            </p:spPr>
          </p:pic>
          <p:sp>
            <p:nvSpPr>
              <p:cNvPr id="25" name="TextBox 24"/>
              <p:cNvSpPr txBox="1"/>
              <p:nvPr/>
            </p:nvSpPr>
            <p:spPr>
              <a:xfrm>
                <a:off x="1170566" y="1186591"/>
                <a:ext cx="1384326" cy="338554"/>
              </a:xfrm>
              <a:prstGeom prst="rect">
                <a:avLst/>
              </a:prstGeom>
              <a:noFill/>
            </p:spPr>
            <p:txBody>
              <a:bodyPr wrap="square" rtlCol="0">
                <a:spAutoFit/>
              </a:bodyPr>
              <a:lstStyle/>
              <a:p>
                <a:pPr algn="ctr"/>
                <a:r>
                  <a:rPr lang="en-US" sz="1600" dirty="0" smtClean="0">
                    <a:latin typeface="Calibri" panose="020F0502020204030204" pitchFamily="34" charset="0"/>
                  </a:rPr>
                  <a:t>Hierarchy</a:t>
                </a:r>
                <a:endParaRPr lang="en-US" sz="1600" dirty="0">
                  <a:latin typeface="Calibri" panose="020F0502020204030204" pitchFamily="34" charset="0"/>
                </a:endParaRPr>
              </a:p>
            </p:txBody>
          </p:sp>
        </p:grpSp>
        <p:grpSp>
          <p:nvGrpSpPr>
            <p:cNvPr id="27" name="Group 26"/>
            <p:cNvGrpSpPr/>
            <p:nvPr/>
          </p:nvGrpSpPr>
          <p:grpSpPr>
            <a:xfrm>
              <a:off x="1667424" y="3410005"/>
              <a:ext cx="2346877" cy="1475681"/>
              <a:chOff x="897363" y="3617864"/>
              <a:chExt cx="2346877" cy="147568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499" y="3921693"/>
                <a:ext cx="2172607" cy="1171852"/>
              </a:xfrm>
              <a:prstGeom prst="rect">
                <a:avLst/>
              </a:prstGeom>
            </p:spPr>
          </p:pic>
          <p:sp>
            <p:nvSpPr>
              <p:cNvPr id="26" name="TextBox 25"/>
              <p:cNvSpPr txBox="1"/>
              <p:nvPr/>
            </p:nvSpPr>
            <p:spPr>
              <a:xfrm>
                <a:off x="897363" y="3617864"/>
                <a:ext cx="2346877" cy="338554"/>
              </a:xfrm>
              <a:prstGeom prst="rect">
                <a:avLst/>
              </a:prstGeom>
              <a:noFill/>
            </p:spPr>
            <p:txBody>
              <a:bodyPr wrap="square" rtlCol="0">
                <a:spAutoFit/>
              </a:bodyPr>
              <a:lstStyle/>
              <a:p>
                <a:pPr algn="ctr"/>
                <a:r>
                  <a:rPr lang="en-US" sz="1600" dirty="0" smtClean="0">
                    <a:latin typeface="Calibri" panose="020F0502020204030204" pitchFamily="34" charset="0"/>
                  </a:rPr>
                  <a:t>Block Definition</a:t>
                </a:r>
                <a:endParaRPr lang="en-US" sz="1600" dirty="0">
                  <a:latin typeface="Calibri" panose="020F0502020204030204" pitchFamily="34" charset="0"/>
                </a:endParaRPr>
              </a:p>
            </p:txBody>
          </p:sp>
        </p:grpSp>
        <p:grpSp>
          <p:nvGrpSpPr>
            <p:cNvPr id="36" name="Group 35"/>
            <p:cNvGrpSpPr/>
            <p:nvPr/>
          </p:nvGrpSpPr>
          <p:grpSpPr>
            <a:xfrm>
              <a:off x="4572000" y="3680577"/>
              <a:ext cx="2418438" cy="1508482"/>
              <a:chOff x="4951564" y="3585064"/>
              <a:chExt cx="2418438" cy="1508482"/>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1564" y="4085864"/>
                <a:ext cx="2418438" cy="1007682"/>
              </a:xfrm>
              <a:prstGeom prst="rect">
                <a:avLst/>
              </a:prstGeom>
              <a:ln>
                <a:noFill/>
              </a:ln>
              <a:effectLst>
                <a:outerShdw blurRad="355600" dist="50800" dir="5400000" algn="ctr" rotWithShape="0">
                  <a:srgbClr val="000000">
                    <a:alpha val="31000"/>
                  </a:srgbClr>
                </a:outerShdw>
              </a:effectLst>
            </p:spPr>
          </p:pic>
          <p:sp>
            <p:nvSpPr>
              <p:cNvPr id="28" name="TextBox 27"/>
              <p:cNvSpPr txBox="1"/>
              <p:nvPr/>
            </p:nvSpPr>
            <p:spPr>
              <a:xfrm>
                <a:off x="6356753" y="3585064"/>
                <a:ext cx="977467" cy="584775"/>
              </a:xfrm>
              <a:prstGeom prst="rect">
                <a:avLst/>
              </a:prstGeom>
              <a:noFill/>
            </p:spPr>
            <p:txBody>
              <a:bodyPr wrap="square" rtlCol="0">
                <a:spAutoFit/>
              </a:bodyPr>
              <a:lstStyle/>
              <a:p>
                <a:pPr algn="r"/>
                <a:r>
                  <a:rPr lang="en-US" sz="1600" dirty="0" smtClean="0">
                    <a:latin typeface="Calibri" panose="020F0502020204030204" pitchFamily="34" charset="0"/>
                  </a:rPr>
                  <a:t>Internal Block</a:t>
                </a:r>
                <a:endParaRPr lang="en-US" sz="1600" dirty="0">
                  <a:latin typeface="Calibri" panose="020F0502020204030204" pitchFamily="34" charset="0"/>
                </a:endParaRPr>
              </a:p>
            </p:txBody>
          </p:sp>
        </p:grpSp>
        <p:grpSp>
          <p:nvGrpSpPr>
            <p:cNvPr id="41" name="Group 40"/>
            <p:cNvGrpSpPr/>
            <p:nvPr/>
          </p:nvGrpSpPr>
          <p:grpSpPr>
            <a:xfrm>
              <a:off x="682925" y="1140291"/>
              <a:ext cx="1071635" cy="4107010"/>
              <a:chOff x="682925" y="1140291"/>
              <a:chExt cx="1071635" cy="4107010"/>
            </a:xfrm>
          </p:grpSpPr>
          <p:sp>
            <p:nvSpPr>
              <p:cNvPr id="13" name="TextBox 12"/>
              <p:cNvSpPr txBox="1"/>
              <p:nvPr/>
            </p:nvSpPr>
            <p:spPr>
              <a:xfrm>
                <a:off x="717662" y="1140291"/>
                <a:ext cx="1036898" cy="400110"/>
              </a:xfrm>
              <a:prstGeom prst="rect">
                <a:avLst/>
              </a:prstGeom>
              <a:noFill/>
            </p:spPr>
            <p:txBody>
              <a:bodyPr wrap="square" rtlCol="0">
                <a:spAutoFit/>
              </a:bodyPr>
              <a:lstStyle/>
              <a:p>
                <a:r>
                  <a:rPr lang="en-US" sz="2000" b="1" dirty="0" smtClean="0">
                    <a:latin typeface="Calibri" panose="020F0502020204030204" pitchFamily="34" charset="0"/>
                  </a:rPr>
                  <a:t>Level 0</a:t>
                </a:r>
                <a:endParaRPr lang="en-US" sz="2000" b="1" dirty="0">
                  <a:latin typeface="Calibri" panose="020F0502020204030204" pitchFamily="34" charset="0"/>
                </a:endParaRPr>
              </a:p>
            </p:txBody>
          </p:sp>
          <p:sp>
            <p:nvSpPr>
              <p:cNvPr id="15" name="TextBox 14"/>
              <p:cNvSpPr txBox="1"/>
              <p:nvPr/>
            </p:nvSpPr>
            <p:spPr>
              <a:xfrm>
                <a:off x="682925" y="4847191"/>
                <a:ext cx="1036898" cy="400110"/>
              </a:xfrm>
              <a:prstGeom prst="rect">
                <a:avLst/>
              </a:prstGeom>
              <a:noFill/>
            </p:spPr>
            <p:txBody>
              <a:bodyPr wrap="square" rtlCol="0">
                <a:spAutoFit/>
              </a:bodyPr>
              <a:lstStyle/>
              <a:p>
                <a:r>
                  <a:rPr lang="en-US" sz="2000" b="1" dirty="0" smtClean="0">
                    <a:latin typeface="Calibri" panose="020F0502020204030204" pitchFamily="34" charset="0"/>
                  </a:rPr>
                  <a:t>Level N</a:t>
                </a:r>
                <a:endParaRPr lang="en-US" sz="2000" b="1" dirty="0">
                  <a:latin typeface="Calibri" panose="020F0502020204030204" pitchFamily="34" charset="0"/>
                </a:endParaRPr>
              </a:p>
            </p:txBody>
          </p:sp>
          <p:sp>
            <p:nvSpPr>
              <p:cNvPr id="29" name="Left-Right Arrow 28"/>
              <p:cNvSpPr/>
              <p:nvPr/>
            </p:nvSpPr>
            <p:spPr>
              <a:xfrm rot="5400000" flipV="1">
                <a:off x="-500731" y="2939154"/>
                <a:ext cx="3306792" cy="509286"/>
              </a:xfrm>
              <a:prstGeom prst="leftRightArrow">
                <a:avLst/>
              </a:prstGeom>
              <a:gradFill flip="none" rotWithShape="0">
                <a:gsLst>
                  <a:gs pos="0">
                    <a:schemeClr val="tx1">
                      <a:lumMod val="65000"/>
                      <a:lumOff val="35000"/>
                    </a:schemeClr>
                  </a:gs>
                  <a:gs pos="50000">
                    <a:schemeClr val="accent1">
                      <a:tint val="44500"/>
                      <a:satMod val="160000"/>
                    </a:schemeClr>
                  </a:gs>
                  <a:gs pos="100000">
                    <a:schemeClr val="accent1">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grpSp>
          <p:nvGrpSpPr>
            <p:cNvPr id="34" name="Group 33"/>
            <p:cNvGrpSpPr/>
            <p:nvPr/>
          </p:nvGrpSpPr>
          <p:grpSpPr>
            <a:xfrm>
              <a:off x="4572000" y="962273"/>
              <a:ext cx="1511162" cy="1302083"/>
              <a:chOff x="3244239" y="1380004"/>
              <a:chExt cx="1511162" cy="1302083"/>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240" y="1695408"/>
                <a:ext cx="1511161" cy="986679"/>
              </a:xfrm>
              <a:prstGeom prst="rect">
                <a:avLst/>
              </a:prstGeom>
              <a:ln>
                <a:noFill/>
              </a:ln>
              <a:effectLst>
                <a:outerShdw blurRad="355600" dist="50800" dir="5400000" algn="ctr" rotWithShape="0">
                  <a:srgbClr val="000000">
                    <a:alpha val="31000"/>
                  </a:srgbClr>
                </a:outerShdw>
              </a:effectLst>
            </p:spPr>
          </p:pic>
          <p:sp>
            <p:nvSpPr>
              <p:cNvPr id="30" name="TextBox 29"/>
              <p:cNvSpPr txBox="1"/>
              <p:nvPr/>
            </p:nvSpPr>
            <p:spPr>
              <a:xfrm>
                <a:off x="3244239" y="1380004"/>
                <a:ext cx="1511161" cy="338554"/>
              </a:xfrm>
              <a:prstGeom prst="rect">
                <a:avLst/>
              </a:prstGeom>
              <a:noFill/>
            </p:spPr>
            <p:txBody>
              <a:bodyPr wrap="square" rtlCol="0">
                <a:spAutoFit/>
              </a:bodyPr>
              <a:lstStyle/>
              <a:p>
                <a:pPr algn="ctr"/>
                <a:r>
                  <a:rPr lang="en-US" sz="1600" dirty="0" smtClean="0">
                    <a:latin typeface="Calibri" panose="020F0502020204030204" pitchFamily="34" charset="0"/>
                  </a:rPr>
                  <a:t>Physical N2</a:t>
                </a:r>
                <a:endParaRPr lang="en-US" sz="1600" dirty="0">
                  <a:latin typeface="Calibri" panose="020F0502020204030204" pitchFamily="34" charset="0"/>
                </a:endParaRPr>
              </a:p>
            </p:txBody>
          </p:sp>
        </p:grpSp>
        <p:grpSp>
          <p:nvGrpSpPr>
            <p:cNvPr id="38" name="Group 37"/>
            <p:cNvGrpSpPr/>
            <p:nvPr/>
          </p:nvGrpSpPr>
          <p:grpSpPr>
            <a:xfrm>
              <a:off x="5781218" y="1543902"/>
              <a:ext cx="1357071" cy="1713402"/>
              <a:chOff x="2850654" y="1410657"/>
              <a:chExt cx="1357071" cy="171340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0654" y="1921360"/>
                <a:ext cx="1295581" cy="1202699"/>
              </a:xfrm>
              <a:prstGeom prst="rect">
                <a:avLst/>
              </a:prstGeom>
              <a:ln>
                <a:noFill/>
              </a:ln>
              <a:effectLst>
                <a:outerShdw blurRad="355600" dist="50800" dir="5400000" algn="ctr" rotWithShape="0">
                  <a:srgbClr val="000000">
                    <a:alpha val="31000"/>
                  </a:srgbClr>
                </a:outerShdw>
              </a:effectLst>
            </p:spPr>
          </p:pic>
          <p:sp>
            <p:nvSpPr>
              <p:cNvPr id="31" name="TextBox 30"/>
              <p:cNvSpPr txBox="1"/>
              <p:nvPr/>
            </p:nvSpPr>
            <p:spPr>
              <a:xfrm>
                <a:off x="3131616" y="1410657"/>
                <a:ext cx="1076109" cy="584775"/>
              </a:xfrm>
              <a:prstGeom prst="rect">
                <a:avLst/>
              </a:prstGeom>
              <a:noFill/>
            </p:spPr>
            <p:txBody>
              <a:bodyPr wrap="square" rtlCol="0">
                <a:spAutoFit/>
              </a:bodyPr>
              <a:lstStyle/>
              <a:p>
                <a:pPr algn="r"/>
                <a:r>
                  <a:rPr lang="en-US" sz="1600" dirty="0" smtClean="0">
                    <a:latin typeface="Calibri" panose="020F0502020204030204" pitchFamily="34" charset="0"/>
                  </a:rPr>
                  <a:t>Interface Block</a:t>
                </a:r>
                <a:endParaRPr lang="en-US" sz="1600" dirty="0">
                  <a:latin typeface="Calibri" panose="020F0502020204030204" pitchFamily="34" charset="0"/>
                </a:endParaRPr>
              </a:p>
            </p:txBody>
          </p:sp>
        </p:grpSp>
        <p:grpSp>
          <p:nvGrpSpPr>
            <p:cNvPr id="37" name="Group 36"/>
            <p:cNvGrpSpPr/>
            <p:nvPr/>
          </p:nvGrpSpPr>
          <p:grpSpPr>
            <a:xfrm>
              <a:off x="4536904" y="2410475"/>
              <a:ext cx="1440286" cy="1647803"/>
              <a:chOff x="4536904" y="2375750"/>
              <a:chExt cx="1440286" cy="1647803"/>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7780" y="2918499"/>
                <a:ext cx="1369410" cy="1105054"/>
              </a:xfrm>
              <a:prstGeom prst="rect">
                <a:avLst/>
              </a:prstGeom>
              <a:ln>
                <a:noFill/>
              </a:ln>
              <a:effectLst>
                <a:outerShdw blurRad="355600" dist="50800" dir="5400000" algn="ctr" rotWithShape="0">
                  <a:srgbClr val="000000">
                    <a:alpha val="31000"/>
                  </a:srgbClr>
                </a:outerShdw>
              </a:effectLst>
            </p:spPr>
          </p:pic>
          <p:sp>
            <p:nvSpPr>
              <p:cNvPr id="32" name="TextBox 31"/>
              <p:cNvSpPr txBox="1"/>
              <p:nvPr/>
            </p:nvSpPr>
            <p:spPr>
              <a:xfrm>
                <a:off x="4536904" y="2375750"/>
                <a:ext cx="959921" cy="584775"/>
              </a:xfrm>
              <a:prstGeom prst="rect">
                <a:avLst/>
              </a:prstGeom>
              <a:noFill/>
            </p:spPr>
            <p:txBody>
              <a:bodyPr wrap="square" rtlCol="0">
                <a:spAutoFit/>
              </a:bodyPr>
              <a:lstStyle/>
              <a:p>
                <a:r>
                  <a:rPr lang="en-US" sz="1600" dirty="0" smtClean="0">
                    <a:latin typeface="Calibri" panose="020F0502020204030204" pitchFamily="34" charset="0"/>
                  </a:rPr>
                  <a:t>Physical Block</a:t>
                </a:r>
                <a:endParaRPr lang="en-US" sz="1600" dirty="0">
                  <a:latin typeface="Calibri" panose="020F0502020204030204" pitchFamily="34" charset="0"/>
                </a:endParaRPr>
              </a:p>
            </p:txBody>
          </p:sp>
        </p:grpSp>
      </p:grpSp>
      <p:sp>
        <p:nvSpPr>
          <p:cNvPr id="6" name="Rounded Rectangle 5"/>
          <p:cNvSpPr/>
          <p:nvPr/>
        </p:nvSpPr>
        <p:spPr>
          <a:xfrm>
            <a:off x="7181362" y="1837439"/>
            <a:ext cx="1778091" cy="1379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latin typeface="Calibri" panose="020F0502020204030204" pitchFamily="34" charset="0"/>
              </a:rPr>
              <a:t>Concepts</a:t>
            </a:r>
          </a:p>
          <a:p>
            <a:pPr algn="ctr"/>
            <a:endParaRPr lang="en-US" sz="1050" dirty="0" smtClean="0">
              <a:latin typeface="Calibri" panose="020F0502020204030204" pitchFamily="34" charset="0"/>
            </a:endParaRPr>
          </a:p>
          <a:p>
            <a:pPr algn="ctr"/>
            <a:r>
              <a:rPr lang="en-US" sz="2000" dirty="0" smtClean="0">
                <a:latin typeface="Calibri" panose="020F0502020204030204" pitchFamily="34" charset="0"/>
              </a:rPr>
              <a:t>Composition</a:t>
            </a:r>
          </a:p>
          <a:p>
            <a:pPr algn="ctr"/>
            <a:r>
              <a:rPr lang="en-US" sz="2000" dirty="0" smtClean="0">
                <a:latin typeface="Calibri" panose="020F0502020204030204" pitchFamily="34" charset="0"/>
              </a:rPr>
              <a:t>Connections</a:t>
            </a:r>
          </a:p>
          <a:p>
            <a:pPr algn="ctr"/>
            <a:r>
              <a:rPr lang="en-US" sz="2000" dirty="0" smtClean="0">
                <a:latin typeface="Calibri" panose="020F0502020204030204" pitchFamily="34" charset="0"/>
              </a:rPr>
              <a:t>Inheritance</a:t>
            </a:r>
          </a:p>
        </p:txBody>
      </p:sp>
    </p:spTree>
    <p:extLst>
      <p:ext uri="{BB962C8B-B14F-4D97-AF65-F5344CB8AC3E}">
        <p14:creationId xmlns:p14="http://schemas.microsoft.com/office/powerpoint/2010/main" val="352243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Physical Views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27</a:t>
            </a:fld>
            <a:endParaRPr lang="en-US" dirty="0"/>
          </a:p>
        </p:txBody>
      </p:sp>
      <p:grpSp>
        <p:nvGrpSpPr>
          <p:cNvPr id="10" name="Group 9"/>
          <p:cNvGrpSpPr/>
          <p:nvPr/>
        </p:nvGrpSpPr>
        <p:grpSpPr>
          <a:xfrm>
            <a:off x="1676400" y="705184"/>
            <a:ext cx="7157014" cy="4324016"/>
            <a:chOff x="1676400" y="705184"/>
            <a:chExt cx="7157014" cy="4324016"/>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867400" y="705184"/>
              <a:ext cx="2966014" cy="395468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362398" y="4659868"/>
              <a:ext cx="1628775" cy="369332"/>
            </a:xfrm>
            <a:prstGeom prst="rect">
              <a:avLst/>
            </a:prstGeom>
            <a:noFill/>
          </p:spPr>
          <p:txBody>
            <a:bodyPr wrap="square" rtlCol="0">
              <a:spAutoFit/>
            </a:bodyPr>
            <a:lstStyle/>
            <a:p>
              <a:pPr algn="ctr"/>
              <a:r>
                <a:rPr lang="en-US" b="1" dirty="0" smtClean="0">
                  <a:latin typeface="Calibri" panose="020F0502020204030204" pitchFamily="34" charset="0"/>
                </a:rPr>
                <a:t>DoDAF SV-1</a:t>
              </a:r>
              <a:endParaRPr lang="en-US" b="1" dirty="0">
                <a:latin typeface="Calibri" panose="020F0502020204030204" pitchFamily="34" charset="0"/>
              </a:endParaRPr>
            </a:p>
          </p:txBody>
        </p:sp>
        <p:sp>
          <p:nvSpPr>
            <p:cNvPr id="8" name="TextBox 7"/>
            <p:cNvSpPr txBox="1"/>
            <p:nvPr/>
          </p:nvSpPr>
          <p:spPr>
            <a:xfrm>
              <a:off x="1676400" y="830227"/>
              <a:ext cx="4267200" cy="2308324"/>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General context with lightweight  composition and connectivity (logical and physical)</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High-level contextual introduction to describe system boundaries and align system vision</a:t>
              </a:r>
              <a:endParaRPr lang="en-US" dirty="0">
                <a:latin typeface="Calibri" panose="020F0502020204030204" pitchFamily="34" charset="0"/>
              </a:endParaRPr>
            </a:p>
          </p:txBody>
        </p:sp>
      </p:grpSp>
      <p:grpSp>
        <p:nvGrpSpPr>
          <p:cNvPr id="3" name="Group 2"/>
          <p:cNvGrpSpPr/>
          <p:nvPr/>
        </p:nvGrpSpPr>
        <p:grpSpPr>
          <a:xfrm>
            <a:off x="152400" y="3984341"/>
            <a:ext cx="8763000" cy="2568859"/>
            <a:chOff x="152400" y="3842370"/>
            <a:chExt cx="8763000" cy="2568859"/>
          </a:xfrm>
        </p:grpSpPr>
        <p:sp>
          <p:nvSpPr>
            <p:cNvPr id="12" name="TextBox 11"/>
            <p:cNvSpPr txBox="1"/>
            <p:nvPr/>
          </p:nvSpPr>
          <p:spPr>
            <a:xfrm>
              <a:off x="796888" y="6041897"/>
              <a:ext cx="1902047" cy="369332"/>
            </a:xfrm>
            <a:prstGeom prst="rect">
              <a:avLst/>
            </a:prstGeom>
            <a:noFill/>
          </p:spPr>
          <p:txBody>
            <a:bodyPr wrap="square" rtlCol="0">
              <a:spAutoFit/>
            </a:bodyPr>
            <a:lstStyle/>
            <a:p>
              <a:pPr algn="ctr"/>
              <a:r>
                <a:rPr lang="en-US" b="1" dirty="0" smtClean="0">
                  <a:latin typeface="Calibri" panose="020F0502020204030204" pitchFamily="34" charset="0"/>
                </a:rPr>
                <a:t>Physical Hierarchy</a:t>
              </a:r>
              <a:endParaRPr lang="en-US" b="1" dirty="0">
                <a:latin typeface="Calibri" panose="020F0502020204030204" pitchFamily="34" charset="0"/>
              </a:endParaRPr>
            </a:p>
          </p:txBody>
        </p:sp>
        <p:sp>
          <p:nvSpPr>
            <p:cNvPr id="13" name="TextBox 12"/>
            <p:cNvSpPr txBox="1"/>
            <p:nvPr/>
          </p:nvSpPr>
          <p:spPr>
            <a:xfrm>
              <a:off x="3426106" y="4849534"/>
              <a:ext cx="5489294" cy="1200329"/>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Multi-level specification of system composition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In-depth hierarchical presentation of parts list</a:t>
              </a:r>
              <a:endParaRPr lang="en-US" dirty="0">
                <a:latin typeface="Calibri" panose="020F050202020403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842370"/>
              <a:ext cx="3191024" cy="219952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789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Physical Views, cont.</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28</a:t>
            </a:fld>
            <a:endParaRPr lang="en-US" dirty="0"/>
          </a:p>
        </p:txBody>
      </p:sp>
      <p:grpSp>
        <p:nvGrpSpPr>
          <p:cNvPr id="6" name="Group 5"/>
          <p:cNvGrpSpPr/>
          <p:nvPr/>
        </p:nvGrpSpPr>
        <p:grpSpPr>
          <a:xfrm>
            <a:off x="187123" y="3526962"/>
            <a:ext cx="8956877" cy="3178638"/>
            <a:chOff x="160125" y="3428006"/>
            <a:chExt cx="8956877" cy="3178638"/>
          </a:xfrm>
        </p:grpSpPr>
        <p:sp>
          <p:nvSpPr>
            <p:cNvPr id="12" name="TextBox 11"/>
            <p:cNvSpPr txBox="1"/>
            <p:nvPr/>
          </p:nvSpPr>
          <p:spPr>
            <a:xfrm>
              <a:off x="160125" y="5960313"/>
              <a:ext cx="3172477" cy="646331"/>
            </a:xfrm>
            <a:prstGeom prst="rect">
              <a:avLst/>
            </a:prstGeom>
            <a:noFill/>
          </p:spPr>
          <p:txBody>
            <a:bodyPr wrap="square" rtlCol="0">
              <a:spAutoFit/>
            </a:bodyPr>
            <a:lstStyle/>
            <a:p>
              <a:pPr algn="ctr"/>
              <a:r>
                <a:rPr lang="en-US" b="1" dirty="0" smtClean="0">
                  <a:latin typeface="Calibri" panose="020F0502020204030204" pitchFamily="34" charset="0"/>
                </a:rPr>
                <a:t>Block Definition Diagram (Classification)</a:t>
              </a:r>
              <a:endParaRPr lang="en-US" b="1" dirty="0">
                <a:latin typeface="Calibri" panose="020F0502020204030204" pitchFamily="34" charset="0"/>
              </a:endParaRPr>
            </a:p>
          </p:txBody>
        </p:sp>
        <p:sp>
          <p:nvSpPr>
            <p:cNvPr id="13" name="TextBox 12"/>
            <p:cNvSpPr txBox="1"/>
            <p:nvPr/>
          </p:nvSpPr>
          <p:spPr>
            <a:xfrm>
              <a:off x="2979525" y="4571734"/>
              <a:ext cx="6137477"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 and software </a:t>
              </a:r>
              <a:r>
                <a:rPr lang="en-US" dirty="0">
                  <a:latin typeface="Calibri" panose="020F0502020204030204" pitchFamily="34" charset="0"/>
                </a:rPr>
                <a:t>engineers </a:t>
              </a:r>
              <a:endParaRPr lang="en-US" dirty="0" smtClean="0">
                <a:latin typeface="Calibri" panose="020F0502020204030204" pitchFamily="34" charset="0"/>
              </a:endParaRP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System inheritance model</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Detailed representation of any system inheritance and corresponding characteristics; software class diagram</a:t>
              </a:r>
              <a:endParaRPr lang="en-US" dirty="0">
                <a:latin typeface="Calibri" panose="020F05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96" y="3428006"/>
              <a:ext cx="2314936" cy="2605188"/>
            </a:xfrm>
            <a:prstGeom prst="rect">
              <a:avLst/>
            </a:prstGeom>
            <a:ln>
              <a:noFill/>
            </a:ln>
            <a:effectLst>
              <a:outerShdw blurRad="292100" dist="139700" dir="2700000" algn="tl" rotWithShape="0">
                <a:srgbClr val="333333">
                  <a:alpha val="65000"/>
                </a:srgbClr>
              </a:outerShdw>
            </a:effectLst>
          </p:spPr>
        </p:pic>
      </p:grpSp>
      <p:grpSp>
        <p:nvGrpSpPr>
          <p:cNvPr id="4" name="Group 3"/>
          <p:cNvGrpSpPr/>
          <p:nvPr/>
        </p:nvGrpSpPr>
        <p:grpSpPr>
          <a:xfrm>
            <a:off x="457200" y="1044476"/>
            <a:ext cx="8610600" cy="2613124"/>
            <a:chOff x="457200" y="1044476"/>
            <a:chExt cx="8610600" cy="2613124"/>
          </a:xfrm>
        </p:grpSpPr>
        <p:sp>
          <p:nvSpPr>
            <p:cNvPr id="8" name="TextBox 7"/>
            <p:cNvSpPr txBox="1"/>
            <p:nvPr/>
          </p:nvSpPr>
          <p:spPr>
            <a:xfrm>
              <a:off x="457200" y="1044476"/>
              <a:ext cx="5119193" cy="2308324"/>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System/software engineers and subject matter experts (SMEs)</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Physical composition often including block roles and characteristics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Detailed, multi-level design representation of system composition and corresponding physical characteristics</a:t>
              </a:r>
              <a:endParaRPr lang="en-US" dirty="0">
                <a:latin typeface="Calibri" panose="020F0502020204030204" pitchFamily="34" charset="0"/>
              </a:endParaRPr>
            </a:p>
          </p:txBody>
        </p:sp>
        <p:sp>
          <p:nvSpPr>
            <p:cNvPr id="7" name="TextBox 6"/>
            <p:cNvSpPr txBox="1"/>
            <p:nvPr/>
          </p:nvSpPr>
          <p:spPr>
            <a:xfrm>
              <a:off x="5454717" y="3011269"/>
              <a:ext cx="3613082" cy="646331"/>
            </a:xfrm>
            <a:prstGeom prst="rect">
              <a:avLst/>
            </a:prstGeom>
            <a:noFill/>
          </p:spPr>
          <p:txBody>
            <a:bodyPr wrap="square" rtlCol="0">
              <a:spAutoFit/>
            </a:bodyPr>
            <a:lstStyle/>
            <a:p>
              <a:pPr algn="ctr"/>
              <a:r>
                <a:rPr lang="en-US" b="1" dirty="0" smtClean="0">
                  <a:latin typeface="Calibri" panose="020F0502020204030204" pitchFamily="34" charset="0"/>
                </a:rPr>
                <a:t>Block Definition Diagram (Structure)</a:t>
              </a:r>
              <a:endParaRPr lang="en-US" b="1" dirty="0">
                <a:latin typeface="Calibri" panose="020F050202020403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717" y="1064355"/>
              <a:ext cx="3613083" cy="194881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26718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27"/>
          </a:xfrm>
        </p:spPr>
        <p:txBody>
          <a:bodyPr/>
          <a:lstStyle/>
          <a:p>
            <a:pPr algn="r"/>
            <a:r>
              <a:rPr lang="en-US" dirty="0" smtClean="0"/>
              <a:t>Physical Views, cont.</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29</a:t>
            </a:fld>
            <a:endParaRPr lang="en-US" dirty="0"/>
          </a:p>
        </p:txBody>
      </p:sp>
      <p:grpSp>
        <p:nvGrpSpPr>
          <p:cNvPr id="3" name="Group 2"/>
          <p:cNvGrpSpPr/>
          <p:nvPr/>
        </p:nvGrpSpPr>
        <p:grpSpPr>
          <a:xfrm>
            <a:off x="1447800" y="707169"/>
            <a:ext cx="7467600" cy="2340831"/>
            <a:chOff x="1447800" y="707169"/>
            <a:chExt cx="7467600" cy="2340831"/>
          </a:xfrm>
        </p:grpSpPr>
        <p:sp>
          <p:nvSpPr>
            <p:cNvPr id="7" name="TextBox 6"/>
            <p:cNvSpPr txBox="1"/>
            <p:nvPr/>
          </p:nvSpPr>
          <p:spPr>
            <a:xfrm>
              <a:off x="6324203" y="2678668"/>
              <a:ext cx="2132117" cy="369332"/>
            </a:xfrm>
            <a:prstGeom prst="rect">
              <a:avLst/>
            </a:prstGeom>
            <a:noFill/>
          </p:spPr>
          <p:txBody>
            <a:bodyPr wrap="square" rtlCol="0">
              <a:spAutoFit/>
            </a:bodyPr>
            <a:lstStyle/>
            <a:p>
              <a:pPr algn="ctr"/>
              <a:r>
                <a:rPr lang="en-US" b="1" dirty="0" smtClean="0">
                  <a:latin typeface="Calibri" panose="020F0502020204030204" pitchFamily="34" charset="0"/>
                </a:rPr>
                <a:t>Physical N2 Diagram</a:t>
              </a:r>
              <a:endParaRPr lang="en-US" b="1" dirty="0">
                <a:latin typeface="Calibri" panose="020F0502020204030204" pitchFamily="34" charset="0"/>
              </a:endParaRPr>
            </a:p>
          </p:txBody>
        </p:sp>
        <p:sp>
          <p:nvSpPr>
            <p:cNvPr id="8" name="TextBox 7"/>
            <p:cNvSpPr txBox="1"/>
            <p:nvPr/>
          </p:nvSpPr>
          <p:spPr>
            <a:xfrm>
              <a:off x="1447800" y="830227"/>
              <a:ext cx="4419600"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Single-level composition with corresponding </a:t>
              </a:r>
              <a:r>
                <a:rPr lang="en-US" dirty="0">
                  <a:latin typeface="Calibri" panose="020F0502020204030204" pitchFamily="34" charset="0"/>
                </a:rPr>
                <a:t>logical </a:t>
              </a:r>
              <a:r>
                <a:rPr lang="en-US" dirty="0" smtClean="0">
                  <a:latin typeface="Calibri" panose="020F0502020204030204" pitchFamily="34" charset="0"/>
                </a:rPr>
                <a:t>or </a:t>
              </a:r>
              <a:r>
                <a:rPr lang="en-US" dirty="0">
                  <a:latin typeface="Calibri" panose="020F0502020204030204" pitchFamily="34" charset="0"/>
                </a:rPr>
                <a:t>physical </a:t>
              </a:r>
              <a:r>
                <a:rPr lang="en-US" dirty="0" smtClean="0">
                  <a:latin typeface="Calibri" panose="020F0502020204030204" pitchFamily="34" charset="0"/>
                </a:rPr>
                <a:t>connections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High-level identification of connections; clustering analysis</a:t>
              </a:r>
              <a:endParaRPr lang="en-US" dirty="0">
                <a:latin typeface="Calibri" panose="020F0502020204030204"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124" y="707169"/>
              <a:ext cx="3050276" cy="1991610"/>
            </a:xfrm>
            <a:prstGeom prst="rect">
              <a:avLst/>
            </a:prstGeom>
            <a:ln>
              <a:noFill/>
            </a:ln>
            <a:effectLst>
              <a:outerShdw blurRad="355600" dist="50800" dir="5400000" algn="ctr" rotWithShape="0">
                <a:srgbClr val="000000">
                  <a:alpha val="31000"/>
                </a:srgbClr>
              </a:outerShdw>
            </a:effectLst>
          </p:spPr>
        </p:pic>
      </p:grpSp>
      <p:grpSp>
        <p:nvGrpSpPr>
          <p:cNvPr id="11" name="Group 10"/>
          <p:cNvGrpSpPr/>
          <p:nvPr/>
        </p:nvGrpSpPr>
        <p:grpSpPr>
          <a:xfrm>
            <a:off x="1143000" y="4798874"/>
            <a:ext cx="7848600" cy="1754326"/>
            <a:chOff x="1143000" y="4575429"/>
            <a:chExt cx="7848600" cy="1754326"/>
          </a:xfrm>
        </p:grpSpPr>
        <p:sp>
          <p:nvSpPr>
            <p:cNvPr id="18" name="TextBox 17"/>
            <p:cNvSpPr txBox="1"/>
            <p:nvPr/>
          </p:nvSpPr>
          <p:spPr>
            <a:xfrm>
              <a:off x="6051606" y="5933776"/>
              <a:ext cx="2939994" cy="369332"/>
            </a:xfrm>
            <a:prstGeom prst="rect">
              <a:avLst/>
            </a:prstGeom>
            <a:noFill/>
          </p:spPr>
          <p:txBody>
            <a:bodyPr wrap="square" rtlCol="0">
              <a:spAutoFit/>
            </a:bodyPr>
            <a:lstStyle/>
            <a:p>
              <a:pPr algn="ctr"/>
              <a:r>
                <a:rPr lang="en-US" b="1" dirty="0" smtClean="0">
                  <a:latin typeface="Calibri" panose="020F0502020204030204" pitchFamily="34" charset="0"/>
                </a:rPr>
                <a:t>Internal Block Diagram</a:t>
              </a:r>
              <a:endParaRPr lang="en-US" b="1" dirty="0">
                <a:latin typeface="Calibri" panose="020F0502020204030204" pitchFamily="34" charset="0"/>
              </a:endParaRPr>
            </a:p>
          </p:txBody>
        </p:sp>
        <p:sp>
          <p:nvSpPr>
            <p:cNvPr id="19" name="TextBox 18"/>
            <p:cNvSpPr txBox="1"/>
            <p:nvPr/>
          </p:nvSpPr>
          <p:spPr>
            <a:xfrm>
              <a:off x="1143000" y="4575429"/>
              <a:ext cx="5154930"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a:solidFill>
                    <a:schemeClr val="accent1">
                      <a:lumMod val="75000"/>
                    </a:schemeClr>
                  </a:solidFill>
                  <a:latin typeface="Calibri" panose="020F0502020204030204" pitchFamily="34" charset="0"/>
                </a:rPr>
                <a:t>Audience: </a:t>
              </a:r>
              <a:r>
                <a:rPr lang="en-US" dirty="0">
                  <a:latin typeface="Calibri" panose="020F0502020204030204" pitchFamily="34" charset="0"/>
                </a:rPr>
                <a:t>System/software engineers and </a:t>
              </a:r>
              <a:r>
                <a:rPr lang="en-US" dirty="0" smtClean="0">
                  <a:latin typeface="Calibri" panose="020F0502020204030204" pitchFamily="34" charset="0"/>
                </a:rPr>
                <a:t>SMEs</a:t>
              </a:r>
            </a:p>
            <a:p>
              <a:r>
                <a:rPr lang="en-US" b="1" dirty="0">
                  <a:solidFill>
                    <a:schemeClr val="accent1">
                      <a:lumMod val="75000"/>
                    </a:schemeClr>
                  </a:solidFill>
                  <a:latin typeface="Calibri" panose="020F0502020204030204" pitchFamily="34" charset="0"/>
                </a:rPr>
                <a:t>Content: </a:t>
              </a:r>
              <a:r>
                <a:rPr lang="en-US" dirty="0">
                  <a:latin typeface="Calibri" panose="020F0502020204030204" pitchFamily="34" charset="0"/>
                </a:rPr>
                <a:t>Specification of </a:t>
              </a:r>
              <a:r>
                <a:rPr lang="en-US" dirty="0" smtClean="0">
                  <a:latin typeface="Calibri" panose="020F0502020204030204" pitchFamily="34" charset="0"/>
                </a:rPr>
                <a:t>logical </a:t>
              </a:r>
              <a:r>
                <a:rPr lang="en-US" dirty="0">
                  <a:latin typeface="Calibri" panose="020F0502020204030204" pitchFamily="34" charset="0"/>
                </a:rPr>
                <a:t>or </a:t>
              </a:r>
              <a:r>
                <a:rPr lang="en-US" dirty="0" smtClean="0">
                  <a:latin typeface="Calibri" panose="020F0502020204030204" pitchFamily="34" charset="0"/>
                </a:rPr>
                <a:t>physical connectivity often with ports, directionality, and corresponding data flows</a:t>
              </a:r>
              <a:endParaRPr lang="en-US" dirty="0">
                <a:latin typeface="Calibri" panose="020F0502020204030204" pitchFamily="34" charset="0"/>
              </a:endParaRPr>
            </a:p>
            <a:p>
              <a:r>
                <a:rPr lang="en-US" b="1" dirty="0" smtClean="0">
                  <a:solidFill>
                    <a:schemeClr val="accent1">
                      <a:lumMod val="75000"/>
                    </a:schemeClr>
                  </a:solidFill>
                  <a:latin typeface="Calibri" panose="020F0502020204030204" pitchFamily="34" charset="0"/>
                </a:rPr>
                <a:t>Use</a:t>
              </a:r>
              <a:r>
                <a:rPr lang="en-US" b="1" dirty="0">
                  <a:solidFill>
                    <a:schemeClr val="accent1">
                      <a:lumMod val="75000"/>
                    </a:schemeClr>
                  </a:solidFill>
                  <a:latin typeface="Calibri" panose="020F0502020204030204" pitchFamily="34" charset="0"/>
                </a:rPr>
                <a:t>: </a:t>
              </a:r>
              <a:r>
                <a:rPr lang="en-US" dirty="0">
                  <a:latin typeface="Calibri" panose="020F0502020204030204" pitchFamily="34" charset="0"/>
                </a:rPr>
                <a:t>Specification of logical or physical </a:t>
              </a:r>
              <a:r>
                <a:rPr lang="en-US" dirty="0" smtClean="0">
                  <a:latin typeface="Calibri" panose="020F0502020204030204" pitchFamily="34" charset="0"/>
                </a:rPr>
                <a:t>connections</a:t>
              </a:r>
              <a:endParaRPr lang="en-US" dirty="0">
                <a:latin typeface="Calibri" panose="020F0502020204030204"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606" y="4708779"/>
              <a:ext cx="2939994" cy="1224997"/>
            </a:xfrm>
            <a:prstGeom prst="rect">
              <a:avLst/>
            </a:prstGeom>
            <a:ln>
              <a:noFill/>
            </a:ln>
            <a:effectLst>
              <a:outerShdw blurRad="355600" dist="50800" dir="5400000" algn="ctr" rotWithShape="0">
                <a:srgbClr val="000000">
                  <a:alpha val="31000"/>
                </a:srgbClr>
              </a:outerShdw>
            </a:effectLst>
          </p:spPr>
        </p:pic>
      </p:grpSp>
      <p:grpSp>
        <p:nvGrpSpPr>
          <p:cNvPr id="10" name="Group 9"/>
          <p:cNvGrpSpPr/>
          <p:nvPr/>
        </p:nvGrpSpPr>
        <p:grpSpPr>
          <a:xfrm>
            <a:off x="-152400" y="2554474"/>
            <a:ext cx="8153400" cy="2322326"/>
            <a:chOff x="-152400" y="2386453"/>
            <a:chExt cx="8153400" cy="2322326"/>
          </a:xfrm>
        </p:grpSpPr>
        <p:sp>
          <p:nvSpPr>
            <p:cNvPr id="12" name="TextBox 11"/>
            <p:cNvSpPr txBox="1"/>
            <p:nvPr/>
          </p:nvSpPr>
          <p:spPr>
            <a:xfrm>
              <a:off x="-152400" y="4062448"/>
              <a:ext cx="2667242" cy="646331"/>
            </a:xfrm>
            <a:prstGeom prst="rect">
              <a:avLst/>
            </a:prstGeom>
            <a:noFill/>
          </p:spPr>
          <p:txBody>
            <a:bodyPr wrap="square" rtlCol="0">
              <a:spAutoFit/>
            </a:bodyPr>
            <a:lstStyle/>
            <a:p>
              <a:pPr algn="ctr"/>
              <a:r>
                <a:rPr lang="en-US" b="1" dirty="0" smtClean="0">
                  <a:latin typeface="Calibri" panose="020F0502020204030204" pitchFamily="34" charset="0"/>
                </a:rPr>
                <a:t>Interface Block and Physical Block Diagrams</a:t>
              </a:r>
              <a:endParaRPr lang="en-US" b="1" dirty="0">
                <a:latin typeface="Calibri" panose="020F0502020204030204" pitchFamily="34" charset="0"/>
              </a:endParaRPr>
            </a:p>
          </p:txBody>
        </p:sp>
        <p:sp>
          <p:nvSpPr>
            <p:cNvPr id="13" name="TextBox 12"/>
            <p:cNvSpPr txBox="1"/>
            <p:nvPr/>
          </p:nvSpPr>
          <p:spPr>
            <a:xfrm>
              <a:off x="2354428" y="2731309"/>
              <a:ext cx="5646572"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Medium</a:t>
              </a:r>
            </a:p>
            <a:p>
              <a:r>
                <a:rPr lang="en-US" b="1" dirty="0" smtClean="0">
                  <a:solidFill>
                    <a:schemeClr val="accent1">
                      <a:lumMod val="75000"/>
                    </a:schemeClr>
                  </a:solidFill>
                  <a:latin typeface="Calibri" panose="020F0502020204030204" pitchFamily="34" charset="0"/>
                </a:rPr>
                <a:t>Audience: </a:t>
              </a:r>
              <a:r>
                <a:rPr lang="en-US" dirty="0">
                  <a:latin typeface="Calibri" panose="020F0502020204030204" pitchFamily="34" charset="0"/>
                </a:rPr>
                <a:t>Not software engineers or </a:t>
              </a:r>
              <a:r>
                <a:rPr lang="en-US" dirty="0" err="1">
                  <a:latin typeface="Calibri" panose="020F0502020204030204" pitchFamily="34" charset="0"/>
                </a:rPr>
                <a:t>SysML</a:t>
              </a:r>
              <a:r>
                <a:rPr lang="en-US" dirty="0">
                  <a:latin typeface="Calibri" panose="020F0502020204030204" pitchFamily="34" charset="0"/>
                </a:rPr>
                <a:t> zealots</a:t>
              </a:r>
              <a:endParaRPr lang="en-US" dirty="0" smtClean="0">
                <a:latin typeface="Calibri" panose="020F0502020204030204" pitchFamily="34" charset="0"/>
              </a:endParaRP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Composition with logical or physical connectivity</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Specification of logical or physical connections; boundary definition; insight into external connections</a:t>
              </a:r>
              <a:endParaRPr lang="en-US" dirty="0">
                <a:latin typeface="Calibri" panose="020F050202020403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46" y="2386453"/>
              <a:ext cx="2076935" cy="1675996"/>
            </a:xfrm>
            <a:prstGeom prst="rect">
              <a:avLst/>
            </a:prstGeom>
            <a:ln>
              <a:noFill/>
            </a:ln>
            <a:effectLst>
              <a:outerShdw blurRad="355600" dist="50800" dir="5400000" algn="ctr" rotWithShape="0">
                <a:srgbClr val="000000">
                  <a:alpha val="31000"/>
                </a:srgbClr>
              </a:outerShdw>
            </a:effectLst>
          </p:spPr>
        </p:pic>
      </p:grpSp>
    </p:spTree>
    <p:extLst>
      <p:ext uri="{BB962C8B-B14F-4D97-AF65-F5344CB8AC3E}">
        <p14:creationId xmlns:p14="http://schemas.microsoft.com/office/powerpoint/2010/main" val="3970241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1034193"/>
          </a:xfrm>
        </p:spPr>
        <p:txBody>
          <a:bodyPr>
            <a:normAutofit/>
          </a:bodyPr>
          <a:lstStyle/>
          <a:p>
            <a:pPr algn="l"/>
            <a:r>
              <a:rPr lang="en-US" sz="3200" dirty="0"/>
              <a:t>Followed by </a:t>
            </a:r>
            <a:r>
              <a:rPr lang="en-US" sz="3200" dirty="0" smtClean="0"/>
              <a:t>evolution…</a:t>
            </a:r>
            <a:endParaRPr lang="en-US" sz="3200"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 y="2450852"/>
            <a:ext cx="2967485" cy="108365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889" y="875741"/>
            <a:ext cx="2226945" cy="1219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875" y="4914640"/>
            <a:ext cx="2322778" cy="186096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0260" y="5225046"/>
            <a:ext cx="1863090" cy="1491615"/>
          </a:xfrm>
          <a:prstGeom prst="rect">
            <a:avLst/>
          </a:prstGeom>
          <a:ln w="12700">
            <a:solidFill>
              <a:schemeClr val="tx1"/>
            </a:solidFill>
          </a:ln>
        </p:spPr>
      </p:pic>
      <p:pic>
        <p:nvPicPr>
          <p:cNvPr id="12"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6560" y="2457408"/>
            <a:ext cx="3810000" cy="309562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024" y="1068151"/>
            <a:ext cx="1981372" cy="151498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3735" y="3244058"/>
            <a:ext cx="2263456" cy="1636624"/>
          </a:xfrm>
          <a:prstGeom prst="rect">
            <a:avLst/>
          </a:prstGeom>
          <a:effectLst>
            <a:glow rad="101600">
              <a:schemeClr val="accent2">
                <a:satMod val="175000"/>
                <a:alpha val="40000"/>
              </a:schemeClr>
            </a:glow>
          </a:effectLst>
        </p:spPr>
      </p:pic>
      <p:pic>
        <p:nvPicPr>
          <p:cNvPr id="15" name="Picture 1028" descr="adding dat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5463" y="942421"/>
            <a:ext cx="1556143" cy="2197054"/>
          </a:xfrm>
          <a:prstGeom prst="rect">
            <a:avLst/>
          </a:prstGeom>
          <a:noFill/>
          <a:ln w="9525">
            <a:solidFill>
              <a:schemeClr val="tx1"/>
            </a:solidFill>
            <a:miter lim="800000"/>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225" y="1343977"/>
            <a:ext cx="2246667" cy="96333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225" y="3817620"/>
            <a:ext cx="2071295" cy="1600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71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Views Depict</a:t>
            </a:r>
            <a:br>
              <a:rPr lang="en-US" dirty="0" smtClean="0"/>
            </a:br>
            <a:r>
              <a:rPr lang="en-US" dirty="0" smtClean="0"/>
              <a:t>Much More</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14C2E61-F537-4BC0-ABA7-95E59C574EBC}" type="slidenum">
              <a:rPr lang="en-US" smtClean="0"/>
              <a:pPr/>
              <a:t>30</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156" y="3200400"/>
            <a:ext cx="6135687" cy="3727430"/>
          </a:xfrm>
          <a:prstGeom prst="rect">
            <a:avLst/>
          </a:prstGeom>
        </p:spPr>
      </p:pic>
    </p:spTree>
    <p:extLst>
      <p:ext uri="{BB962C8B-B14F-4D97-AF65-F5344CB8AC3E}">
        <p14:creationId xmlns:p14="http://schemas.microsoft.com/office/powerpoint/2010/main" val="178852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732472"/>
          </a:xfrm>
        </p:spPr>
        <p:txBody>
          <a:bodyPr>
            <a:normAutofit/>
          </a:bodyPr>
          <a:lstStyle/>
          <a:p>
            <a:pPr algn="r"/>
            <a:r>
              <a:rPr lang="en-US" dirty="0" smtClean="0"/>
              <a:t>A Few Additional Representations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31</a:t>
            </a:fld>
            <a:endParaRPr lang="en-US" dirty="0"/>
          </a:p>
        </p:txBody>
      </p:sp>
      <p:pic>
        <p:nvPicPr>
          <p:cNvPr id="23" name="Content Placeholder 9"/>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17475" y="2087563"/>
            <a:ext cx="2168525" cy="2009775"/>
          </a:xfrm>
          <a:prstGeom prst="rect">
            <a:avLst/>
          </a:prstGeom>
          <a:ln>
            <a:noFill/>
          </a:ln>
          <a:effectLst>
            <a:outerShdw blurRad="355600" dist="50800" dir="5400000" algn="ctr" rotWithShape="0">
              <a:srgbClr val="000000">
                <a:alpha val="31000"/>
              </a:srgbClr>
            </a:outerShdw>
          </a:effectLst>
        </p:spPr>
      </p:pic>
      <p:grpSp>
        <p:nvGrpSpPr>
          <p:cNvPr id="11" name="Group 10"/>
          <p:cNvGrpSpPr/>
          <p:nvPr/>
        </p:nvGrpSpPr>
        <p:grpSpPr>
          <a:xfrm>
            <a:off x="152400" y="2326409"/>
            <a:ext cx="7982163" cy="2093191"/>
            <a:chOff x="520850" y="2176808"/>
            <a:chExt cx="7982163" cy="2093191"/>
          </a:xfrm>
        </p:grpSpPr>
        <p:sp>
          <p:nvSpPr>
            <p:cNvPr id="12" name="TextBox 11"/>
            <p:cNvSpPr txBox="1"/>
            <p:nvPr/>
          </p:nvSpPr>
          <p:spPr>
            <a:xfrm>
              <a:off x="520850" y="3900667"/>
              <a:ext cx="2121966" cy="369332"/>
            </a:xfrm>
            <a:prstGeom prst="rect">
              <a:avLst/>
            </a:prstGeom>
            <a:noFill/>
          </p:spPr>
          <p:txBody>
            <a:bodyPr wrap="square" rtlCol="0">
              <a:spAutoFit/>
            </a:bodyPr>
            <a:lstStyle/>
            <a:p>
              <a:pPr algn="ctr"/>
              <a:r>
                <a:rPr lang="en-US" b="1" dirty="0" smtClean="0">
                  <a:latin typeface="Calibri" panose="020F0502020204030204" pitchFamily="34" charset="0"/>
                </a:rPr>
                <a:t>Parametric Diagram</a:t>
              </a:r>
              <a:endParaRPr lang="en-US" b="1" dirty="0">
                <a:latin typeface="Calibri" panose="020F0502020204030204" pitchFamily="34" charset="0"/>
              </a:endParaRPr>
            </a:p>
          </p:txBody>
        </p:sp>
        <p:sp>
          <p:nvSpPr>
            <p:cNvPr id="13" name="TextBox 12"/>
            <p:cNvSpPr txBox="1"/>
            <p:nvPr/>
          </p:nvSpPr>
          <p:spPr>
            <a:xfrm>
              <a:off x="2639033" y="2176808"/>
              <a:ext cx="5863980" cy="1200329"/>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High</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Systems engineers and SMEs</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System parameter definition</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Mathematical specification of key system parameters</a:t>
              </a:r>
              <a:endParaRPr lang="en-US" dirty="0">
                <a:latin typeface="Calibri" panose="020F0502020204030204" pitchFamily="34" charset="0"/>
              </a:endParaRPr>
            </a:p>
          </p:txBody>
        </p:sp>
      </p:grpSp>
      <p:grpSp>
        <p:nvGrpSpPr>
          <p:cNvPr id="10" name="Group 9"/>
          <p:cNvGrpSpPr/>
          <p:nvPr/>
        </p:nvGrpSpPr>
        <p:grpSpPr>
          <a:xfrm>
            <a:off x="2438400" y="677488"/>
            <a:ext cx="6629400" cy="2083586"/>
            <a:chOff x="2438400" y="202913"/>
            <a:chExt cx="6629400" cy="2083586"/>
          </a:xfrm>
        </p:grpSpPr>
        <p:sp>
          <p:nvSpPr>
            <p:cNvPr id="7" name="TextBox 6"/>
            <p:cNvSpPr txBox="1"/>
            <p:nvPr/>
          </p:nvSpPr>
          <p:spPr>
            <a:xfrm>
              <a:off x="7009043" y="1917167"/>
              <a:ext cx="1915430" cy="369332"/>
            </a:xfrm>
            <a:prstGeom prst="rect">
              <a:avLst/>
            </a:prstGeom>
            <a:noFill/>
          </p:spPr>
          <p:txBody>
            <a:bodyPr wrap="square" rtlCol="0">
              <a:spAutoFit/>
            </a:bodyPr>
            <a:lstStyle/>
            <a:p>
              <a:pPr algn="ctr"/>
              <a:r>
                <a:rPr lang="en-US" b="1" dirty="0" smtClean="0">
                  <a:latin typeface="Calibri" panose="020F0502020204030204" pitchFamily="34" charset="0"/>
                </a:rPr>
                <a:t>Use Case Diagram</a:t>
              </a:r>
              <a:endParaRPr lang="en-US" b="1" dirty="0">
                <a:latin typeface="Calibri" panose="020F0502020204030204" pitchFamily="34" charset="0"/>
              </a:endParaRPr>
            </a:p>
          </p:txBody>
        </p:sp>
        <p:sp>
          <p:nvSpPr>
            <p:cNvPr id="8" name="TextBox 7"/>
            <p:cNvSpPr txBox="1"/>
            <p:nvPr/>
          </p:nvSpPr>
          <p:spPr>
            <a:xfrm>
              <a:off x="2438400" y="257897"/>
              <a:ext cx="4704434" cy="1477328"/>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Use cases and corresponding actors </a:t>
              </a:r>
            </a:p>
            <a:p>
              <a:r>
                <a:rPr lang="en-US" b="1" dirty="0" smtClean="0">
                  <a:solidFill>
                    <a:schemeClr val="accent1">
                      <a:lumMod val="75000"/>
                    </a:schemeClr>
                  </a:solidFill>
                  <a:latin typeface="Calibri" panose="020F0502020204030204" pitchFamily="34" charset="0"/>
                </a:rPr>
                <a:t>Use</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High-level tool to elicit requirements; bridge from requirements to system threads</a:t>
              </a:r>
              <a:endParaRPr lang="en-US" dirty="0">
                <a:latin typeface="Calibri" panose="020F0502020204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717" y="202913"/>
              <a:ext cx="2202083" cy="1777120"/>
            </a:xfrm>
            <a:prstGeom prst="rect">
              <a:avLst/>
            </a:prstGeom>
            <a:ln>
              <a:noFill/>
            </a:ln>
            <a:effectLst>
              <a:outerShdw blurRad="355600" dist="50800" dir="5400000" algn="ctr" rotWithShape="0">
                <a:srgbClr val="000000">
                  <a:alpha val="31000"/>
                </a:srgbClr>
              </a:outerShdw>
            </a:effectLst>
          </p:spPr>
        </p:pic>
      </p:grpSp>
      <p:grpSp>
        <p:nvGrpSpPr>
          <p:cNvPr id="16" name="Group 15"/>
          <p:cNvGrpSpPr/>
          <p:nvPr/>
        </p:nvGrpSpPr>
        <p:grpSpPr>
          <a:xfrm>
            <a:off x="3434594" y="3578682"/>
            <a:ext cx="5557006" cy="2441118"/>
            <a:chOff x="3434594" y="3578682"/>
            <a:chExt cx="5557006" cy="2441118"/>
          </a:xfrm>
        </p:grpSpPr>
        <p:sp>
          <p:nvSpPr>
            <p:cNvPr id="18" name="TextBox 17"/>
            <p:cNvSpPr txBox="1"/>
            <p:nvPr/>
          </p:nvSpPr>
          <p:spPr>
            <a:xfrm>
              <a:off x="7011807" y="5650468"/>
              <a:ext cx="1750671" cy="369332"/>
            </a:xfrm>
            <a:prstGeom prst="rect">
              <a:avLst/>
            </a:prstGeom>
            <a:noFill/>
          </p:spPr>
          <p:txBody>
            <a:bodyPr wrap="square" rtlCol="0">
              <a:spAutoFit/>
            </a:bodyPr>
            <a:lstStyle/>
            <a:p>
              <a:pPr algn="ctr"/>
              <a:r>
                <a:rPr lang="en-US" b="1" dirty="0" smtClean="0">
                  <a:latin typeface="Calibri" panose="020F0502020204030204" pitchFamily="34" charset="0"/>
                </a:rPr>
                <a:t>Spider Diagram</a:t>
              </a:r>
              <a:endParaRPr lang="en-US" b="1" dirty="0">
                <a:latin typeface="Calibri" panose="020F0502020204030204" pitchFamily="34" charset="0"/>
              </a:endParaRPr>
            </a:p>
          </p:txBody>
        </p:sp>
        <p:sp>
          <p:nvSpPr>
            <p:cNvPr id="19" name="TextBox 18"/>
            <p:cNvSpPr txBox="1"/>
            <p:nvPr/>
          </p:nvSpPr>
          <p:spPr>
            <a:xfrm>
              <a:off x="3434594" y="3578682"/>
              <a:ext cx="3395683" cy="1754326"/>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a:solidFill>
                    <a:schemeClr val="accent1">
                      <a:lumMod val="75000"/>
                    </a:schemeClr>
                  </a:solidFill>
                  <a:latin typeface="Calibri" panose="020F0502020204030204" pitchFamily="34" charset="0"/>
                </a:rPr>
                <a:t>Content: </a:t>
              </a:r>
              <a:r>
                <a:rPr lang="en-US" dirty="0" smtClean="0">
                  <a:latin typeface="Calibri" panose="020F0502020204030204" pitchFamily="34" charset="0"/>
                </a:rPr>
                <a:t>Object names and interrelationships</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Contextual view of objects of interest with no implied meaning</a:t>
              </a:r>
              <a:endParaRPr lang="en-US" dirty="0">
                <a:latin typeface="Calibri" panose="020F0502020204030204"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208" y="3586218"/>
              <a:ext cx="2208392" cy="2106947"/>
            </a:xfrm>
            <a:prstGeom prst="rect">
              <a:avLst/>
            </a:prstGeom>
            <a:ln>
              <a:noFill/>
            </a:ln>
            <a:effectLst>
              <a:outerShdw blurRad="355600" dist="50800" dir="5400000" algn="ctr" rotWithShape="0">
                <a:srgbClr val="000000">
                  <a:alpha val="31000"/>
                </a:srgbClr>
              </a:outerShdw>
            </a:effectLst>
          </p:spPr>
        </p:pic>
      </p:grpSp>
      <p:grpSp>
        <p:nvGrpSpPr>
          <p:cNvPr id="17" name="Group 16"/>
          <p:cNvGrpSpPr/>
          <p:nvPr/>
        </p:nvGrpSpPr>
        <p:grpSpPr>
          <a:xfrm>
            <a:off x="129239" y="4708113"/>
            <a:ext cx="8557561" cy="2072957"/>
            <a:chOff x="129239" y="4708113"/>
            <a:chExt cx="8557561" cy="2072957"/>
          </a:xfrm>
        </p:grpSpPr>
        <p:sp>
          <p:nvSpPr>
            <p:cNvPr id="26" name="TextBox 25"/>
            <p:cNvSpPr txBox="1"/>
            <p:nvPr/>
          </p:nvSpPr>
          <p:spPr>
            <a:xfrm>
              <a:off x="810594" y="6411738"/>
              <a:ext cx="1403647" cy="369332"/>
            </a:xfrm>
            <a:prstGeom prst="rect">
              <a:avLst/>
            </a:prstGeom>
            <a:noFill/>
          </p:spPr>
          <p:txBody>
            <a:bodyPr wrap="square" rtlCol="0">
              <a:spAutoFit/>
            </a:bodyPr>
            <a:lstStyle/>
            <a:p>
              <a:pPr algn="ctr"/>
              <a:r>
                <a:rPr lang="en-US" b="1" dirty="0" smtClean="0">
                  <a:latin typeface="Calibri" panose="020F0502020204030204" pitchFamily="34" charset="0"/>
                </a:rPr>
                <a:t>Dashboards</a:t>
              </a:r>
              <a:endParaRPr lang="en-US" b="1" dirty="0">
                <a:latin typeface="Calibri" panose="020F0502020204030204" pitchFamily="34" charset="0"/>
              </a:endParaRPr>
            </a:p>
          </p:txBody>
        </p:sp>
        <p:sp>
          <p:nvSpPr>
            <p:cNvPr id="27" name="TextBox 26"/>
            <p:cNvSpPr txBox="1"/>
            <p:nvPr/>
          </p:nvSpPr>
          <p:spPr>
            <a:xfrm>
              <a:off x="2929698" y="5462487"/>
              <a:ext cx="5757102" cy="1200329"/>
            </a:xfrm>
            <a:prstGeom prst="rect">
              <a:avLst/>
            </a:prstGeom>
            <a:noFill/>
          </p:spPr>
          <p:txBody>
            <a:bodyPr wrap="square" rtlCol="0">
              <a:spAutoFit/>
            </a:bodyPr>
            <a:lstStyle/>
            <a:p>
              <a:r>
                <a:rPr lang="en-US" b="1" dirty="0" smtClean="0">
                  <a:solidFill>
                    <a:schemeClr val="accent1">
                      <a:lumMod val="75000"/>
                    </a:schemeClr>
                  </a:solidFill>
                  <a:latin typeface="Calibri" panose="020F0502020204030204" pitchFamily="34" charset="0"/>
                </a:rPr>
                <a:t>Level of Detail: </a:t>
              </a:r>
              <a:r>
                <a:rPr lang="en-US" dirty="0" smtClean="0">
                  <a:latin typeface="Calibri" panose="020F0502020204030204" pitchFamily="34" charset="0"/>
                </a:rPr>
                <a:t>Low</a:t>
              </a:r>
            </a:p>
            <a:p>
              <a:r>
                <a:rPr lang="en-US" b="1" dirty="0" smtClean="0">
                  <a:solidFill>
                    <a:schemeClr val="accent1">
                      <a:lumMod val="75000"/>
                    </a:schemeClr>
                  </a:solidFill>
                  <a:latin typeface="Calibri" panose="020F0502020204030204" pitchFamily="34" charset="0"/>
                </a:rPr>
                <a:t>Audience: </a:t>
              </a:r>
              <a:r>
                <a:rPr lang="en-US" dirty="0" smtClean="0">
                  <a:latin typeface="Calibri" panose="020F0502020204030204" pitchFamily="34" charset="0"/>
                </a:rPr>
                <a:t>General</a:t>
              </a:r>
            </a:p>
            <a:p>
              <a:r>
                <a:rPr lang="en-US" b="1" dirty="0" smtClean="0">
                  <a:solidFill>
                    <a:schemeClr val="accent1">
                      <a:lumMod val="75000"/>
                    </a:schemeClr>
                  </a:solidFill>
                  <a:latin typeface="Calibri" panose="020F0502020204030204" pitchFamily="34" charset="0"/>
                </a:rPr>
                <a:t>Content</a:t>
              </a:r>
              <a:r>
                <a:rPr lang="en-US" b="1" dirty="0">
                  <a:solidFill>
                    <a:schemeClr val="accent1">
                      <a:lumMod val="75000"/>
                    </a:schemeClr>
                  </a:solidFill>
                  <a:latin typeface="Calibri" panose="020F0502020204030204" pitchFamily="34" charset="0"/>
                </a:rPr>
                <a:t>: </a:t>
              </a:r>
              <a:r>
                <a:rPr lang="en-US" dirty="0" smtClean="0">
                  <a:latin typeface="Calibri" panose="020F0502020204030204" pitchFamily="34" charset="0"/>
                </a:rPr>
                <a:t>Fusion content</a:t>
              </a:r>
            </a:p>
            <a:p>
              <a:r>
                <a:rPr lang="en-US" b="1" dirty="0">
                  <a:solidFill>
                    <a:schemeClr val="accent1">
                      <a:lumMod val="75000"/>
                    </a:schemeClr>
                  </a:solidFill>
                  <a:latin typeface="Calibri" panose="020F0502020204030204" pitchFamily="34" charset="0"/>
                </a:rPr>
                <a:t>Use: </a:t>
              </a:r>
              <a:r>
                <a:rPr lang="en-US" dirty="0" smtClean="0">
                  <a:latin typeface="Calibri" panose="020F0502020204030204" pitchFamily="34" charset="0"/>
                </a:rPr>
                <a:t>Single page focused illustration; often management</a:t>
              </a:r>
              <a:endParaRPr lang="en-US" dirty="0">
                <a:latin typeface="Calibri" panose="020F0502020204030204" pitchFamily="34" charset="0"/>
              </a:endParaRPr>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4948" t="12026" r="7680" b="8416"/>
            <a:stretch/>
          </p:blipFill>
          <p:spPr>
            <a:xfrm>
              <a:off x="129239" y="4708113"/>
              <a:ext cx="2766361" cy="1736635"/>
            </a:xfrm>
            <a:prstGeom prst="rect">
              <a:avLst/>
            </a:prstGeom>
            <a:ln>
              <a:noFill/>
            </a:ln>
            <a:effectLst>
              <a:outerShdw blurRad="355600" dist="50800" dir="5400000" algn="ctr" rotWithShape="0">
                <a:srgbClr val="000000">
                  <a:alpha val="31000"/>
                </a:srgbClr>
              </a:outerShdw>
            </a:effectLst>
          </p:spPr>
        </p:pic>
      </p:grpSp>
    </p:spTree>
    <p:extLst>
      <p:ext uri="{BB962C8B-B14F-4D97-AF65-F5344CB8AC3E}">
        <p14:creationId xmlns:p14="http://schemas.microsoft.com/office/powerpoint/2010/main" val="205134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Bringing It All together</a:t>
            </a:r>
            <a:endParaRPr lang="en-US" dirty="0"/>
          </a:p>
        </p:txBody>
      </p:sp>
      <p:sp>
        <p:nvSpPr>
          <p:cNvPr id="12" name="Text Placeholder 11"/>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14C2E61-F537-4BC0-ABA7-95E59C574EBC}" type="slidenum">
              <a:rPr lang="en-US" smtClean="0"/>
              <a:pPr/>
              <a:t>32</a:t>
            </a:fld>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311" y="-28446"/>
            <a:ext cx="3627045" cy="2203430"/>
          </a:xfrm>
          <a:prstGeom prst="rect">
            <a:avLst/>
          </a:prstGeom>
        </p:spPr>
      </p:pic>
      <p:grpSp>
        <p:nvGrpSpPr>
          <p:cNvPr id="18" name="Group 17"/>
          <p:cNvGrpSpPr/>
          <p:nvPr/>
        </p:nvGrpSpPr>
        <p:grpSpPr>
          <a:xfrm>
            <a:off x="5486400" y="-4526"/>
            <a:ext cx="3466488" cy="2752251"/>
            <a:chOff x="1884556" y="3115074"/>
            <a:chExt cx="5098152" cy="4047726"/>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4283" y="3567961"/>
              <a:ext cx="1088006" cy="2125529"/>
            </a:xfrm>
            <a:prstGeom prst="rect">
              <a:avLst/>
            </a:prstGeom>
          </p:spPr>
        </p:pic>
        <p:pic>
          <p:nvPicPr>
            <p:cNvPr id="20" name="Picture 19"/>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84556" y="4200869"/>
              <a:ext cx="1416807" cy="228517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1363" y="4752557"/>
              <a:ext cx="2947863" cy="173187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8611" y="4348994"/>
              <a:ext cx="1326006" cy="281380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9583" y="3115074"/>
              <a:ext cx="1643125" cy="905773"/>
            </a:xfrm>
            <a:prstGeom prst="rect">
              <a:avLst/>
            </a:prstGeom>
          </p:spPr>
        </p:pic>
      </p:grpSp>
      <p:pic>
        <p:nvPicPr>
          <p:cNvPr id="39" name="Picture 38"/>
          <p:cNvPicPr>
            <a:picLocks noChangeAspect="1"/>
          </p:cNvPicPr>
          <p:nvPr/>
        </p:nvPicPr>
        <p:blipFill>
          <a:blip r:embed="rId8"/>
          <a:stretch>
            <a:fillRect/>
          </a:stretch>
        </p:blipFill>
        <p:spPr>
          <a:xfrm>
            <a:off x="3770219" y="3696474"/>
            <a:ext cx="4998233" cy="2347143"/>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8574" y="3409771"/>
            <a:ext cx="3407228" cy="2981325"/>
          </a:xfrm>
          <a:prstGeom prst="rect">
            <a:avLst/>
          </a:prstGeom>
        </p:spPr>
      </p:pic>
    </p:spTree>
    <p:extLst>
      <p:ext uri="{BB962C8B-B14F-4D97-AF65-F5344CB8AC3E}">
        <p14:creationId xmlns:p14="http://schemas.microsoft.com/office/powerpoint/2010/main" val="49546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One Conceptual </a:t>
            </a:r>
            <a:r>
              <a:rPr lang="en-US" dirty="0" smtClean="0"/>
              <a:t>Progression</a:t>
            </a:r>
            <a:br>
              <a:rPr lang="en-US" dirty="0" smtClean="0"/>
            </a:br>
            <a:r>
              <a:rPr lang="en-US" dirty="0" smtClean="0"/>
              <a:t>of </a:t>
            </a:r>
            <a:r>
              <a:rPr lang="en-US" dirty="0"/>
              <a:t>SE Representations</a:t>
            </a:r>
          </a:p>
        </p:txBody>
      </p:sp>
      <p:sp>
        <p:nvSpPr>
          <p:cNvPr id="2" name="Slide Number Placeholder 1"/>
          <p:cNvSpPr>
            <a:spLocks noGrp="1"/>
          </p:cNvSpPr>
          <p:nvPr>
            <p:ph type="sldNum" sz="quarter" idx="12"/>
          </p:nvPr>
        </p:nvSpPr>
        <p:spPr/>
        <p:txBody>
          <a:bodyPr/>
          <a:lstStyle/>
          <a:p>
            <a:fld id="{B14C2E61-F537-4BC0-ABA7-95E59C574EBC}" type="slidenum">
              <a:rPr lang="en-US" smtClean="0"/>
              <a:t>33</a:t>
            </a:fld>
            <a:endParaRPr lang="en-US"/>
          </a:p>
        </p:txBody>
      </p:sp>
      <p:grpSp>
        <p:nvGrpSpPr>
          <p:cNvPr id="5" name="Group 4"/>
          <p:cNvGrpSpPr/>
          <p:nvPr/>
        </p:nvGrpSpPr>
        <p:grpSpPr>
          <a:xfrm>
            <a:off x="457200" y="1499344"/>
            <a:ext cx="7381014" cy="4908114"/>
            <a:chOff x="874340" y="1318480"/>
            <a:chExt cx="7381014" cy="4908114"/>
          </a:xfrm>
        </p:grpSpPr>
        <p:sp>
          <p:nvSpPr>
            <p:cNvPr id="6" name="Rectangle 3"/>
            <p:cNvSpPr>
              <a:spLocks noChangeArrowheads="1"/>
            </p:cNvSpPr>
            <p:nvPr/>
          </p:nvSpPr>
          <p:spPr bwMode="auto">
            <a:xfrm>
              <a:off x="2548303" y="3120455"/>
              <a:ext cx="2824910" cy="35148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5. Derive Integrated System Behavior</a:t>
              </a:r>
            </a:p>
          </p:txBody>
        </p:sp>
        <p:sp>
          <p:nvSpPr>
            <p:cNvPr id="7" name="Rectangle 6"/>
            <p:cNvSpPr>
              <a:spLocks noChangeArrowheads="1"/>
            </p:cNvSpPr>
            <p:nvPr/>
          </p:nvSpPr>
          <p:spPr bwMode="auto">
            <a:xfrm>
              <a:off x="2910756" y="3473533"/>
              <a:ext cx="2462457" cy="34989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6. Derive Component Hierarchy</a:t>
              </a:r>
            </a:p>
          </p:txBody>
        </p:sp>
        <p:sp>
          <p:nvSpPr>
            <p:cNvPr id="8" name="Rectangle 9"/>
            <p:cNvSpPr>
              <a:spLocks noChangeArrowheads="1"/>
            </p:cNvSpPr>
            <p:nvPr/>
          </p:nvSpPr>
          <p:spPr bwMode="auto">
            <a:xfrm>
              <a:off x="874340" y="1318480"/>
              <a:ext cx="1619913" cy="407154"/>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0. Define Need &amp;</a:t>
              </a:r>
              <a:br>
                <a:rPr lang="en-US" sz="1200" dirty="0">
                  <a:solidFill>
                    <a:srgbClr val="000000"/>
                  </a:solidFill>
                  <a:latin typeface="Calibri" panose="020F0502020204030204" pitchFamily="34" charset="0"/>
                </a:rPr>
              </a:br>
              <a:r>
                <a:rPr lang="en-US" sz="1200" dirty="0">
                  <a:solidFill>
                    <a:srgbClr val="000000"/>
                  </a:solidFill>
                  <a:latin typeface="Calibri" panose="020F0502020204030204" pitchFamily="34" charset="0"/>
                </a:rPr>
                <a:t>    System Concept</a:t>
              </a:r>
            </a:p>
          </p:txBody>
        </p:sp>
        <p:sp>
          <p:nvSpPr>
            <p:cNvPr id="9" name="Rectangle 12"/>
            <p:cNvSpPr>
              <a:spLocks noChangeArrowheads="1"/>
            </p:cNvSpPr>
            <p:nvPr/>
          </p:nvSpPr>
          <p:spPr bwMode="auto">
            <a:xfrm>
              <a:off x="1451404" y="1725634"/>
              <a:ext cx="1850420" cy="351489"/>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marL="176213" indent="-176213" eaLnBrk="0" hangingPunct="0">
                <a:lnSpc>
                  <a:spcPct val="90000"/>
                </a:lnSpc>
              </a:pPr>
              <a:r>
                <a:rPr lang="en-US" sz="1200" dirty="0" smtClean="0">
                  <a:solidFill>
                    <a:srgbClr val="000000"/>
                  </a:solidFill>
                  <a:latin typeface="Calibri" panose="020F0502020204030204" pitchFamily="34" charset="0"/>
                </a:rPr>
                <a:t>1.	Capture </a:t>
              </a:r>
              <a:r>
                <a:rPr lang="en-US" sz="1200" dirty="0">
                  <a:solidFill>
                    <a:srgbClr val="000000"/>
                  </a:solidFill>
                  <a:latin typeface="Calibri" panose="020F0502020204030204" pitchFamily="34" charset="0"/>
                </a:rPr>
                <a:t>&amp; Analyze</a:t>
              </a:r>
              <a:br>
                <a:rPr lang="en-US" sz="1200" dirty="0">
                  <a:solidFill>
                    <a:srgbClr val="000000"/>
                  </a:solidFill>
                  <a:latin typeface="Calibri" panose="020F0502020204030204" pitchFamily="34" charset="0"/>
                </a:rPr>
              </a:br>
              <a:r>
                <a:rPr lang="en-US" sz="1200" dirty="0">
                  <a:solidFill>
                    <a:srgbClr val="000000"/>
                  </a:solidFill>
                  <a:latin typeface="Calibri" panose="020F0502020204030204" pitchFamily="34" charset="0"/>
                </a:rPr>
                <a:t>Orig. Requirements</a:t>
              </a:r>
            </a:p>
          </p:txBody>
        </p:sp>
        <p:sp>
          <p:nvSpPr>
            <p:cNvPr id="10" name="Rectangle 15"/>
            <p:cNvSpPr>
              <a:spLocks noChangeArrowheads="1"/>
            </p:cNvSpPr>
            <p:nvPr/>
          </p:nvSpPr>
          <p:spPr bwMode="auto">
            <a:xfrm>
              <a:off x="1448225" y="2070761"/>
              <a:ext cx="2243077" cy="35148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2. Define System Boundary</a:t>
              </a:r>
            </a:p>
          </p:txBody>
        </p:sp>
        <p:sp>
          <p:nvSpPr>
            <p:cNvPr id="11" name="Rectangle 18"/>
            <p:cNvSpPr>
              <a:spLocks noChangeArrowheads="1"/>
            </p:cNvSpPr>
            <p:nvPr/>
          </p:nvSpPr>
          <p:spPr bwMode="auto">
            <a:xfrm>
              <a:off x="2252617" y="2770556"/>
              <a:ext cx="1653296" cy="351489"/>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marL="176213" indent="-176213" eaLnBrk="0" hangingPunct="0">
                <a:lnSpc>
                  <a:spcPct val="90000"/>
                </a:lnSpc>
              </a:pPr>
              <a:r>
                <a:rPr lang="en-US" sz="1200" dirty="0">
                  <a:solidFill>
                    <a:srgbClr val="000000"/>
                  </a:solidFill>
                  <a:latin typeface="Calibri" panose="020F0502020204030204" pitchFamily="34" charset="0"/>
                </a:rPr>
                <a:t>4. Derive </a:t>
              </a:r>
              <a:r>
                <a:rPr lang="en-US" sz="1200" dirty="0" smtClean="0">
                  <a:solidFill>
                    <a:srgbClr val="000000"/>
                  </a:solidFill>
                  <a:latin typeface="Calibri" panose="020F0502020204030204" pitchFamily="34" charset="0"/>
                </a:rPr>
                <a:t>System</a:t>
              </a:r>
              <a:br>
                <a:rPr lang="en-US" sz="1200" dirty="0" smtClean="0">
                  <a:solidFill>
                    <a:srgbClr val="000000"/>
                  </a:solidFill>
                  <a:latin typeface="Calibri" panose="020F0502020204030204" pitchFamily="34" charset="0"/>
                </a:rPr>
              </a:br>
              <a:r>
                <a:rPr lang="en-US" sz="1200" dirty="0" smtClean="0">
                  <a:solidFill>
                    <a:srgbClr val="000000"/>
                  </a:solidFill>
                  <a:latin typeface="Calibri" panose="020F0502020204030204" pitchFamily="34" charset="0"/>
                </a:rPr>
                <a:t>Threads</a:t>
              </a:r>
              <a:endParaRPr lang="en-US" sz="1200" dirty="0">
                <a:solidFill>
                  <a:srgbClr val="000000"/>
                </a:solidFill>
                <a:latin typeface="Calibri" panose="020F0502020204030204" pitchFamily="34" charset="0"/>
              </a:endParaRPr>
            </a:p>
          </p:txBody>
        </p:sp>
        <p:sp>
          <p:nvSpPr>
            <p:cNvPr id="12" name="Rectangle 21"/>
            <p:cNvSpPr>
              <a:spLocks noChangeArrowheads="1"/>
            </p:cNvSpPr>
            <p:nvPr/>
          </p:nvSpPr>
          <p:spPr bwMode="auto">
            <a:xfrm>
              <a:off x="1451404" y="2422249"/>
              <a:ext cx="2239898" cy="348307"/>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marL="176213" indent="-176213" eaLnBrk="0" hangingPunct="0">
                <a:lnSpc>
                  <a:spcPct val="90000"/>
                </a:lnSpc>
              </a:pPr>
              <a:r>
                <a:rPr lang="en-US" sz="1200" dirty="0" smtClean="0">
                  <a:solidFill>
                    <a:srgbClr val="000000"/>
                  </a:solidFill>
                  <a:latin typeface="Calibri" panose="020F0502020204030204" pitchFamily="34" charset="0"/>
                </a:rPr>
                <a:t>3.	Capture Originating</a:t>
              </a:r>
              <a:br>
                <a:rPr lang="en-US" sz="1200" dirty="0" smtClean="0">
                  <a:solidFill>
                    <a:srgbClr val="000000"/>
                  </a:solidFill>
                  <a:latin typeface="Calibri" panose="020F0502020204030204" pitchFamily="34" charset="0"/>
                </a:rPr>
              </a:br>
              <a:r>
                <a:rPr lang="en-US" sz="1200" dirty="0" smtClean="0">
                  <a:solidFill>
                    <a:srgbClr val="000000"/>
                  </a:solidFill>
                  <a:latin typeface="Calibri" panose="020F0502020204030204" pitchFamily="34" charset="0"/>
                </a:rPr>
                <a:t>Architecture </a:t>
              </a:r>
              <a:r>
                <a:rPr lang="en-US" sz="1200" dirty="0">
                  <a:solidFill>
                    <a:srgbClr val="000000"/>
                  </a:solidFill>
                  <a:latin typeface="Calibri" panose="020F0502020204030204" pitchFamily="34" charset="0"/>
                </a:rPr>
                <a:t>Constraints</a:t>
              </a:r>
            </a:p>
          </p:txBody>
        </p:sp>
        <p:sp>
          <p:nvSpPr>
            <p:cNvPr id="13" name="Rectangle 22"/>
            <p:cNvSpPr>
              <a:spLocks noChangeArrowheads="1"/>
            </p:cNvSpPr>
            <p:nvPr/>
          </p:nvSpPr>
          <p:spPr bwMode="auto">
            <a:xfrm>
              <a:off x="5149064" y="4173329"/>
              <a:ext cx="1728012" cy="34989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marL="176213" indent="-176213" eaLnBrk="0" hangingPunct="0">
                <a:lnSpc>
                  <a:spcPct val="90000"/>
                </a:lnSpc>
              </a:pPr>
              <a:r>
                <a:rPr lang="en-US" sz="1200" dirty="0">
                  <a:solidFill>
                    <a:srgbClr val="000000"/>
                  </a:solidFill>
                  <a:latin typeface="Calibri" panose="020F0502020204030204" pitchFamily="34" charset="0"/>
                </a:rPr>
                <a:t>8. Define </a:t>
              </a:r>
              <a:r>
                <a:rPr lang="en-US" sz="1200" dirty="0" smtClean="0">
                  <a:solidFill>
                    <a:srgbClr val="000000"/>
                  </a:solidFill>
                  <a:latin typeface="Calibri" panose="020F0502020204030204" pitchFamily="34" charset="0"/>
                </a:rPr>
                <a:t>Internal</a:t>
              </a:r>
              <a:br>
                <a:rPr lang="en-US" sz="1200" dirty="0" smtClean="0">
                  <a:solidFill>
                    <a:srgbClr val="000000"/>
                  </a:solidFill>
                  <a:latin typeface="Calibri" panose="020F0502020204030204" pitchFamily="34" charset="0"/>
                </a:rPr>
              </a:br>
              <a:r>
                <a:rPr lang="en-US" sz="1200" dirty="0" smtClean="0">
                  <a:solidFill>
                    <a:srgbClr val="000000"/>
                  </a:solidFill>
                  <a:latin typeface="Calibri" panose="020F0502020204030204" pitchFamily="34" charset="0"/>
                </a:rPr>
                <a:t>Interfaces</a:t>
              </a:r>
              <a:endParaRPr lang="en-US" sz="1200" dirty="0">
                <a:solidFill>
                  <a:srgbClr val="000000"/>
                </a:solidFill>
                <a:latin typeface="Calibri" panose="020F0502020204030204" pitchFamily="34" charset="0"/>
              </a:endParaRPr>
            </a:p>
          </p:txBody>
        </p:sp>
        <p:sp>
          <p:nvSpPr>
            <p:cNvPr id="14" name="Rectangle 23"/>
            <p:cNvSpPr>
              <a:spLocks noChangeArrowheads="1"/>
            </p:cNvSpPr>
            <p:nvPr/>
          </p:nvSpPr>
          <p:spPr bwMode="auto">
            <a:xfrm>
              <a:off x="2541944" y="5207119"/>
              <a:ext cx="5713410" cy="35148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11. Define Resources, Error Detection, &amp; Recovery Behavior</a:t>
              </a:r>
            </a:p>
          </p:txBody>
        </p:sp>
        <p:sp>
          <p:nvSpPr>
            <p:cNvPr id="15" name="Rectangle 24"/>
            <p:cNvSpPr>
              <a:spLocks noChangeArrowheads="1"/>
            </p:cNvSpPr>
            <p:nvPr/>
          </p:nvSpPr>
          <p:spPr bwMode="auto">
            <a:xfrm>
              <a:off x="1890163" y="5533160"/>
              <a:ext cx="6365190" cy="348307"/>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12. Develop Validation Requirements/Validation Plans</a:t>
              </a:r>
            </a:p>
          </p:txBody>
        </p:sp>
        <p:sp>
          <p:nvSpPr>
            <p:cNvPr id="16" name="Rectangle 25"/>
            <p:cNvSpPr>
              <a:spLocks noChangeArrowheads="1"/>
            </p:cNvSpPr>
            <p:nvPr/>
          </p:nvSpPr>
          <p:spPr bwMode="auto">
            <a:xfrm>
              <a:off x="6877076" y="4523227"/>
              <a:ext cx="1378277" cy="35148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9. Select Design</a:t>
              </a:r>
            </a:p>
          </p:txBody>
        </p:sp>
        <p:sp>
          <p:nvSpPr>
            <p:cNvPr id="17" name="Rectangle 26"/>
            <p:cNvSpPr>
              <a:spLocks noChangeArrowheads="1"/>
            </p:cNvSpPr>
            <p:nvPr/>
          </p:nvSpPr>
          <p:spPr bwMode="auto">
            <a:xfrm>
              <a:off x="1599247" y="5875106"/>
              <a:ext cx="6656106" cy="35148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13. Generate Documentation and Specifications</a:t>
              </a:r>
            </a:p>
          </p:txBody>
        </p:sp>
        <p:sp>
          <p:nvSpPr>
            <p:cNvPr id="18" name="Rectangle 29"/>
            <p:cNvSpPr>
              <a:spLocks noChangeArrowheads="1"/>
            </p:cNvSpPr>
            <p:nvPr/>
          </p:nvSpPr>
          <p:spPr bwMode="auto">
            <a:xfrm>
              <a:off x="4643537" y="3823431"/>
              <a:ext cx="2235129" cy="349898"/>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marL="176213" indent="-176213" eaLnBrk="0" hangingPunct="0">
                <a:lnSpc>
                  <a:spcPct val="90000"/>
                </a:lnSpc>
              </a:pPr>
              <a:r>
                <a:rPr lang="en-US" sz="1200" dirty="0">
                  <a:solidFill>
                    <a:srgbClr val="000000"/>
                  </a:solidFill>
                  <a:latin typeface="Calibri" panose="020F0502020204030204" pitchFamily="34" charset="0"/>
                </a:rPr>
                <a:t>7. Allocate Behavior </a:t>
              </a:r>
              <a:r>
                <a:rPr lang="en-US" sz="1200" dirty="0" smtClean="0">
                  <a:solidFill>
                    <a:srgbClr val="000000"/>
                  </a:solidFill>
                  <a:latin typeface="Calibri" panose="020F0502020204030204" pitchFamily="34" charset="0"/>
                </a:rPr>
                <a:t>to</a:t>
              </a:r>
              <a:br>
                <a:rPr lang="en-US" sz="1200" dirty="0" smtClean="0">
                  <a:solidFill>
                    <a:srgbClr val="000000"/>
                  </a:solidFill>
                  <a:latin typeface="Calibri" panose="020F0502020204030204" pitchFamily="34" charset="0"/>
                </a:rPr>
              </a:br>
              <a:r>
                <a:rPr lang="en-US" sz="1200" dirty="0" smtClean="0">
                  <a:solidFill>
                    <a:srgbClr val="000000"/>
                  </a:solidFill>
                  <a:latin typeface="Calibri" panose="020F0502020204030204" pitchFamily="34" charset="0"/>
                </a:rPr>
                <a:t>Components</a:t>
              </a:r>
              <a:endParaRPr lang="en-US" sz="1200" dirty="0">
                <a:solidFill>
                  <a:srgbClr val="000000"/>
                </a:solidFill>
                <a:latin typeface="Calibri" panose="020F0502020204030204" pitchFamily="34" charset="0"/>
              </a:endParaRPr>
            </a:p>
          </p:txBody>
        </p:sp>
        <p:sp>
          <p:nvSpPr>
            <p:cNvPr id="19" name="Rectangle 33"/>
            <p:cNvSpPr>
              <a:spLocks noChangeArrowheads="1"/>
            </p:cNvSpPr>
            <p:nvPr/>
          </p:nvSpPr>
          <p:spPr bwMode="auto">
            <a:xfrm>
              <a:off x="2541944" y="4861992"/>
              <a:ext cx="5713409" cy="348307"/>
            </a:xfrm>
            <a:prstGeom prst="rect">
              <a:avLst/>
            </a:prstGeom>
            <a:solidFill>
              <a:schemeClr val="bg1">
                <a:lumMod val="85000"/>
              </a:schemeClr>
            </a:solidFill>
            <a:ln w="9525">
              <a:noFill/>
              <a:miter lim="800000"/>
              <a:headEnd/>
              <a:tailEnd/>
            </a:ln>
            <a:scene3d>
              <a:camera prst="orthographicFront"/>
              <a:lightRig rig="threePt" dir="t"/>
            </a:scene3d>
            <a:sp3d>
              <a:bevelT/>
            </a:sp3d>
          </p:spPr>
          <p:txBody>
            <a:bodyPr wrap="none" lIns="92027" tIns="46013" rIns="92027" bIns="46013" anchor="ctr">
              <a:noAutofit/>
            </a:bodyPr>
            <a:lstStyle/>
            <a:p>
              <a:pPr eaLnBrk="0" hangingPunct="0">
                <a:lnSpc>
                  <a:spcPct val="90000"/>
                </a:lnSpc>
              </a:pPr>
              <a:r>
                <a:rPr lang="en-US" sz="1200" dirty="0">
                  <a:solidFill>
                    <a:srgbClr val="000000"/>
                  </a:solidFill>
                  <a:latin typeface="Calibri" panose="020F0502020204030204" pitchFamily="34" charset="0"/>
                </a:rPr>
                <a:t>10. Perform Effectiveness &amp; Feasibility Analyses</a:t>
              </a:r>
            </a:p>
          </p:txBody>
        </p:sp>
      </p:grpSp>
      <p:sp>
        <p:nvSpPr>
          <p:cNvPr id="22" name="Rounded Rectangle 21"/>
          <p:cNvSpPr/>
          <p:nvPr/>
        </p:nvSpPr>
        <p:spPr>
          <a:xfrm>
            <a:off x="2590588" y="1954236"/>
            <a:ext cx="1564272" cy="256012"/>
          </a:xfrm>
          <a:prstGeom prst="roundRect">
            <a:avLst/>
          </a:prstGeom>
          <a:solidFill>
            <a:srgbClr val="66CCFF"/>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pPr>
            <a:r>
              <a:rPr lang="en-US" sz="1000" dirty="0" err="1">
                <a:solidFill>
                  <a:srgbClr val="000066"/>
                </a:solidFill>
                <a:latin typeface="Calibri" panose="020F0502020204030204" pitchFamily="34" charset="0"/>
                <a:cs typeface="Arial" charset="0"/>
              </a:rPr>
              <a:t>Rqmts</a:t>
            </a:r>
            <a:r>
              <a:rPr lang="en-US" sz="1000" dirty="0">
                <a:solidFill>
                  <a:srgbClr val="000066"/>
                </a:solidFill>
                <a:latin typeface="Calibri" panose="020F0502020204030204" pitchFamily="34" charset="0"/>
                <a:cs typeface="Arial" charset="0"/>
              </a:rPr>
              <a:t> Diagram / Table</a:t>
            </a:r>
          </a:p>
        </p:txBody>
      </p:sp>
      <p:sp>
        <p:nvSpPr>
          <p:cNvPr id="23" name="AutoShape 147"/>
          <p:cNvSpPr>
            <a:spLocks noChangeArrowheads="1"/>
          </p:cNvSpPr>
          <p:nvPr/>
        </p:nvSpPr>
        <p:spPr bwMode="gray">
          <a:xfrm>
            <a:off x="7613846" y="1499344"/>
            <a:ext cx="917575" cy="409246"/>
          </a:xfrm>
          <a:prstGeom prst="roundRect">
            <a:avLst>
              <a:gd name="adj" fmla="val 16667"/>
            </a:avLst>
          </a:prstGeom>
          <a:solidFill>
            <a:srgbClr val="CCFFCC"/>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a:solidFill>
                  <a:srgbClr val="000066"/>
                </a:solidFill>
                <a:latin typeface="Calibri" panose="020F0502020204030204" pitchFamily="34" charset="0"/>
                <a:cs typeface="Arial" charset="0"/>
              </a:rPr>
              <a:t>Interface</a:t>
            </a:r>
          </a:p>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Diagram</a:t>
            </a:r>
            <a:endParaRPr lang="en-US" sz="1000" dirty="0">
              <a:solidFill>
                <a:srgbClr val="000066"/>
              </a:solidFill>
              <a:latin typeface="Calibri" panose="020F0502020204030204" pitchFamily="34" charset="0"/>
              <a:cs typeface="Arial" charset="0"/>
            </a:endParaRPr>
          </a:p>
        </p:txBody>
      </p:sp>
      <p:sp>
        <p:nvSpPr>
          <p:cNvPr id="24" name="AutoShape 148"/>
          <p:cNvSpPr>
            <a:spLocks noChangeArrowheads="1"/>
          </p:cNvSpPr>
          <p:nvPr/>
        </p:nvSpPr>
        <p:spPr bwMode="gray">
          <a:xfrm>
            <a:off x="7613846" y="1953369"/>
            <a:ext cx="917575" cy="409246"/>
          </a:xfrm>
          <a:prstGeom prst="roundRect">
            <a:avLst>
              <a:gd name="adj" fmla="val 16667"/>
            </a:avLst>
          </a:prstGeom>
          <a:solidFill>
            <a:srgbClr val="66CCFF"/>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a:solidFill>
                  <a:srgbClr val="000066"/>
                </a:solidFill>
                <a:latin typeface="Calibri" panose="020F0502020204030204" pitchFamily="34" charset="0"/>
                <a:cs typeface="Arial" charset="0"/>
              </a:rPr>
              <a:t>Requirement</a:t>
            </a:r>
          </a:p>
          <a:p>
            <a:pPr algn="ctr" eaLnBrk="0" hangingPunct="0">
              <a:lnSpc>
                <a:spcPct val="90000"/>
              </a:lnSpc>
              <a:spcBef>
                <a:spcPct val="0"/>
              </a:spcBef>
              <a:buFontTx/>
              <a:buNone/>
            </a:pPr>
            <a:r>
              <a:rPr lang="en-US" sz="1000" dirty="0">
                <a:solidFill>
                  <a:srgbClr val="000066"/>
                </a:solidFill>
                <a:latin typeface="Calibri" panose="020F0502020204030204" pitchFamily="34" charset="0"/>
                <a:cs typeface="Arial" charset="0"/>
              </a:rPr>
              <a:t> </a:t>
            </a:r>
            <a:r>
              <a:rPr lang="en-US" sz="1000" dirty="0" smtClean="0">
                <a:solidFill>
                  <a:srgbClr val="000066"/>
                </a:solidFill>
                <a:latin typeface="Calibri" panose="020F0502020204030204" pitchFamily="34" charset="0"/>
                <a:cs typeface="Arial" charset="0"/>
              </a:rPr>
              <a:t>Diagram</a:t>
            </a:r>
            <a:endParaRPr lang="en-US" sz="1000" dirty="0">
              <a:solidFill>
                <a:srgbClr val="000066"/>
              </a:solidFill>
              <a:latin typeface="Calibri" panose="020F0502020204030204" pitchFamily="34" charset="0"/>
              <a:cs typeface="Arial" charset="0"/>
            </a:endParaRPr>
          </a:p>
        </p:txBody>
      </p:sp>
      <p:sp>
        <p:nvSpPr>
          <p:cNvPr id="25" name="AutoShape 149"/>
          <p:cNvSpPr>
            <a:spLocks noChangeArrowheads="1"/>
          </p:cNvSpPr>
          <p:nvPr/>
        </p:nvSpPr>
        <p:spPr bwMode="gray">
          <a:xfrm>
            <a:off x="6666109" y="1499344"/>
            <a:ext cx="917575" cy="409246"/>
          </a:xfrm>
          <a:prstGeom prst="roundRect">
            <a:avLst>
              <a:gd name="adj" fmla="val 16667"/>
            </a:avLst>
          </a:prstGeom>
          <a:solidFill>
            <a:srgbClr val="00FFFF"/>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a:solidFill>
                  <a:srgbClr val="000066"/>
                </a:solidFill>
                <a:latin typeface="Calibri" panose="020F0502020204030204" pitchFamily="34" charset="0"/>
                <a:cs typeface="Arial" charset="0"/>
              </a:rPr>
              <a:t>Physical </a:t>
            </a:r>
            <a:r>
              <a:rPr lang="en-US" sz="1000" dirty="0" smtClean="0">
                <a:solidFill>
                  <a:srgbClr val="000066"/>
                </a:solidFill>
                <a:latin typeface="Calibri" panose="020F0502020204030204" pitchFamily="34" charset="0"/>
                <a:cs typeface="Arial" charset="0"/>
              </a:rPr>
              <a:t>Diagram</a:t>
            </a:r>
            <a:endParaRPr lang="en-US" sz="1000" dirty="0">
              <a:solidFill>
                <a:srgbClr val="000066"/>
              </a:solidFill>
              <a:latin typeface="Calibri" panose="020F0502020204030204" pitchFamily="34" charset="0"/>
              <a:cs typeface="Arial" charset="0"/>
            </a:endParaRPr>
          </a:p>
        </p:txBody>
      </p:sp>
      <p:sp>
        <p:nvSpPr>
          <p:cNvPr id="26" name="AutoShape 150"/>
          <p:cNvSpPr>
            <a:spLocks noChangeArrowheads="1"/>
          </p:cNvSpPr>
          <p:nvPr/>
        </p:nvSpPr>
        <p:spPr bwMode="gray">
          <a:xfrm>
            <a:off x="6666109" y="1953369"/>
            <a:ext cx="917575" cy="409246"/>
          </a:xfrm>
          <a:prstGeom prst="roundRect">
            <a:avLst>
              <a:gd name="adj" fmla="val 16667"/>
            </a:avLst>
          </a:prstGeom>
          <a:solidFill>
            <a:srgbClr val="FFFF00"/>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a:solidFill>
                  <a:srgbClr val="000066"/>
                </a:solidFill>
                <a:latin typeface="Calibri" panose="020F0502020204030204" pitchFamily="34" charset="0"/>
                <a:cs typeface="Arial" charset="0"/>
              </a:rPr>
              <a:t>Functional</a:t>
            </a:r>
            <a:br>
              <a:rPr lang="en-US" sz="1000" dirty="0">
                <a:solidFill>
                  <a:srgbClr val="000066"/>
                </a:solidFill>
                <a:latin typeface="Calibri" panose="020F0502020204030204" pitchFamily="34" charset="0"/>
                <a:cs typeface="Arial" charset="0"/>
              </a:rPr>
            </a:br>
            <a:r>
              <a:rPr lang="en-US" sz="1000" dirty="0" smtClean="0">
                <a:solidFill>
                  <a:srgbClr val="000066"/>
                </a:solidFill>
                <a:latin typeface="Calibri" panose="020F0502020204030204" pitchFamily="34" charset="0"/>
                <a:cs typeface="Arial" charset="0"/>
              </a:rPr>
              <a:t>Diagram</a:t>
            </a:r>
            <a:endParaRPr lang="en-US" sz="1000" dirty="0">
              <a:solidFill>
                <a:srgbClr val="000066"/>
              </a:solidFill>
              <a:latin typeface="Calibri" panose="020F0502020204030204" pitchFamily="34" charset="0"/>
              <a:cs typeface="Arial" charset="0"/>
            </a:endParaRPr>
          </a:p>
        </p:txBody>
      </p:sp>
      <p:sp>
        <p:nvSpPr>
          <p:cNvPr id="27" name="AutoShape 147"/>
          <p:cNvSpPr>
            <a:spLocks noChangeArrowheads="1"/>
          </p:cNvSpPr>
          <p:nvPr/>
        </p:nvSpPr>
        <p:spPr bwMode="gray">
          <a:xfrm>
            <a:off x="2950455" y="2299363"/>
            <a:ext cx="1531996" cy="256012"/>
          </a:xfrm>
          <a:prstGeom prst="roundRect">
            <a:avLst>
              <a:gd name="adj" fmla="val 16667"/>
            </a:avLst>
          </a:prstGeom>
          <a:solidFill>
            <a:srgbClr val="CCFFCC"/>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Interface Block Diagram</a:t>
            </a:r>
            <a:endParaRPr lang="en-US" sz="1000" dirty="0">
              <a:solidFill>
                <a:srgbClr val="000066"/>
              </a:solidFill>
              <a:latin typeface="Calibri" panose="020F0502020204030204" pitchFamily="34" charset="0"/>
              <a:cs typeface="Arial" charset="0"/>
            </a:endParaRPr>
          </a:p>
        </p:txBody>
      </p:sp>
      <p:sp>
        <p:nvSpPr>
          <p:cNvPr id="28" name="AutoShape 150"/>
          <p:cNvSpPr>
            <a:spLocks noChangeArrowheads="1"/>
          </p:cNvSpPr>
          <p:nvPr/>
        </p:nvSpPr>
        <p:spPr bwMode="gray">
          <a:xfrm>
            <a:off x="3216503" y="2823414"/>
            <a:ext cx="917575" cy="256012"/>
          </a:xfrm>
          <a:prstGeom prst="roundRect">
            <a:avLst>
              <a:gd name="adj" fmla="val 16667"/>
            </a:avLst>
          </a:prstGeom>
          <a:solidFill>
            <a:srgbClr val="FFFF00"/>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Use Case</a:t>
            </a:r>
            <a:endParaRPr lang="en-US" sz="1000" dirty="0">
              <a:solidFill>
                <a:srgbClr val="000066"/>
              </a:solidFill>
              <a:latin typeface="Calibri" panose="020F0502020204030204" pitchFamily="34" charset="0"/>
              <a:cs typeface="Arial" charset="0"/>
            </a:endParaRPr>
          </a:p>
        </p:txBody>
      </p:sp>
      <p:sp>
        <p:nvSpPr>
          <p:cNvPr id="29" name="AutoShape 150"/>
          <p:cNvSpPr>
            <a:spLocks noChangeArrowheads="1"/>
          </p:cNvSpPr>
          <p:nvPr/>
        </p:nvSpPr>
        <p:spPr bwMode="gray">
          <a:xfrm>
            <a:off x="3363504" y="3080410"/>
            <a:ext cx="1582712" cy="256012"/>
          </a:xfrm>
          <a:prstGeom prst="roundRect">
            <a:avLst>
              <a:gd name="adj" fmla="val 16667"/>
            </a:avLst>
          </a:prstGeom>
          <a:solidFill>
            <a:srgbClr val="FFFF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Sequence Diagram / EFFBD</a:t>
            </a:r>
            <a:endParaRPr lang="en-US" sz="1000" dirty="0">
              <a:solidFill>
                <a:srgbClr val="000066"/>
              </a:solidFill>
              <a:latin typeface="Calibri" panose="020F0502020204030204" pitchFamily="34" charset="0"/>
              <a:cs typeface="Arial" charset="0"/>
            </a:endParaRPr>
          </a:p>
        </p:txBody>
      </p:sp>
      <p:sp>
        <p:nvSpPr>
          <p:cNvPr id="30" name="AutoShape 150"/>
          <p:cNvSpPr>
            <a:spLocks noChangeArrowheads="1"/>
          </p:cNvSpPr>
          <p:nvPr/>
        </p:nvSpPr>
        <p:spPr bwMode="gray">
          <a:xfrm>
            <a:off x="4823236" y="3349057"/>
            <a:ext cx="1438249" cy="256012"/>
          </a:xfrm>
          <a:prstGeom prst="roundRect">
            <a:avLst>
              <a:gd name="adj" fmla="val 16667"/>
            </a:avLst>
          </a:prstGeom>
          <a:solidFill>
            <a:srgbClr val="FFFF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EFFBD / Activity Diagram</a:t>
            </a:r>
            <a:endParaRPr lang="en-US" sz="1000" dirty="0">
              <a:solidFill>
                <a:srgbClr val="000066"/>
              </a:solidFill>
              <a:latin typeface="Calibri" panose="020F0502020204030204" pitchFamily="34" charset="0"/>
              <a:cs typeface="Arial" charset="0"/>
            </a:endParaRPr>
          </a:p>
        </p:txBody>
      </p:sp>
      <p:sp>
        <p:nvSpPr>
          <p:cNvPr id="31" name="AutoShape 149"/>
          <p:cNvSpPr>
            <a:spLocks noChangeArrowheads="1"/>
          </p:cNvSpPr>
          <p:nvPr/>
        </p:nvSpPr>
        <p:spPr bwMode="gray">
          <a:xfrm>
            <a:off x="4823236" y="3701340"/>
            <a:ext cx="1562873" cy="256012"/>
          </a:xfrm>
          <a:prstGeom prst="roundRect">
            <a:avLst>
              <a:gd name="adj" fmla="val 16667"/>
            </a:avLst>
          </a:prstGeom>
          <a:solidFill>
            <a:srgbClr val="00FFFF"/>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Block Definition Diagram</a:t>
            </a:r>
            <a:endParaRPr lang="en-US" sz="1000" dirty="0">
              <a:solidFill>
                <a:srgbClr val="000066"/>
              </a:solidFill>
              <a:latin typeface="Calibri" panose="020F0502020204030204" pitchFamily="34" charset="0"/>
              <a:cs typeface="Arial" charset="0"/>
            </a:endParaRPr>
          </a:p>
        </p:txBody>
      </p:sp>
      <p:sp>
        <p:nvSpPr>
          <p:cNvPr id="33" name="AutoShape 150"/>
          <p:cNvSpPr>
            <a:spLocks noChangeArrowheads="1"/>
          </p:cNvSpPr>
          <p:nvPr/>
        </p:nvSpPr>
        <p:spPr bwMode="gray">
          <a:xfrm>
            <a:off x="6261485" y="4051238"/>
            <a:ext cx="917575" cy="256012"/>
          </a:xfrm>
          <a:prstGeom prst="roundRect">
            <a:avLst>
              <a:gd name="adj" fmla="val 16667"/>
            </a:avLst>
          </a:prstGeom>
          <a:solidFill>
            <a:srgbClr val="FFFF00"/>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N2 Diagram</a:t>
            </a:r>
            <a:endParaRPr lang="en-US" sz="1000" dirty="0">
              <a:solidFill>
                <a:srgbClr val="000066"/>
              </a:solidFill>
              <a:latin typeface="Calibri" panose="020F0502020204030204" pitchFamily="34" charset="0"/>
              <a:cs typeface="Arial" charset="0"/>
            </a:endParaRPr>
          </a:p>
        </p:txBody>
      </p:sp>
      <p:sp>
        <p:nvSpPr>
          <p:cNvPr id="34" name="AutoShape 147"/>
          <p:cNvSpPr>
            <a:spLocks noChangeArrowheads="1"/>
          </p:cNvSpPr>
          <p:nvPr/>
        </p:nvSpPr>
        <p:spPr bwMode="gray">
          <a:xfrm>
            <a:off x="6261485" y="4401136"/>
            <a:ext cx="1352361" cy="256012"/>
          </a:xfrm>
          <a:prstGeom prst="roundRect">
            <a:avLst>
              <a:gd name="adj" fmla="val 16667"/>
            </a:avLst>
          </a:prstGeom>
          <a:solidFill>
            <a:srgbClr val="CCFFCC"/>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Internal Block Diagram</a:t>
            </a:r>
            <a:endParaRPr lang="en-US" sz="1000" dirty="0">
              <a:solidFill>
                <a:srgbClr val="000066"/>
              </a:solidFill>
              <a:latin typeface="Calibri" panose="020F0502020204030204" pitchFamily="34" charset="0"/>
              <a:cs typeface="Arial" charset="0"/>
            </a:endParaRPr>
          </a:p>
        </p:txBody>
      </p:sp>
      <p:sp>
        <p:nvSpPr>
          <p:cNvPr id="35" name="AutoShape 150"/>
          <p:cNvSpPr>
            <a:spLocks noChangeArrowheads="1"/>
          </p:cNvSpPr>
          <p:nvPr/>
        </p:nvSpPr>
        <p:spPr bwMode="gray">
          <a:xfrm>
            <a:off x="7278604" y="5760171"/>
            <a:ext cx="1789196" cy="256012"/>
          </a:xfrm>
          <a:prstGeom prst="roundRect">
            <a:avLst>
              <a:gd name="adj" fmla="val 16667"/>
            </a:avLst>
          </a:prstGeom>
          <a:solidFill>
            <a:srgbClr val="FFC0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VCRM, EFFBD / Activity Diagram</a:t>
            </a:r>
            <a:endParaRPr lang="en-US" sz="1000" dirty="0">
              <a:solidFill>
                <a:srgbClr val="000066"/>
              </a:solidFill>
              <a:latin typeface="Calibri" panose="020F0502020204030204" pitchFamily="34" charset="0"/>
              <a:cs typeface="Arial" charset="0"/>
            </a:endParaRPr>
          </a:p>
        </p:txBody>
      </p:sp>
      <p:sp>
        <p:nvSpPr>
          <p:cNvPr id="36" name="AutoShape 150"/>
          <p:cNvSpPr>
            <a:spLocks noChangeArrowheads="1"/>
          </p:cNvSpPr>
          <p:nvPr/>
        </p:nvSpPr>
        <p:spPr bwMode="gray">
          <a:xfrm>
            <a:off x="7278604" y="5435721"/>
            <a:ext cx="1438249" cy="256012"/>
          </a:xfrm>
          <a:prstGeom prst="roundRect">
            <a:avLst>
              <a:gd name="adj" fmla="val 16667"/>
            </a:avLst>
          </a:prstGeom>
          <a:solidFill>
            <a:srgbClr val="FFFF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pPr>
            <a:r>
              <a:rPr lang="en-US" sz="1000" dirty="0">
                <a:solidFill>
                  <a:srgbClr val="000066"/>
                </a:solidFill>
                <a:latin typeface="Calibri" panose="020F0502020204030204" pitchFamily="34" charset="0"/>
                <a:cs typeface="Arial" charset="0"/>
              </a:rPr>
              <a:t>EFFBD / Activity Diagram</a:t>
            </a:r>
          </a:p>
        </p:txBody>
      </p:sp>
      <p:sp>
        <p:nvSpPr>
          <p:cNvPr id="37" name="AutoShape 150"/>
          <p:cNvSpPr>
            <a:spLocks noChangeArrowheads="1"/>
          </p:cNvSpPr>
          <p:nvPr/>
        </p:nvSpPr>
        <p:spPr bwMode="gray">
          <a:xfrm>
            <a:off x="7620000" y="4751829"/>
            <a:ext cx="1295400" cy="256012"/>
          </a:xfrm>
          <a:prstGeom prst="roundRect">
            <a:avLst>
              <a:gd name="adj" fmla="val 16667"/>
            </a:avLst>
          </a:prstGeom>
          <a:solidFill>
            <a:srgbClr val="FFC0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Traceability Hierarchy</a:t>
            </a:r>
            <a:endParaRPr lang="en-US" sz="1000" dirty="0">
              <a:solidFill>
                <a:srgbClr val="000066"/>
              </a:solidFill>
              <a:latin typeface="Calibri" panose="020F0502020204030204" pitchFamily="34" charset="0"/>
              <a:cs typeface="Arial" charset="0"/>
            </a:endParaRPr>
          </a:p>
        </p:txBody>
      </p:sp>
      <p:sp>
        <p:nvSpPr>
          <p:cNvPr id="38" name="AutoShape 150"/>
          <p:cNvSpPr>
            <a:spLocks noChangeArrowheads="1"/>
          </p:cNvSpPr>
          <p:nvPr/>
        </p:nvSpPr>
        <p:spPr bwMode="gray">
          <a:xfrm>
            <a:off x="6666109" y="6103708"/>
            <a:ext cx="2414011" cy="256012"/>
          </a:xfrm>
          <a:prstGeom prst="roundRect">
            <a:avLst>
              <a:gd name="adj" fmla="val 16667"/>
            </a:avLst>
          </a:prstGeom>
          <a:solidFill>
            <a:srgbClr val="FFC0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SRS, IRS, SSS, working documents, and more</a:t>
            </a:r>
            <a:endParaRPr lang="en-US" sz="1000" dirty="0">
              <a:solidFill>
                <a:srgbClr val="000066"/>
              </a:solidFill>
              <a:latin typeface="Calibri" panose="020F0502020204030204" pitchFamily="34" charset="0"/>
              <a:cs typeface="Arial" charset="0"/>
            </a:endParaRPr>
          </a:p>
        </p:txBody>
      </p:sp>
      <p:sp>
        <p:nvSpPr>
          <p:cNvPr id="39" name="AutoShape 150"/>
          <p:cNvSpPr>
            <a:spLocks noChangeArrowheads="1"/>
          </p:cNvSpPr>
          <p:nvPr/>
        </p:nvSpPr>
        <p:spPr bwMode="gray">
          <a:xfrm>
            <a:off x="1982190" y="1672752"/>
            <a:ext cx="917575" cy="256012"/>
          </a:xfrm>
          <a:prstGeom prst="roundRect">
            <a:avLst>
              <a:gd name="adj" fmla="val 16667"/>
            </a:avLst>
          </a:prstGeom>
          <a:solidFill>
            <a:srgbClr val="FFFF00"/>
          </a:solidFill>
          <a:ln w="9525">
            <a:solidFill>
              <a:srgbClr val="000066"/>
            </a:solidFill>
            <a:round/>
            <a:headEnd/>
            <a:tailEnd/>
          </a:ln>
        </p:spPr>
        <p:txBody>
          <a:bodyPr lIns="45710" tIns="45999" rIns="45710" bIns="45999" anchor="ctr">
            <a:spAutoFit/>
          </a:bodyPr>
          <a:lstStyle/>
          <a:p>
            <a:pPr algn="ctr" eaLnBrk="0" hangingPunct="0">
              <a:lnSpc>
                <a:spcPct val="90000"/>
              </a:lnSpc>
              <a:spcBef>
                <a:spcPct val="0"/>
              </a:spcBef>
              <a:buFontTx/>
              <a:buNone/>
            </a:pPr>
            <a:r>
              <a:rPr lang="en-US" sz="1000" dirty="0" smtClean="0">
                <a:solidFill>
                  <a:srgbClr val="000066"/>
                </a:solidFill>
                <a:latin typeface="Calibri" panose="020F0502020204030204" pitchFamily="34" charset="0"/>
                <a:cs typeface="Arial" charset="0"/>
              </a:rPr>
              <a:t>Use Case</a:t>
            </a:r>
            <a:endParaRPr lang="en-US" sz="1000" dirty="0">
              <a:solidFill>
                <a:srgbClr val="000066"/>
              </a:solidFill>
              <a:latin typeface="Calibri" panose="020F0502020204030204" pitchFamily="34" charset="0"/>
              <a:cs typeface="Arial" charset="0"/>
            </a:endParaRPr>
          </a:p>
        </p:txBody>
      </p:sp>
      <p:sp>
        <p:nvSpPr>
          <p:cNvPr id="40" name="AutoShape 150"/>
          <p:cNvSpPr>
            <a:spLocks noChangeArrowheads="1"/>
          </p:cNvSpPr>
          <p:nvPr/>
        </p:nvSpPr>
        <p:spPr bwMode="gray">
          <a:xfrm>
            <a:off x="6664690" y="2402117"/>
            <a:ext cx="1878588" cy="256012"/>
          </a:xfrm>
          <a:prstGeom prst="roundRect">
            <a:avLst>
              <a:gd name="adj" fmla="val 16667"/>
            </a:avLst>
          </a:prstGeom>
          <a:solidFill>
            <a:srgbClr val="FFC000"/>
          </a:solidFill>
          <a:ln w="9525">
            <a:solidFill>
              <a:srgbClr val="000066"/>
            </a:solidFill>
            <a:round/>
            <a:headEnd/>
            <a:tailEnd/>
          </a:ln>
        </p:spPr>
        <p:txBody>
          <a:bodyPr wrap="square" lIns="45710" tIns="45999" rIns="45710" bIns="45999" anchor="ctr">
            <a:spAutoFit/>
          </a:bodyPr>
          <a:lstStyle/>
          <a:p>
            <a:pPr algn="ctr" eaLnBrk="0" hangingPunct="0">
              <a:lnSpc>
                <a:spcPct val="90000"/>
              </a:lnSpc>
              <a:spcBef>
                <a:spcPct val="0"/>
              </a:spcBef>
            </a:pPr>
            <a:r>
              <a:rPr lang="en-US" sz="1000" dirty="0">
                <a:solidFill>
                  <a:srgbClr val="000066"/>
                </a:solidFill>
                <a:latin typeface="Calibri" panose="020F0502020204030204" pitchFamily="34" charset="0"/>
                <a:cs typeface="Arial" charset="0"/>
              </a:rPr>
              <a:t>Cross-cutting View</a:t>
            </a:r>
          </a:p>
        </p:txBody>
      </p:sp>
    </p:spTree>
    <p:extLst>
      <p:ext uri="{BB962C8B-B14F-4D97-AF65-F5344CB8AC3E}">
        <p14:creationId xmlns:p14="http://schemas.microsoft.com/office/powerpoint/2010/main" val="11187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Consistent View of Views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917771"/>
            <a:ext cx="3276600" cy="3276600"/>
          </a:xfrm>
          <a:prstGeom prst="rect">
            <a:avLst/>
          </a:prstGeom>
        </p:spPr>
      </p:pic>
      <p:sp>
        <p:nvSpPr>
          <p:cNvPr id="10" name="Isosceles Triangle 9"/>
          <p:cNvSpPr/>
          <p:nvPr/>
        </p:nvSpPr>
        <p:spPr>
          <a:xfrm rot="3627252">
            <a:off x="1778295" y="1036200"/>
            <a:ext cx="2919847" cy="3882375"/>
          </a:xfrm>
          <a:prstGeom prst="triangle">
            <a:avLst/>
          </a:prstGeom>
          <a:solidFill>
            <a:schemeClr val="bg1">
              <a:alpha val="62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228600" y="2667000"/>
            <a:ext cx="2880360" cy="3020891"/>
          </a:xfrm>
          <a:prstGeom prst="rect">
            <a:avLst/>
          </a:prstGeom>
          <a:ln>
            <a:noFill/>
          </a:ln>
          <a:effectLst>
            <a:reflection blurRad="12700" stA="30000" endPos="30000" dist="5000" dir="5400000" sy="-100000" algn="bl" rotWithShape="0"/>
          </a:effectLst>
          <a:scene3d>
            <a:camera prst="isometricLeftDown"/>
            <a:lightRig rig="threePt" dir="t">
              <a:rot lat="0" lon="0" rev="2700000"/>
            </a:lightRig>
          </a:scene3d>
          <a:sp3d>
            <a:bevelT w="63500" h="50800"/>
          </a:sp3d>
        </p:spPr>
      </p:pic>
      <p:sp>
        <p:nvSpPr>
          <p:cNvPr id="11" name="Isosceles Triangle 10"/>
          <p:cNvSpPr/>
          <p:nvPr/>
        </p:nvSpPr>
        <p:spPr>
          <a:xfrm rot="166129">
            <a:off x="2997776" y="1744657"/>
            <a:ext cx="2919847" cy="3882375"/>
          </a:xfrm>
          <a:prstGeom prst="triangle">
            <a:avLst/>
          </a:prstGeom>
          <a:solidFill>
            <a:schemeClr val="bg1">
              <a:alpha val="62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8545428">
            <a:off x="4483677" y="1166016"/>
            <a:ext cx="2919847" cy="3882375"/>
          </a:xfrm>
          <a:prstGeom prst="triangle">
            <a:avLst/>
          </a:prstGeom>
          <a:solidFill>
            <a:schemeClr val="bg1">
              <a:alpha val="62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6200"/>
                    </a14:imgEffect>
                    <a14:imgEffect>
                      <a14:saturation sat="168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733189" y="2879745"/>
            <a:ext cx="3029811" cy="283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RightUp"/>
            <a:lightRig rig="threePt" dir="t"/>
          </a:scene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3733800"/>
            <a:ext cx="29718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5506" r="31516"/>
          <a:stretch/>
        </p:blipFill>
        <p:spPr>
          <a:xfrm rot="322449" flipH="1">
            <a:off x="6742150" y="3989937"/>
            <a:ext cx="3165581" cy="2588015"/>
          </a:xfrm>
          <a:prstGeom prst="rect">
            <a:avLst/>
          </a:prstGeom>
        </p:spPr>
      </p:pic>
      <p:sp>
        <p:nvSpPr>
          <p:cNvPr id="11" name="Oval 10"/>
          <p:cNvSpPr/>
          <p:nvPr/>
        </p:nvSpPr>
        <p:spPr>
          <a:xfrm>
            <a:off x="2236305" y="5410200"/>
            <a:ext cx="5688496" cy="1295400"/>
          </a:xfrm>
          <a:prstGeom prst="ellipse">
            <a:avLst/>
          </a:prstGeom>
          <a:solidFill>
            <a:schemeClr val="accent1">
              <a:lumMod val="60000"/>
              <a:lumOff val="4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19800" y="2514600"/>
            <a:ext cx="2228850" cy="2971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60572">
            <a:off x="78198" y="1322284"/>
            <a:ext cx="3133725" cy="5013960"/>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dirty="0" smtClean="0"/>
              <a:t>The Trap to Avoid</a:t>
            </a:r>
            <a:endParaRPr lang="en-US" dirty="0"/>
          </a:p>
        </p:txBody>
      </p:sp>
      <p:sp>
        <p:nvSpPr>
          <p:cNvPr id="5" name="Content Placeholder 4"/>
          <p:cNvSpPr>
            <a:spLocks noGrp="1"/>
          </p:cNvSpPr>
          <p:nvPr>
            <p:ph idx="1"/>
          </p:nvPr>
        </p:nvSpPr>
        <p:spPr>
          <a:xfrm>
            <a:off x="866628" y="1304262"/>
            <a:ext cx="5557314" cy="1870088"/>
          </a:xfrm>
        </p:spPr>
        <p:txBody>
          <a:bodyPr/>
          <a:lstStyle/>
          <a:p>
            <a:pPr marL="0" indent="0" algn="ctr">
              <a:buNone/>
            </a:pPr>
            <a:r>
              <a:rPr lang="en-US" dirty="0" smtClean="0"/>
              <a:t>Disjoint fit-for-purpose views can wreck our project on the rocky shores</a:t>
            </a:r>
          </a:p>
          <a:p>
            <a:pPr marL="0" indent="0" algn="ctr">
              <a:buNone/>
            </a:pPr>
            <a:endParaRPr lang="en-US" dirty="0"/>
          </a:p>
        </p:txBody>
      </p:sp>
      <p:sp>
        <p:nvSpPr>
          <p:cNvPr id="4" name="Slide Number Placeholder 3"/>
          <p:cNvSpPr>
            <a:spLocks noGrp="1"/>
          </p:cNvSpPr>
          <p:nvPr>
            <p:ph type="sldNum" sz="quarter" idx="12"/>
          </p:nvPr>
        </p:nvSpPr>
        <p:spPr/>
        <p:txBody>
          <a:bodyPr/>
          <a:lstStyle/>
          <a:p>
            <a:fld id="{B14C2E61-F537-4BC0-ABA7-95E59C574EBC}" type="slidenum">
              <a:rPr lang="en-US" smtClean="0"/>
              <a:t>35</a:t>
            </a:fld>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rot="-1140000" flipH="1">
            <a:off x="4946903" y="2202054"/>
            <a:ext cx="4622403" cy="40128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8750" y="2722555"/>
            <a:ext cx="2228850" cy="2971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64730" y="1828800"/>
            <a:ext cx="2228850" cy="2971800"/>
          </a:xfrm>
          <a:prstGeom prst="rect">
            <a:avLst/>
          </a:prstGeom>
        </p:spPr>
      </p:pic>
      <p:sp>
        <p:nvSpPr>
          <p:cNvPr id="13" name="Rounded Rectangle 12"/>
          <p:cNvSpPr/>
          <p:nvPr/>
        </p:nvSpPr>
        <p:spPr>
          <a:xfrm>
            <a:off x="3171463" y="5486400"/>
            <a:ext cx="5822065" cy="8975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Diagrams must be representational tools from the model, not a </a:t>
            </a:r>
            <a:r>
              <a:rPr lang="en-US" sz="2400" dirty="0" smtClean="0">
                <a:latin typeface="Calibri" panose="020F0502020204030204" pitchFamily="34" charset="0"/>
              </a:rPr>
              <a:t>substitute </a:t>
            </a:r>
            <a:r>
              <a:rPr lang="en-US" sz="2400" dirty="0">
                <a:latin typeface="Calibri" panose="020F0502020204030204" pitchFamily="34" charset="0"/>
              </a:rPr>
              <a:t>for a model</a:t>
            </a:r>
          </a:p>
        </p:txBody>
      </p:sp>
    </p:spTree>
    <p:extLst>
      <p:ext uri="{BB962C8B-B14F-4D97-AF65-F5344CB8AC3E}">
        <p14:creationId xmlns:p14="http://schemas.microsoft.com/office/powerpoint/2010/main" val="31263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113" y="1390194"/>
            <a:ext cx="4123757" cy="4712864"/>
          </a:xfrm>
          <a:prstGeom prst="rect">
            <a:avLst/>
          </a:prstGeom>
        </p:spPr>
      </p:pic>
      <p:sp>
        <p:nvSpPr>
          <p:cNvPr id="84994" name="Rectangle 2"/>
          <p:cNvSpPr>
            <a:spLocks noGrp="1" noChangeArrowheads="1"/>
          </p:cNvSpPr>
          <p:nvPr>
            <p:ph type="title"/>
          </p:nvPr>
        </p:nvSpPr>
        <p:spPr/>
        <p:txBody>
          <a:bodyPr/>
          <a:lstStyle/>
          <a:p>
            <a:r>
              <a:rPr lang="en-US" dirty="0" smtClean="0"/>
              <a:t>Questions</a:t>
            </a:r>
          </a:p>
        </p:txBody>
      </p:sp>
      <p:sp>
        <p:nvSpPr>
          <p:cNvPr id="5" name="Slide Number Placeholder 4"/>
          <p:cNvSpPr>
            <a:spLocks noGrp="1"/>
          </p:cNvSpPr>
          <p:nvPr>
            <p:ph type="sldNum" sz="quarter" idx="12"/>
          </p:nvPr>
        </p:nvSpPr>
        <p:spPr/>
        <p:txBody>
          <a:bodyPr/>
          <a:lstStyle/>
          <a:p>
            <a:fld id="{FFD060DF-B6C2-4724-A633-4775D37BE1A1}" type="slidenum">
              <a:rPr lang="en-US" smtClean="0"/>
              <a:pPr/>
              <a:t>36</a:t>
            </a:fld>
            <a:endParaRPr lang="en-US" dirty="0"/>
          </a:p>
        </p:txBody>
      </p:sp>
      <p:grpSp>
        <p:nvGrpSpPr>
          <p:cNvPr id="10" name="Group 9"/>
          <p:cNvGrpSpPr/>
          <p:nvPr/>
        </p:nvGrpSpPr>
        <p:grpSpPr>
          <a:xfrm>
            <a:off x="5377873" y="4440110"/>
            <a:ext cx="3300522" cy="1956859"/>
            <a:chOff x="5377873" y="4440110"/>
            <a:chExt cx="3300522" cy="1956859"/>
          </a:xfrm>
        </p:grpSpPr>
        <p:sp>
          <p:nvSpPr>
            <p:cNvPr id="16" name="Rectangle 15"/>
            <p:cNvSpPr/>
            <p:nvPr/>
          </p:nvSpPr>
          <p:spPr>
            <a:xfrm>
              <a:off x="5377873" y="4440110"/>
              <a:ext cx="3200400" cy="195685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77873" y="5589992"/>
              <a:ext cx="1638519" cy="523220"/>
            </a:xfrm>
            <a:prstGeom prst="rect">
              <a:avLst/>
            </a:prstGeom>
            <a:noFill/>
          </p:spPr>
          <p:txBody>
            <a:bodyPr wrap="square" rtlCol="0">
              <a:spAutoFit/>
            </a:bodyPr>
            <a:lstStyle/>
            <a:p>
              <a:pPr algn="l"/>
              <a:r>
                <a:rPr lang="en-US" sz="1400" dirty="0" smtClean="0">
                  <a:solidFill>
                    <a:schemeClr val="tx1"/>
                  </a:solidFill>
                  <a:latin typeface="Arial" pitchFamily="34" charset="0"/>
                  <a:cs typeface="Arial" pitchFamily="34" charset="0"/>
                </a:rPr>
                <a:t>David Long</a:t>
              </a:r>
            </a:p>
            <a:p>
              <a:pPr algn="l"/>
              <a:r>
                <a:rPr lang="en-US" sz="1400" dirty="0" smtClean="0">
                  <a:solidFill>
                    <a:schemeClr val="tx1"/>
                  </a:solidFill>
                  <a:latin typeface="Arial" pitchFamily="34" charset="0"/>
                  <a:cs typeface="Arial" pitchFamily="34" charset="0"/>
                </a:rPr>
                <a:t>President</a:t>
              </a:r>
              <a:endParaRPr lang="en-US" sz="1400" dirty="0">
                <a:solidFill>
                  <a:schemeClr val="tx1"/>
                </a:solidFill>
                <a:latin typeface="Arial" pitchFamily="34" charset="0"/>
                <a:cs typeface="Arial" pitchFamily="34" charset="0"/>
              </a:endParaRPr>
            </a:p>
          </p:txBody>
        </p:sp>
        <p:sp>
          <p:nvSpPr>
            <p:cNvPr id="18" name="TextBox 17"/>
            <p:cNvSpPr txBox="1"/>
            <p:nvPr/>
          </p:nvSpPr>
          <p:spPr>
            <a:xfrm>
              <a:off x="6885149" y="5651547"/>
              <a:ext cx="1793246" cy="461665"/>
            </a:xfrm>
            <a:prstGeom prst="rect">
              <a:avLst/>
            </a:prstGeom>
            <a:noFill/>
          </p:spPr>
          <p:txBody>
            <a:bodyPr wrap="square" rtlCol="0">
              <a:spAutoFit/>
            </a:bodyPr>
            <a:lstStyle/>
            <a:p>
              <a:pPr algn="l"/>
              <a:r>
                <a:rPr lang="en-US" sz="1200" b="0" dirty="0" smtClean="0">
                  <a:solidFill>
                    <a:schemeClr val="tx1"/>
                  </a:solidFill>
                  <a:latin typeface="Arial" pitchFamily="34" charset="0"/>
                  <a:cs typeface="Arial" pitchFamily="34" charset="0"/>
                </a:rPr>
                <a:t>www.incose.org</a:t>
              </a:r>
            </a:p>
            <a:p>
              <a:pPr algn="l"/>
              <a:r>
                <a:rPr lang="en-US" sz="1200" b="0" dirty="0" smtClean="0">
                  <a:solidFill>
                    <a:schemeClr val="tx1"/>
                  </a:solidFill>
                  <a:latin typeface="Arial" pitchFamily="34" charset="0"/>
                  <a:cs typeface="Arial" pitchFamily="34" charset="0"/>
                </a:rPr>
                <a:t>david.long@incose.org</a:t>
              </a:r>
              <a:endParaRPr lang="en-US" sz="1200" b="0" dirty="0">
                <a:solidFill>
                  <a:schemeClr val="tx1"/>
                </a:solidFill>
                <a:latin typeface="Arial" pitchFamily="34" charset="0"/>
                <a:cs typeface="Arial"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400" y="4507876"/>
              <a:ext cx="1831346" cy="1193150"/>
            </a:xfrm>
            <a:prstGeom prst="rect">
              <a:avLst/>
            </a:prstGeom>
          </p:spPr>
        </p:pic>
        <p:grpSp>
          <p:nvGrpSpPr>
            <p:cNvPr id="20" name="Group 19"/>
            <p:cNvGrpSpPr/>
            <p:nvPr/>
          </p:nvGrpSpPr>
          <p:grpSpPr>
            <a:xfrm>
              <a:off x="6442776" y="6076871"/>
              <a:ext cx="1064575" cy="279479"/>
              <a:chOff x="6616908" y="6126560"/>
              <a:chExt cx="1064575" cy="27947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908" y="6156609"/>
                <a:ext cx="306804" cy="249430"/>
              </a:xfrm>
              <a:prstGeom prst="rect">
                <a:avLst/>
              </a:prstGeom>
            </p:spPr>
          </p:pic>
          <p:sp>
            <p:nvSpPr>
              <p:cNvPr id="22" name="Rectangle 21"/>
              <p:cNvSpPr/>
              <p:nvPr/>
            </p:nvSpPr>
            <p:spPr>
              <a:xfrm>
                <a:off x="6855616" y="6126560"/>
                <a:ext cx="825867" cy="276999"/>
              </a:xfrm>
              <a:prstGeom prst="rect">
                <a:avLst/>
              </a:prstGeom>
            </p:spPr>
            <p:txBody>
              <a:bodyPr wrap="none">
                <a:spAutoFit/>
              </a:bodyPr>
              <a:lstStyle/>
              <a:p>
                <a:r>
                  <a:rPr lang="en-US" sz="1200" dirty="0" smtClean="0">
                    <a:latin typeface="Arial" pitchFamily="34" charset="0"/>
                    <a:cs typeface="Arial" pitchFamily="34" charset="0"/>
                  </a:rPr>
                  <a:t>@thinkse</a:t>
                </a:r>
                <a:endParaRPr lang="en-US" sz="1200" dirty="0">
                  <a:latin typeface="Arial" pitchFamily="34" charset="0"/>
                  <a:cs typeface="Arial" pitchFamily="34" charset="0"/>
                </a:endParaRPr>
              </a:p>
            </p:txBody>
          </p:sp>
        </p:grpSp>
      </p:grpSp>
    </p:spTree>
    <p:extLst>
      <p:ext uri="{BB962C8B-B14F-4D97-AF65-F5344CB8AC3E}">
        <p14:creationId xmlns:p14="http://schemas.microsoft.com/office/powerpoint/2010/main" val="144554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458200" cy="1035786"/>
          </a:xfrm>
        </p:spPr>
        <p:txBody>
          <a:bodyPr>
            <a:normAutofit fontScale="90000"/>
          </a:bodyPr>
          <a:lstStyle/>
          <a:p>
            <a:pPr algn="r"/>
            <a:r>
              <a:rPr lang="en-US" dirty="0"/>
              <a:t>And </a:t>
            </a:r>
            <a:r>
              <a:rPr lang="en-US" sz="3600" dirty="0"/>
              <a:t>insights</a:t>
            </a:r>
            <a:r>
              <a:rPr lang="en-US" dirty="0"/>
              <a:t> </a:t>
            </a:r>
            <a:r>
              <a:rPr lang="en-US" dirty="0" smtClean="0"/>
              <a:t>&amp; </a:t>
            </a:r>
            <a:r>
              <a:rPr lang="en-US" dirty="0"/>
              <a:t>influences from </a:t>
            </a:r>
            <a:r>
              <a:rPr lang="en-US" dirty="0" smtClean="0"/>
              <a:t>UML…</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4</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445" y="874800"/>
            <a:ext cx="1670209"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243" y="4473501"/>
            <a:ext cx="1935648" cy="155080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3275" y="5264858"/>
            <a:ext cx="1552575" cy="1243013"/>
          </a:xfrm>
          <a:prstGeom prst="rect">
            <a:avLst/>
          </a:prstGeom>
          <a:ln w="12700">
            <a:solidFill>
              <a:schemeClr val="tx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032" y="1437257"/>
            <a:ext cx="1486029" cy="113624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3876" y="843917"/>
            <a:ext cx="1697592" cy="1227468"/>
          </a:xfrm>
          <a:prstGeom prst="rect">
            <a:avLst/>
          </a:prstGeom>
          <a:effectLst/>
        </p:spPr>
      </p:pic>
      <p:pic>
        <p:nvPicPr>
          <p:cNvPr id="15" name="Picture 1028" descr="adding dat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9899" y="857067"/>
            <a:ext cx="1296786" cy="18308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Content Placeholder 5"/>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3269284" y="2504080"/>
            <a:ext cx="1905000" cy="3048000"/>
          </a:xfr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1403" y="2809616"/>
            <a:ext cx="1887058" cy="2045571"/>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4651" y="5264858"/>
            <a:ext cx="2381250" cy="971550"/>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9244" y="971667"/>
            <a:ext cx="1471555" cy="149251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3345" y="2140517"/>
            <a:ext cx="1450690" cy="1931513"/>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24938" y="4914640"/>
            <a:ext cx="2769870" cy="1855470"/>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4755" y="1523711"/>
            <a:ext cx="2246667" cy="96333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7225" y="4555438"/>
            <a:ext cx="1380864" cy="10668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2365971"/>
            <a:ext cx="1978324" cy="722439"/>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1200026" y="2954627"/>
            <a:ext cx="1902501" cy="1960013"/>
            <a:chOff x="388620" y="667234"/>
            <a:chExt cx="2467928" cy="2542533"/>
          </a:xfrm>
        </p:grpSpPr>
        <p:sp>
          <p:nvSpPr>
            <p:cNvPr id="23" name="Rectangle 22"/>
            <p:cNvSpPr/>
            <p:nvPr/>
          </p:nvSpPr>
          <p:spPr>
            <a:xfrm>
              <a:off x="388620" y="667234"/>
              <a:ext cx="2467928" cy="2542533"/>
            </a:xfrm>
            <a:prstGeom prst="rect">
              <a:avLst/>
            </a:prstGeom>
            <a:solidFill>
              <a:schemeClr val="bg1"/>
            </a:solidFill>
            <a:ln w="3175">
              <a:solidFill>
                <a:schemeClr val="tx1"/>
              </a:solidFill>
            </a:ln>
            <a:effectLst>
              <a:glow rad="101600">
                <a:schemeClr val="accent2">
                  <a:satMod val="175000"/>
                  <a:alpha val="40000"/>
                </a:schemeClr>
              </a:glow>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1959" y="747875"/>
              <a:ext cx="2381250" cy="2381250"/>
            </a:xfrm>
            <a:prstGeom prst="rect">
              <a:avLst/>
            </a:prstGeom>
            <a:noFill/>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3233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2112"/>
          </a:xfrm>
        </p:spPr>
        <p:txBody>
          <a:bodyPr>
            <a:normAutofit/>
          </a:bodyPr>
          <a:lstStyle/>
          <a:p>
            <a:pPr algn="l"/>
            <a:r>
              <a:rPr lang="en-US" sz="3200" dirty="0" smtClean="0"/>
              <a:t>Next the introduction of frameworks…</a:t>
            </a:r>
            <a:endParaRPr lang="en-US" sz="3200"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5</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5935" y="921697"/>
            <a:ext cx="1670209"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260" y="5022221"/>
            <a:ext cx="1655775" cy="132657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350" y="5264858"/>
            <a:ext cx="1552575" cy="1243013"/>
          </a:xfrm>
          <a:prstGeom prst="rect">
            <a:avLst/>
          </a:prstGeom>
          <a:ln w="12700">
            <a:solidFill>
              <a:schemeClr val="tx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8696" y="1012925"/>
            <a:ext cx="1486029" cy="113624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970" y="921697"/>
            <a:ext cx="1697592" cy="1227468"/>
          </a:xfrm>
          <a:prstGeom prst="rect">
            <a:avLst/>
          </a:prstGeom>
          <a:effectLst/>
        </p:spPr>
      </p:pic>
      <p:pic>
        <p:nvPicPr>
          <p:cNvPr id="15" name="Picture 1028" descr="adding dat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2562" y="1927916"/>
            <a:ext cx="1296786" cy="18308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8224" y="3411065"/>
            <a:ext cx="1710141" cy="185379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2475" y="5622330"/>
            <a:ext cx="1861392" cy="759448"/>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5773" y="1779240"/>
            <a:ext cx="1471555" cy="1492517"/>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5454" y="3137461"/>
            <a:ext cx="1450690" cy="193151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2668" y="5235579"/>
            <a:ext cx="2288407" cy="1532949"/>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755" y="2038061"/>
            <a:ext cx="2246667" cy="96333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5100" y="4601738"/>
            <a:ext cx="1380864" cy="10668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2880321"/>
            <a:ext cx="1978324" cy="722439"/>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1289847" y="3561701"/>
            <a:ext cx="1281455" cy="1320193"/>
            <a:chOff x="388620" y="667234"/>
            <a:chExt cx="2467928" cy="2542533"/>
          </a:xfrm>
          <a:effectLst/>
        </p:grpSpPr>
        <p:sp>
          <p:nvSpPr>
            <p:cNvPr id="23" name="Rectangle 22"/>
            <p:cNvSpPr/>
            <p:nvPr/>
          </p:nvSpPr>
          <p:spPr>
            <a:xfrm>
              <a:off x="388620" y="667234"/>
              <a:ext cx="2467928" cy="2542533"/>
            </a:xfrm>
            <a:prstGeom prst="rect">
              <a:avLst/>
            </a:prstGeom>
            <a:solidFill>
              <a:schemeClr val="bg1"/>
            </a:solidFill>
            <a:ln w="3175">
              <a:solidFill>
                <a:schemeClr val="tx1"/>
              </a:solid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1959" y="747875"/>
              <a:ext cx="2381250" cy="2381250"/>
            </a:xfrm>
            <a:prstGeom prst="rect">
              <a:avLst/>
            </a:prstGeom>
            <a:noFill/>
            <a:ln>
              <a:noFill/>
            </a:ln>
            <a:effectLst>
              <a:outerShdw blurRad="292100" dist="139700" dir="2700000" algn="tl" rotWithShape="0">
                <a:srgbClr val="333333">
                  <a:alpha val="65000"/>
                </a:srgbClr>
              </a:outerShdw>
            </a:effectLst>
          </p:spPr>
        </p:pic>
      </p:grpSp>
      <p:pic>
        <p:nvPicPr>
          <p:cNvPr id="26" name="Picture 4" descr="http://www.opengroup.org/products/publications/graphics/g091co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16603" y="800306"/>
            <a:ext cx="1409918" cy="1957868"/>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2278" y="817701"/>
            <a:ext cx="1411893" cy="1916858"/>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9" name="Picture 5" descr="54.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548798" y="2255484"/>
            <a:ext cx="1448024" cy="44378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60232" y="1004094"/>
            <a:ext cx="1428687" cy="82371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Content Placeholder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80940" y="3211386"/>
            <a:ext cx="2521338" cy="2521338"/>
          </a:xfrm>
          <a:prstGeom prst="rect">
            <a:avLst/>
          </a:prstGeom>
        </p:spPr>
      </p:pic>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74757" y="1920166"/>
            <a:ext cx="1714500" cy="1320165"/>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0483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1042715"/>
          </a:xfrm>
        </p:spPr>
        <p:txBody>
          <a:bodyPr>
            <a:normAutofit/>
          </a:bodyPr>
          <a:lstStyle/>
          <a:p>
            <a:pPr algn="r"/>
            <a:r>
              <a:rPr lang="en-US" sz="3200" dirty="0" smtClean="0"/>
              <a:t>And the </a:t>
            </a:r>
            <a:r>
              <a:rPr lang="en-US" sz="3200" dirty="0" err="1" smtClean="0"/>
              <a:t>SysML</a:t>
            </a:r>
            <a:r>
              <a:rPr lang="en-US" sz="3200" dirty="0" smtClean="0"/>
              <a:t> revolution!</a:t>
            </a:r>
            <a:endParaRPr lang="en-US" sz="3200"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6</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25" y="5064001"/>
            <a:ext cx="1552575" cy="1243013"/>
          </a:xfrm>
          <a:prstGeom prst="rect">
            <a:avLst/>
          </a:prstGeom>
          <a:ln w="127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45" y="3240331"/>
            <a:ext cx="1486029" cy="113624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17" y="4010324"/>
            <a:ext cx="1697592" cy="1227468"/>
          </a:xfrm>
          <a:prstGeom prst="rect">
            <a:avLst/>
          </a:prstGeom>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628" y="4810235"/>
            <a:ext cx="2246667" cy="96333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0310" y="5773568"/>
            <a:ext cx="1380864" cy="10668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986" y="5503887"/>
            <a:ext cx="1978324" cy="722439"/>
          </a:xfrm>
          <a:prstGeom prst="rect">
            <a:avLst/>
          </a:prstGeom>
          <a:ln>
            <a:noFill/>
          </a:ln>
          <a:effectLst>
            <a:outerShdw blurRad="292100" dist="139700" dir="2700000" algn="tl" rotWithShape="0">
              <a:srgbClr val="333333">
                <a:alpha val="65000"/>
              </a:srgbClr>
            </a:outerShdw>
          </a:effectLst>
        </p:spPr>
      </p:pic>
      <p:pic>
        <p:nvPicPr>
          <p:cNvPr id="26" name="Picture 4" descr="http://www.opengroup.org/products/publications/graphics/g091cov.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1466" y="1004094"/>
            <a:ext cx="1409918" cy="1957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2619" y="896313"/>
            <a:ext cx="1411893" cy="1916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9" name="Picture 5" descr="5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87454" y="1476379"/>
            <a:ext cx="1448024" cy="443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7312" y="1351579"/>
            <a:ext cx="1428687" cy="823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4750" y="1827811"/>
            <a:ext cx="1714500" cy="1320165"/>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807" y="2202954"/>
            <a:ext cx="2316681" cy="1188823"/>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338" y="1004094"/>
            <a:ext cx="1655775" cy="1326576"/>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46419" y="1016145"/>
            <a:ext cx="1617571" cy="1937656"/>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53695" y="4008391"/>
            <a:ext cx="1882479" cy="2089344"/>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28" name="Content Placeholder 5"/>
          <p:cNvPicPr>
            <a:picLocks noGrp="1" noChangeAspect="1"/>
          </p:cNvPicPr>
          <p:nvPr>
            <p:ph idx="1"/>
          </p:nvPr>
        </p:nvPicPr>
        <p:blipFill>
          <a:blip r:embed="rId18">
            <a:extLst>
              <a:ext uri="{28A0092B-C50C-407E-A947-70E740481C1C}">
                <a14:useLocalDpi xmlns:a14="http://schemas.microsoft.com/office/drawing/2010/main" val="0"/>
              </a:ext>
            </a:extLst>
          </a:blip>
          <a:stretch>
            <a:fillRect/>
          </a:stretch>
        </p:blipFill>
        <p:spPr>
          <a:xfrm>
            <a:off x="1524000" y="2741405"/>
            <a:ext cx="6096000" cy="2286000"/>
          </a:xfr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24538" y="2276088"/>
            <a:ext cx="1790093" cy="857324"/>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51614" y="4621534"/>
            <a:ext cx="1577560" cy="65731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34" name="Picture 3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35755" y="4809610"/>
            <a:ext cx="1677353" cy="1554480"/>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38" name="Picture 3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50560" y="5249756"/>
            <a:ext cx="1956546" cy="157896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37" name="Picture 3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85999" y="3009109"/>
            <a:ext cx="1923366" cy="103741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87109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Complex Problems, Diverse Groups, and Clear Needs</a:t>
            </a:r>
            <a:endParaRPr lang="en-US" dirty="0"/>
          </a:p>
        </p:txBody>
      </p:sp>
      <p:sp>
        <p:nvSpPr>
          <p:cNvPr id="5" name="Slide Number Placeholder 4"/>
          <p:cNvSpPr>
            <a:spLocks noGrp="1"/>
          </p:cNvSpPr>
          <p:nvPr>
            <p:ph type="sldNum" sz="quarter" idx="12"/>
          </p:nvPr>
        </p:nvSpPr>
        <p:spPr/>
        <p:txBody>
          <a:bodyPr/>
          <a:lstStyle/>
          <a:p>
            <a:fld id="{FFD060DF-B6C2-4724-A633-4775D37BE1A1}" type="slidenum">
              <a:rPr lang="en-US" smtClean="0"/>
              <a:pPr/>
              <a:t>7</a:t>
            </a:fld>
            <a:endParaRPr lang="en-US" dirty="0"/>
          </a:p>
        </p:txBody>
      </p:sp>
      <p:grpSp>
        <p:nvGrpSpPr>
          <p:cNvPr id="13" name="Group 12"/>
          <p:cNvGrpSpPr/>
          <p:nvPr/>
        </p:nvGrpSpPr>
        <p:grpSpPr>
          <a:xfrm>
            <a:off x="383610" y="2073181"/>
            <a:ext cx="2819838" cy="4211772"/>
            <a:chOff x="263151" y="2054634"/>
            <a:chExt cx="2819838" cy="4211772"/>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51" y="3834864"/>
              <a:ext cx="1235014" cy="18525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9172" b="8490"/>
            <a:stretch/>
          </p:blipFill>
          <p:spPr>
            <a:xfrm>
              <a:off x="801799" y="2866365"/>
              <a:ext cx="2281190" cy="19370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101" r="53983"/>
            <a:stretch/>
          </p:blipFill>
          <p:spPr>
            <a:xfrm>
              <a:off x="263395" y="2054634"/>
              <a:ext cx="1077297" cy="1967037"/>
            </a:xfrm>
            <a:prstGeom prst="rect">
              <a:avLst/>
            </a:prstGeom>
          </p:spPr>
        </p:pic>
        <p:pic>
          <p:nvPicPr>
            <p:cNvPr id="9" name="Picture 11" descr="Medrad2"/>
            <p:cNvPicPr>
              <a:picLocks noChangeAspect="1" noChangeArrowheads="1"/>
            </p:cNvPicPr>
            <p:nvPr/>
          </p:nvPicPr>
          <p:blipFill rotWithShape="1">
            <a:blip r:embed="rId6" cstate="print"/>
            <a:srcRect t="23239" b="15732"/>
            <a:stretch/>
          </p:blipFill>
          <p:spPr bwMode="auto">
            <a:xfrm>
              <a:off x="1033651" y="2054634"/>
              <a:ext cx="2049338" cy="937837"/>
            </a:xfrm>
            <a:prstGeom prst="rect">
              <a:avLst/>
            </a:prstGeom>
            <a:noFill/>
            <a:ln w="9525">
              <a:noFill/>
              <a:miter lim="800000"/>
              <a:headEnd/>
              <a:tailEnd/>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2915" y="4572000"/>
              <a:ext cx="1789830" cy="1115384"/>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2203"/>
            <a:stretch/>
          </p:blipFill>
          <p:spPr>
            <a:xfrm>
              <a:off x="980778" y="5229175"/>
              <a:ext cx="1077298" cy="1037231"/>
            </a:xfrm>
            <a:prstGeom prst="rect">
              <a:avLst/>
            </a:prstGeom>
          </p:spPr>
        </p:pic>
      </p:grpSp>
      <p:pic>
        <p:nvPicPr>
          <p:cNvPr id="15" name="Picture 14" descr="dreamstime_1107191.jpg"/>
          <p:cNvPicPr>
            <a:picLocks noChangeAspect="1"/>
          </p:cNvPicPr>
          <p:nvPr/>
        </p:nvPicPr>
        <p:blipFill rotWithShape="1">
          <a:blip r:embed="rId9"/>
          <a:srcRect l="6452" t="39709" b="8065"/>
          <a:stretch/>
        </p:blipFill>
        <p:spPr>
          <a:xfrm>
            <a:off x="3491926" y="1447800"/>
            <a:ext cx="3985418" cy="2224963"/>
          </a:xfrm>
          <a:prstGeom prst="rect">
            <a:avLst/>
          </a:prstGeom>
        </p:spPr>
      </p:pic>
      <p:grpSp>
        <p:nvGrpSpPr>
          <p:cNvPr id="19" name="Group 18"/>
          <p:cNvGrpSpPr/>
          <p:nvPr/>
        </p:nvGrpSpPr>
        <p:grpSpPr>
          <a:xfrm>
            <a:off x="4743450" y="3879491"/>
            <a:ext cx="3808228" cy="2537495"/>
            <a:chOff x="4310883" y="3641396"/>
            <a:chExt cx="3808228" cy="2537495"/>
          </a:xfrm>
        </p:grpSpPr>
        <p:pic>
          <p:nvPicPr>
            <p:cNvPr id="14" name="Picture 13" descr="dreamstime_1413129.jpg"/>
            <p:cNvPicPr>
              <a:picLocks noChangeAspect="1"/>
            </p:cNvPicPr>
            <p:nvPr/>
          </p:nvPicPr>
          <p:blipFill>
            <a:blip r:embed="rId10"/>
            <a:stretch>
              <a:fillRect/>
            </a:stretch>
          </p:blipFill>
          <p:spPr>
            <a:xfrm>
              <a:off x="4310883" y="3641396"/>
              <a:ext cx="3808228" cy="2537495"/>
            </a:xfrm>
            <a:prstGeom prst="rect">
              <a:avLst/>
            </a:prstGeom>
          </p:spPr>
        </p:pic>
        <p:sp>
          <p:nvSpPr>
            <p:cNvPr id="18" name="Rectangle 17"/>
            <p:cNvSpPr/>
            <p:nvPr/>
          </p:nvSpPr>
          <p:spPr>
            <a:xfrm>
              <a:off x="4310883" y="5580606"/>
              <a:ext cx="3808228" cy="598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Analysis, presentation</a:t>
              </a:r>
              <a:r>
                <a:rPr lang="en-US" sz="2000" dirty="0" smtClean="0"/>
                <a:t>,</a:t>
              </a:r>
              <a:br>
                <a:rPr lang="en-US" sz="2000" dirty="0" smtClean="0"/>
              </a:br>
              <a:r>
                <a:rPr lang="en-US" sz="2000" dirty="0" smtClean="0"/>
                <a:t>and </a:t>
              </a:r>
              <a:r>
                <a:rPr lang="en-US" sz="2000" dirty="0"/>
                <a:t>argumentation</a:t>
              </a:r>
            </a:p>
          </p:txBody>
        </p:sp>
      </p:grpSp>
    </p:spTree>
    <p:extLst>
      <p:ext uri="{BB962C8B-B14F-4D97-AF65-F5344CB8AC3E}">
        <p14:creationId xmlns:p14="http://schemas.microsoft.com/office/powerpoint/2010/main" val="11284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ChangeArrowheads="1"/>
          </p:cNvSpPr>
          <p:nvPr/>
        </p:nvSpPr>
        <p:spPr bwMode="auto">
          <a:xfrm>
            <a:off x="3048000" y="1600200"/>
            <a:ext cx="3048000" cy="3276600"/>
          </a:xfrm>
          <a:prstGeom prst="rect">
            <a:avLst/>
          </a:prstGeom>
          <a:gradFill rotWithShape="0">
            <a:gsLst>
              <a:gs pos="0">
                <a:schemeClr val="accent1">
                  <a:gamma/>
                  <a:shade val="46275"/>
                  <a:invGamma/>
                </a:schemeClr>
              </a:gs>
              <a:gs pos="100000">
                <a:schemeClr val="accent1"/>
              </a:gs>
            </a:gsLst>
            <a:lin ang="5400000" scaled="1"/>
          </a:gradFill>
          <a:ln w="12700">
            <a:solidFill>
              <a:srgbClr val="6699FF"/>
            </a:solidFill>
            <a:miter lim="800000"/>
            <a:headEnd/>
            <a:tailEnd/>
          </a:ln>
          <a:effectLst/>
        </p:spPr>
        <p:txBody>
          <a:bodyPr wrap="none" anchor="ctr"/>
          <a:lstStyle/>
          <a:p>
            <a:pPr marL="342900" lvl="0" indent="-342900">
              <a:lnSpc>
                <a:spcPct val="80000"/>
              </a:lnSpc>
              <a:spcBef>
                <a:spcPct val="20000"/>
              </a:spcBef>
              <a:buFontTx/>
              <a:buChar char="•"/>
            </a:pPr>
            <a:r>
              <a:rPr lang="en-US" b="1" kern="0" dirty="0" smtClean="0">
                <a:solidFill>
                  <a:schemeClr val="bg1">
                    <a:lumMod val="95000"/>
                  </a:schemeClr>
                </a:solidFill>
                <a:latin typeface="Arial"/>
                <a:cs typeface="+mn-cs"/>
              </a:rPr>
              <a:t>Specifications</a:t>
            </a:r>
          </a:p>
          <a:p>
            <a:pPr marL="342900" lvl="0" indent="-342900">
              <a:lnSpc>
                <a:spcPct val="80000"/>
              </a:lnSpc>
              <a:spcBef>
                <a:spcPct val="20000"/>
              </a:spcBef>
              <a:buFontTx/>
              <a:buChar char="•"/>
            </a:pPr>
            <a:endParaRPr lang="en-US" b="1" kern="0" dirty="0" smtClean="0">
              <a:solidFill>
                <a:schemeClr val="bg1">
                  <a:lumMod val="95000"/>
                </a:schemeClr>
              </a:solidFill>
              <a:latin typeface="Arial"/>
              <a:cs typeface="+mn-cs"/>
            </a:endParaRPr>
          </a:p>
          <a:p>
            <a:pPr marL="342900" lvl="0" indent="-342900">
              <a:lnSpc>
                <a:spcPct val="80000"/>
              </a:lnSpc>
              <a:spcBef>
                <a:spcPct val="20000"/>
              </a:spcBef>
              <a:buFontTx/>
              <a:buChar char="•"/>
            </a:pPr>
            <a:r>
              <a:rPr lang="en-US" b="1" kern="0" dirty="0" smtClean="0">
                <a:solidFill>
                  <a:schemeClr val="bg1">
                    <a:lumMod val="95000"/>
                  </a:schemeClr>
                </a:solidFill>
                <a:latin typeface="Arial"/>
                <a:cs typeface="+mn-cs"/>
              </a:rPr>
              <a:t>Interface requirements</a:t>
            </a:r>
          </a:p>
          <a:p>
            <a:pPr marL="342900" lvl="0" indent="-342900">
              <a:lnSpc>
                <a:spcPct val="80000"/>
              </a:lnSpc>
              <a:spcBef>
                <a:spcPct val="20000"/>
              </a:spcBef>
              <a:buFontTx/>
              <a:buChar char="•"/>
            </a:pPr>
            <a:endParaRPr lang="en-US" b="1" kern="0" dirty="0" smtClean="0">
              <a:solidFill>
                <a:schemeClr val="bg1">
                  <a:lumMod val="95000"/>
                </a:schemeClr>
              </a:solidFill>
              <a:latin typeface="Arial"/>
              <a:cs typeface="+mn-cs"/>
            </a:endParaRPr>
          </a:p>
          <a:p>
            <a:pPr marL="342900" lvl="0" indent="-342900">
              <a:lnSpc>
                <a:spcPct val="80000"/>
              </a:lnSpc>
              <a:spcBef>
                <a:spcPct val="20000"/>
              </a:spcBef>
              <a:buFontTx/>
              <a:buChar char="•"/>
            </a:pPr>
            <a:r>
              <a:rPr lang="en-US" b="1" kern="0" dirty="0" smtClean="0">
                <a:solidFill>
                  <a:schemeClr val="bg1">
                    <a:lumMod val="95000"/>
                  </a:schemeClr>
                </a:solidFill>
                <a:latin typeface="Arial"/>
                <a:cs typeface="+mn-cs"/>
              </a:rPr>
              <a:t>System design</a:t>
            </a:r>
          </a:p>
          <a:p>
            <a:pPr marL="342900" lvl="0" indent="-342900">
              <a:lnSpc>
                <a:spcPct val="80000"/>
              </a:lnSpc>
              <a:spcBef>
                <a:spcPct val="20000"/>
              </a:spcBef>
              <a:buFontTx/>
              <a:buChar char="•"/>
            </a:pPr>
            <a:endParaRPr lang="en-US" b="1" kern="0" dirty="0" smtClean="0">
              <a:solidFill>
                <a:schemeClr val="bg1">
                  <a:lumMod val="95000"/>
                </a:schemeClr>
              </a:solidFill>
              <a:latin typeface="Arial"/>
              <a:cs typeface="+mn-cs"/>
            </a:endParaRPr>
          </a:p>
          <a:p>
            <a:pPr marL="342900" lvl="0" indent="-342900">
              <a:lnSpc>
                <a:spcPct val="80000"/>
              </a:lnSpc>
              <a:spcBef>
                <a:spcPct val="20000"/>
              </a:spcBef>
              <a:buFontTx/>
              <a:buChar char="•"/>
            </a:pPr>
            <a:r>
              <a:rPr lang="en-US" b="1" kern="0" dirty="0" smtClean="0">
                <a:solidFill>
                  <a:schemeClr val="bg1">
                    <a:lumMod val="95000"/>
                  </a:schemeClr>
                </a:solidFill>
                <a:latin typeface="Arial"/>
                <a:cs typeface="+mn-cs"/>
              </a:rPr>
              <a:t>Analysis &amp; Trade-off</a:t>
            </a:r>
          </a:p>
          <a:p>
            <a:pPr marL="342900" lvl="0" indent="-342900">
              <a:lnSpc>
                <a:spcPct val="80000"/>
              </a:lnSpc>
              <a:spcBef>
                <a:spcPct val="20000"/>
              </a:spcBef>
              <a:buFontTx/>
              <a:buChar char="•"/>
            </a:pPr>
            <a:endParaRPr lang="en-US" b="1" kern="0" dirty="0" smtClean="0">
              <a:solidFill>
                <a:schemeClr val="bg1">
                  <a:lumMod val="95000"/>
                </a:schemeClr>
              </a:solidFill>
              <a:latin typeface="Arial"/>
              <a:cs typeface="+mn-cs"/>
            </a:endParaRPr>
          </a:p>
          <a:p>
            <a:pPr marL="342900" lvl="0" indent="-342900">
              <a:lnSpc>
                <a:spcPct val="80000"/>
              </a:lnSpc>
              <a:spcBef>
                <a:spcPct val="20000"/>
              </a:spcBef>
              <a:buFontTx/>
              <a:buChar char="•"/>
            </a:pPr>
            <a:r>
              <a:rPr lang="en-US" b="1" kern="0" dirty="0" smtClean="0">
                <a:solidFill>
                  <a:schemeClr val="bg1">
                    <a:lumMod val="95000"/>
                  </a:schemeClr>
                </a:solidFill>
                <a:latin typeface="Arial"/>
              </a:rPr>
              <a:t>Test plans</a:t>
            </a:r>
            <a:endParaRPr lang="en-US" dirty="0">
              <a:solidFill>
                <a:schemeClr val="bg1">
                  <a:lumMod val="95000"/>
                </a:schemeClr>
              </a:solidFill>
            </a:endParaRPr>
          </a:p>
        </p:txBody>
      </p:sp>
      <p:sp>
        <p:nvSpPr>
          <p:cNvPr id="262151" name="AutoShape 7"/>
          <p:cNvSpPr>
            <a:spLocks noChangeArrowheads="1"/>
          </p:cNvSpPr>
          <p:nvPr/>
        </p:nvSpPr>
        <p:spPr bwMode="gray">
          <a:xfrm>
            <a:off x="228600" y="5461000"/>
            <a:ext cx="8686800" cy="685800"/>
          </a:xfrm>
          <a:prstGeom prst="bevel">
            <a:avLst>
              <a:gd name="adj" fmla="val 9468"/>
            </a:avLst>
          </a:prstGeom>
          <a:gradFill rotWithShape="0">
            <a:gsLst>
              <a:gs pos="0">
                <a:srgbClr val="991222">
                  <a:gamma/>
                  <a:shade val="46275"/>
                  <a:invGamma/>
                </a:srgbClr>
              </a:gs>
              <a:gs pos="100000">
                <a:srgbClr val="991222"/>
              </a:gs>
            </a:gsLst>
            <a:lin ang="5400000" scaled="1"/>
          </a:gradFill>
          <a:ln w="12700">
            <a:noFill/>
            <a:miter lim="800000"/>
            <a:headEnd/>
            <a:tailEnd/>
          </a:ln>
          <a:effectLst/>
        </p:spPr>
        <p:txBody>
          <a:bodyPr wrap="none" anchor="ctr"/>
          <a:lstStyle/>
          <a:p>
            <a:pPr algn="ctr" eaLnBrk="0" hangingPunct="0">
              <a:defRPr/>
            </a:pPr>
            <a:r>
              <a:rPr lang="en-US" sz="2400" dirty="0">
                <a:solidFill>
                  <a:srgbClr val="FFFFFF"/>
                </a:solidFill>
                <a:effectLst>
                  <a:outerShdw blurRad="38100" dist="38100" dir="2700000" algn="tl">
                    <a:srgbClr val="000000"/>
                  </a:outerShdw>
                </a:effectLst>
                <a:latin typeface="Helvetica" pitchFamily="34" charset="0"/>
                <a:ea typeface="+mn-ea"/>
              </a:rPr>
              <a:t>Moving from </a:t>
            </a:r>
            <a:r>
              <a:rPr lang="en-US" sz="2400" dirty="0" smtClean="0">
                <a:solidFill>
                  <a:srgbClr val="FFFFFF"/>
                </a:solidFill>
                <a:effectLst>
                  <a:outerShdw blurRad="38100" dist="38100" dir="2700000" algn="tl">
                    <a:srgbClr val="000000"/>
                  </a:outerShdw>
                </a:effectLst>
                <a:latin typeface="Helvetica" pitchFamily="34" charset="0"/>
                <a:ea typeface="+mn-ea"/>
              </a:rPr>
              <a:t>document-centric </a:t>
            </a:r>
            <a:r>
              <a:rPr lang="en-US" sz="2400" dirty="0">
                <a:solidFill>
                  <a:srgbClr val="FFFFFF"/>
                </a:solidFill>
                <a:effectLst>
                  <a:outerShdw blurRad="38100" dist="38100" dir="2700000" algn="tl">
                    <a:srgbClr val="000000"/>
                  </a:outerShdw>
                </a:effectLst>
                <a:latin typeface="Helvetica" pitchFamily="34" charset="0"/>
                <a:ea typeface="+mn-ea"/>
              </a:rPr>
              <a:t>to </a:t>
            </a:r>
            <a:r>
              <a:rPr lang="en-US" sz="2400" dirty="0" smtClean="0">
                <a:solidFill>
                  <a:srgbClr val="FFFFFF"/>
                </a:solidFill>
                <a:effectLst>
                  <a:outerShdw blurRad="38100" dist="38100" dir="2700000" algn="tl">
                    <a:srgbClr val="000000"/>
                  </a:outerShdw>
                </a:effectLst>
                <a:latin typeface="Helvetica" pitchFamily="34" charset="0"/>
                <a:ea typeface="+mn-ea"/>
              </a:rPr>
              <a:t>model-centric </a:t>
            </a:r>
            <a:endParaRPr lang="en-US" sz="2400" dirty="0">
              <a:solidFill>
                <a:srgbClr val="FFFFFF"/>
              </a:solidFill>
              <a:effectLst>
                <a:outerShdw blurRad="38100" dist="38100" dir="2700000" algn="tl">
                  <a:srgbClr val="000000"/>
                </a:outerShdw>
              </a:effectLst>
              <a:latin typeface="Helvetica" pitchFamily="34" charset="0"/>
              <a:ea typeface="+mn-ea"/>
            </a:endParaRPr>
          </a:p>
        </p:txBody>
      </p:sp>
      <p:sp>
        <p:nvSpPr>
          <p:cNvPr id="262153" name="AutoShape 9"/>
          <p:cNvSpPr>
            <a:spLocks noChangeArrowheads="1"/>
          </p:cNvSpPr>
          <p:nvPr/>
        </p:nvSpPr>
        <p:spPr bwMode="auto">
          <a:xfrm>
            <a:off x="1219200" y="4543425"/>
            <a:ext cx="7347744" cy="829632"/>
          </a:xfrm>
          <a:prstGeom prst="curvedUpArrow">
            <a:avLst>
              <a:gd name="adj1" fmla="val 44614"/>
              <a:gd name="adj2" fmla="val 163437"/>
              <a:gd name="adj3" fmla="val 33417"/>
            </a:avLst>
          </a:prstGeom>
          <a:gradFill rotWithShape="0">
            <a:gsLst>
              <a:gs pos="0">
                <a:schemeClr val="accent1">
                  <a:gamma/>
                  <a:shade val="46275"/>
                  <a:invGamma/>
                </a:schemeClr>
              </a:gs>
              <a:gs pos="100000">
                <a:schemeClr val="accent1"/>
              </a:gs>
            </a:gsLst>
            <a:lin ang="5400000" scaled="1"/>
          </a:gradFill>
          <a:ln w="12700">
            <a:solidFill>
              <a:srgbClr val="6699FF"/>
            </a:solidFill>
            <a:miter lim="800000"/>
            <a:headEnd/>
            <a:tailEnd/>
          </a:ln>
          <a:effectLst/>
        </p:spPr>
        <p:txBody>
          <a:bodyPr wrap="none" anchor="ctr"/>
          <a:lstStyle/>
          <a:p>
            <a:pPr>
              <a:defRPr/>
            </a:pPr>
            <a:endParaRPr lang="en-US" dirty="0">
              <a:ea typeface="+mn-ea"/>
            </a:endParaRPr>
          </a:p>
        </p:txBody>
      </p:sp>
      <p:grpSp>
        <p:nvGrpSpPr>
          <p:cNvPr id="3" name="Group 2"/>
          <p:cNvGrpSpPr/>
          <p:nvPr/>
        </p:nvGrpSpPr>
        <p:grpSpPr>
          <a:xfrm>
            <a:off x="6934200" y="1600200"/>
            <a:ext cx="1981200" cy="2943225"/>
            <a:chOff x="7010400" y="990600"/>
            <a:chExt cx="1981200" cy="2943225"/>
          </a:xfrm>
          <a:solidFill>
            <a:schemeClr val="accent1">
              <a:lumMod val="60000"/>
              <a:lumOff val="40000"/>
            </a:schemeClr>
          </a:solidFill>
        </p:grpSpPr>
        <p:grpSp>
          <p:nvGrpSpPr>
            <p:cNvPr id="2" name="Group 1"/>
            <p:cNvGrpSpPr/>
            <p:nvPr/>
          </p:nvGrpSpPr>
          <p:grpSpPr>
            <a:xfrm>
              <a:off x="7010400" y="1724025"/>
              <a:ext cx="1981200" cy="2209800"/>
              <a:chOff x="7010400" y="1724025"/>
              <a:chExt cx="1981200" cy="2209800"/>
            </a:xfrm>
            <a:grpFill/>
          </p:grpSpPr>
          <p:sp>
            <p:nvSpPr>
              <p:cNvPr id="262146" name="Rectangle 2"/>
              <p:cNvSpPr>
                <a:spLocks noChangeArrowheads="1"/>
              </p:cNvSpPr>
              <p:nvPr/>
            </p:nvSpPr>
            <p:spPr bwMode="auto">
              <a:xfrm>
                <a:off x="7010400" y="1724025"/>
                <a:ext cx="1981200" cy="2209800"/>
              </a:xfrm>
              <a:prstGeom prst="rect">
                <a:avLst/>
              </a:prstGeom>
              <a:grpFill/>
              <a:ln w="12700">
                <a:noFill/>
                <a:miter lim="800000"/>
                <a:headEnd/>
                <a:tailEnd/>
              </a:ln>
              <a:effectLst>
                <a:outerShdw blurRad="330200" dist="38100" dir="1800000" sx="103000" sy="103000" algn="t" rotWithShape="0">
                  <a:prstClr val="black">
                    <a:alpha val="40000"/>
                  </a:prstClr>
                </a:outerShdw>
              </a:effectLst>
            </p:spPr>
            <p:txBody>
              <a:bodyPr wrap="none" anchor="ctr"/>
              <a:lstStyle/>
              <a:p>
                <a:pPr algn="ctr" eaLnBrk="0" hangingPunct="0">
                  <a:defRPr/>
                </a:pPr>
                <a:endParaRPr lang="en-GB" sz="2000" b="1" i="1" dirty="0">
                  <a:solidFill>
                    <a:srgbClr val="FAFD00"/>
                  </a:solidFill>
                  <a:effectLst>
                    <a:outerShdw blurRad="38100" dist="38100" dir="2700000" algn="tl">
                      <a:srgbClr val="000000"/>
                    </a:outerShdw>
                  </a:effectLst>
                  <a:latin typeface="Helvetica" pitchFamily="34" charset="0"/>
                  <a:ea typeface="+mn-ea"/>
                </a:endParaRPr>
              </a:p>
            </p:txBody>
          </p:sp>
          <p:graphicFrame>
            <p:nvGraphicFramePr>
              <p:cNvPr id="1027" name="Object 8"/>
              <p:cNvGraphicFramePr>
                <a:graphicFrameLocks noGrp="1" noChangeAspect="1"/>
              </p:cNvGraphicFramePr>
              <p:nvPr>
                <p:ph sz="half" idx="4294967295"/>
                <p:extLst/>
              </p:nvPr>
            </p:nvGraphicFramePr>
            <p:xfrm>
              <a:off x="7162800" y="1876425"/>
              <a:ext cx="1573212" cy="1971675"/>
            </p:xfrm>
            <a:graphic>
              <a:graphicData uri="http://schemas.openxmlformats.org/presentationml/2006/ole">
                <mc:AlternateContent xmlns:mc="http://schemas.openxmlformats.org/markup-compatibility/2006">
                  <mc:Choice xmlns:v="urn:schemas-microsoft-com:vml" Requires="v">
                    <p:oleObj spid="_x0000_s9228" name="Visio" r:id="rId4" imgW="3051353" imgH="3825545" progId="Visio.Drawing.11">
                      <p:embed/>
                    </p:oleObj>
                  </mc:Choice>
                  <mc:Fallback>
                    <p:oleObj name="Visio" r:id="rId4" imgW="3051353" imgH="382554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876425"/>
                            <a:ext cx="1573212" cy="1971675"/>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100000">
                                      <a:schemeClr val="accent1"/>
                                    </a:gs>
                                  </a:gsLst>
                                  <a:lin ang="5400000" scaled="1"/>
                                </a:gradFill>
                              </a14:hiddenFill>
                            </a:ext>
                            <a:ext uri="{91240B29-F687-4F45-9708-019B960494DF}">
                              <a14:hiddenLine xmlns:a14="http://schemas.microsoft.com/office/drawing/2010/main" w="12700">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2155" name="Text Box 11"/>
            <p:cNvSpPr txBox="1">
              <a:spLocks noChangeArrowheads="1"/>
            </p:cNvSpPr>
            <p:nvPr/>
          </p:nvSpPr>
          <p:spPr bwMode="auto">
            <a:xfrm>
              <a:off x="7435056" y="990600"/>
              <a:ext cx="1131888" cy="457200"/>
            </a:xfrm>
            <a:prstGeom prst="rect">
              <a:avLst/>
            </a:prstGeom>
            <a:noFill/>
            <a:ln w="12700">
              <a:noFill/>
              <a:miter lim="800000"/>
              <a:headEnd/>
              <a:tailEnd/>
            </a:ln>
            <a:effectLst/>
          </p:spPr>
          <p:txBody>
            <a:bodyPr wrap="none">
              <a:spAutoFit/>
            </a:bodyPr>
            <a:lstStyle/>
            <a:p>
              <a:pPr eaLnBrk="0" hangingPunct="0">
                <a:defRPr/>
              </a:pPr>
              <a:r>
                <a:rPr lang="en-US" sz="2400" b="1" i="1" dirty="0">
                  <a:effectLst>
                    <a:outerShdw blurRad="38100" dist="38100" dir="2700000" algn="tl">
                      <a:srgbClr val="C0C0C0"/>
                    </a:outerShdw>
                  </a:effectLst>
                  <a:latin typeface="Helvetica" pitchFamily="34" charset="0"/>
                  <a:ea typeface="+mn-ea"/>
                </a:rPr>
                <a:t>Future</a:t>
              </a:r>
            </a:p>
          </p:txBody>
        </p:sp>
      </p:grpSp>
      <p:sp>
        <p:nvSpPr>
          <p:cNvPr id="17" name="Title 16"/>
          <p:cNvSpPr>
            <a:spLocks noGrp="1"/>
          </p:cNvSpPr>
          <p:nvPr>
            <p:ph type="title"/>
          </p:nvPr>
        </p:nvSpPr>
        <p:spPr/>
        <p:txBody>
          <a:bodyPr>
            <a:normAutofit/>
          </a:bodyPr>
          <a:lstStyle/>
          <a:p>
            <a:r>
              <a:rPr lang="en-US" dirty="0" smtClean="0"/>
              <a:t>Systems Engineering:</a:t>
            </a:r>
            <a:br>
              <a:rPr lang="en-US" dirty="0" smtClean="0"/>
            </a:br>
            <a:r>
              <a:rPr lang="en-US" dirty="0" smtClean="0"/>
              <a:t>A Practice in Transition</a:t>
            </a:r>
            <a:endParaRPr lang="en-US" dirty="0"/>
          </a:p>
        </p:txBody>
      </p:sp>
      <p:sp>
        <p:nvSpPr>
          <p:cNvPr id="18" name="Text Box 181"/>
          <p:cNvSpPr txBox="1">
            <a:spLocks noChangeArrowheads="1"/>
          </p:cNvSpPr>
          <p:nvPr/>
        </p:nvSpPr>
        <p:spPr bwMode="auto">
          <a:xfrm>
            <a:off x="3200400" y="6215390"/>
            <a:ext cx="5928226" cy="261610"/>
          </a:xfrm>
          <a:prstGeom prst="rect">
            <a:avLst/>
          </a:prstGeom>
          <a:noFill/>
          <a:ln w="9525">
            <a:noFill/>
            <a:miter lim="800000"/>
            <a:headEnd/>
            <a:tailEnd/>
          </a:ln>
        </p:spPr>
        <p:txBody>
          <a:bodyPr wrap="none">
            <a:spAutoFit/>
          </a:bodyPr>
          <a:lstStyle/>
          <a:p>
            <a:r>
              <a:rPr lang="en-US" sz="1100" b="1" dirty="0">
                <a:latin typeface="Arial" pitchFamily="34" charset="0"/>
              </a:rPr>
              <a:t>Reprinted </a:t>
            </a:r>
            <a:r>
              <a:rPr lang="en-US" sz="1100" b="1" dirty="0" smtClean="0">
                <a:latin typeface="Arial" pitchFamily="34" charset="0"/>
              </a:rPr>
              <a:t>from INCOSE Model-Based Systems Engineering Workshop, February 2010</a:t>
            </a:r>
            <a:endParaRPr lang="en-US" sz="1100" b="1" dirty="0">
              <a:latin typeface="Arial"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85" y="2286000"/>
            <a:ext cx="2743200" cy="2743200"/>
          </a:xfrm>
          <a:prstGeom prst="rect">
            <a:avLst/>
          </a:prstGeom>
        </p:spPr>
      </p:pic>
      <p:sp>
        <p:nvSpPr>
          <p:cNvPr id="15" name="Text Box 11"/>
          <p:cNvSpPr txBox="1">
            <a:spLocks noChangeArrowheads="1"/>
          </p:cNvSpPr>
          <p:nvPr/>
        </p:nvSpPr>
        <p:spPr bwMode="auto">
          <a:xfrm>
            <a:off x="533400" y="1495425"/>
            <a:ext cx="1905000" cy="457200"/>
          </a:xfrm>
          <a:prstGeom prst="rect">
            <a:avLst/>
          </a:prstGeom>
          <a:noFill/>
          <a:ln w="12700">
            <a:noFill/>
            <a:miter lim="800000"/>
            <a:headEnd/>
            <a:tailEnd/>
          </a:ln>
          <a:effectLst/>
        </p:spPr>
        <p:txBody>
          <a:bodyPr wrap="square">
            <a:spAutoFit/>
          </a:bodyPr>
          <a:lstStyle/>
          <a:p>
            <a:pPr eaLnBrk="0" hangingPunct="0">
              <a:defRPr/>
            </a:pPr>
            <a:r>
              <a:rPr lang="en-US" sz="2400" b="1" i="1" dirty="0" smtClean="0">
                <a:effectLst>
                  <a:outerShdw blurRad="38100" dist="38100" dir="2700000" algn="tl">
                    <a:srgbClr val="C0C0C0"/>
                  </a:outerShdw>
                </a:effectLst>
                <a:latin typeface="Helvetica" pitchFamily="34" charset="0"/>
                <a:ea typeface="+mn-ea"/>
              </a:rPr>
              <a:t>Traditional</a:t>
            </a:r>
            <a:endParaRPr lang="en-US" sz="2400" b="1" i="1" dirty="0">
              <a:effectLst>
                <a:outerShdw blurRad="38100" dist="38100" dir="2700000" algn="tl">
                  <a:srgbClr val="C0C0C0"/>
                </a:outerShdw>
              </a:effectLst>
              <a:latin typeface="Helvetica" pitchFamily="34" charset="0"/>
              <a:ea typeface="+mn-ea"/>
            </a:endParaRPr>
          </a:p>
        </p:txBody>
      </p:sp>
      <p:sp>
        <p:nvSpPr>
          <p:cNvPr id="8" name="Slide Number Placeholder 7"/>
          <p:cNvSpPr>
            <a:spLocks noGrp="1"/>
          </p:cNvSpPr>
          <p:nvPr>
            <p:ph type="sldNum" sz="quarter" idx="12"/>
          </p:nvPr>
        </p:nvSpPr>
        <p:spPr/>
        <p:txBody>
          <a:bodyPr/>
          <a:lstStyle/>
          <a:p>
            <a:fld id="{B14C2E61-F537-4BC0-ABA7-95E59C574EBC}" type="slidenum">
              <a:rPr lang="en-US" smtClean="0"/>
              <a:t>8</a:t>
            </a:fld>
            <a:endParaRPr lang="en-US"/>
          </a:p>
        </p:txBody>
      </p:sp>
    </p:spTree>
    <p:extLst>
      <p:ext uri="{BB962C8B-B14F-4D97-AF65-F5344CB8AC3E}">
        <p14:creationId xmlns:p14="http://schemas.microsoft.com/office/powerpoint/2010/main" val="44934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the System Model</a:t>
            </a:r>
          </a:p>
        </p:txBody>
      </p:sp>
      <p:sp>
        <p:nvSpPr>
          <p:cNvPr id="3" name="Slide Number Placeholder 2"/>
          <p:cNvSpPr>
            <a:spLocks noGrp="1"/>
          </p:cNvSpPr>
          <p:nvPr>
            <p:ph type="sldNum" sz="quarter" idx="12"/>
          </p:nvPr>
        </p:nvSpPr>
        <p:spPr/>
        <p:txBody>
          <a:bodyPr/>
          <a:lstStyle/>
          <a:p>
            <a:fld id="{DE1C0AE3-323A-46BD-A42E-CB72F2967116}" type="slidenum">
              <a:rPr lang="en-US" smtClean="0">
                <a:solidFill>
                  <a:prstClr val="black">
                    <a:lumMod val="65000"/>
                    <a:lumOff val="35000"/>
                  </a:prstClr>
                </a:solidFill>
              </a:rPr>
              <a:pPr/>
              <a:t>9</a:t>
            </a:fld>
            <a:endParaRPr lang="en-US" dirty="0">
              <a:solidFill>
                <a:prstClr val="black">
                  <a:lumMod val="65000"/>
                  <a:lumOff val="35000"/>
                </a:prstClr>
              </a:solidFill>
            </a:endParaRPr>
          </a:p>
        </p:txBody>
      </p:sp>
      <p:sp>
        <p:nvSpPr>
          <p:cNvPr id="17" name="Rectangle 16"/>
          <p:cNvSpPr/>
          <p:nvPr/>
        </p:nvSpPr>
        <p:spPr>
          <a:xfrm>
            <a:off x="1473200" y="5923281"/>
            <a:ext cx="5273040" cy="433070"/>
          </a:xfrm>
          <a:prstGeom prst="rect">
            <a:avLst/>
          </a:prstGeom>
          <a:gradFill flip="none" rotWithShape="1">
            <a:gsLst>
              <a:gs pos="0">
                <a:srgbClr val="FFC000"/>
              </a:gs>
              <a:gs pos="100000">
                <a:schemeClr val="accent1">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80164" y="1464000"/>
            <a:ext cx="4140852" cy="5171869"/>
            <a:chOff x="180164" y="1464000"/>
            <a:chExt cx="4140852" cy="5171869"/>
          </a:xfrm>
        </p:grpSpPr>
        <p:grpSp>
          <p:nvGrpSpPr>
            <p:cNvPr id="24" name="Group 23"/>
            <p:cNvGrpSpPr/>
            <p:nvPr/>
          </p:nvGrpSpPr>
          <p:grpSpPr>
            <a:xfrm>
              <a:off x="180164" y="1464000"/>
              <a:ext cx="4140852" cy="3994859"/>
              <a:chOff x="47889" y="1180539"/>
              <a:chExt cx="4140852" cy="3994859"/>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19" y="1180539"/>
                <a:ext cx="2076740" cy="199338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95" y="4108449"/>
                <a:ext cx="2383964" cy="106694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295" y="3641659"/>
                <a:ext cx="1900503" cy="1533739"/>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757" y="2715033"/>
                <a:ext cx="2594984" cy="108124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9" y="3073288"/>
                <a:ext cx="1923366" cy="103741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4847" y="1262270"/>
                <a:ext cx="2376819" cy="1574226"/>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492" y="2728703"/>
                <a:ext cx="1554697" cy="1594708"/>
              </a:xfrm>
              <a:prstGeom prst="rect">
                <a:avLst/>
              </a:prstGeom>
            </p:spPr>
          </p:pic>
        </p:gr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167" y="3893186"/>
              <a:ext cx="2572637" cy="2742683"/>
            </a:xfrm>
            <a:prstGeom prst="rect">
              <a:avLst/>
            </a:prstGeom>
          </p:spPr>
        </p:pic>
      </p:grpSp>
      <p:grpSp>
        <p:nvGrpSpPr>
          <p:cNvPr id="19" name="Group 18"/>
          <p:cNvGrpSpPr/>
          <p:nvPr/>
        </p:nvGrpSpPr>
        <p:grpSpPr>
          <a:xfrm>
            <a:off x="4449927" y="1379056"/>
            <a:ext cx="4696000" cy="5349163"/>
            <a:chOff x="4449927" y="1379056"/>
            <a:chExt cx="4696000" cy="5349163"/>
          </a:xfrm>
        </p:grpSpPr>
        <p:grpSp>
          <p:nvGrpSpPr>
            <p:cNvPr id="20" name="Group 19"/>
            <p:cNvGrpSpPr/>
            <p:nvPr/>
          </p:nvGrpSpPr>
          <p:grpSpPr>
            <a:xfrm>
              <a:off x="4449927" y="1379056"/>
              <a:ext cx="4696000" cy="4063194"/>
              <a:chOff x="4449927" y="1379056"/>
              <a:chExt cx="4696000" cy="4063194"/>
            </a:xfrm>
          </p:grpSpPr>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9927" y="3103145"/>
                <a:ext cx="3647594" cy="2339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3699" y="1379056"/>
                <a:ext cx="3232228" cy="3222736"/>
              </a:xfrm>
              <a:prstGeom prst="ellipse">
                <a:avLst/>
              </a:prstGeom>
            </p:spPr>
          </p:pic>
        </p:gr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6957" y="3893186"/>
              <a:ext cx="2659261" cy="2835033"/>
            </a:xfrm>
            <a:prstGeom prst="rect">
              <a:avLst/>
            </a:prstGeom>
          </p:spPr>
        </p:pic>
      </p:grpSp>
    </p:spTree>
    <p:extLst>
      <p:ext uri="{BB962C8B-B14F-4D97-AF65-F5344CB8AC3E}">
        <p14:creationId xmlns:p14="http://schemas.microsoft.com/office/powerpoint/2010/main" val="150268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09374511210C458B70C2B5D59BAD39" ma:contentTypeVersion="0" ma:contentTypeDescription="Create a new document." ma:contentTypeScope="" ma:versionID="7d6101870f63db4ab940d5e30112e02e">
  <xsd:schema xmlns:xsd="http://www.w3.org/2001/XMLSchema" xmlns:xs="http://www.w3.org/2001/XMLSchema" xmlns:p="http://schemas.microsoft.com/office/2006/metadata/properties" targetNamespace="http://schemas.microsoft.com/office/2006/metadata/properties" ma:root="true" ma:fieldsID="58556bf340cdbf6e1c9b9dbd9a1fa43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21955-A8EB-4CF1-A8CF-07750F72A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4BC2CBC-F776-4D41-AE5B-C7990A22FE81}">
  <ds:schemaRefs>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C6E961D-5472-48EF-9214-01E0A380FF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6343</TotalTime>
  <Words>2828</Words>
  <Application>Microsoft Office PowerPoint</Application>
  <PresentationFormat>On-screen Show (4:3)</PresentationFormat>
  <Paragraphs>443</Paragraphs>
  <Slides>36</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Century Gothic</vt:lpstr>
      <vt:lpstr>Corbel</vt:lpstr>
      <vt:lpstr>Courier New</vt:lpstr>
      <vt:lpstr>Helvetica</vt:lpstr>
      <vt:lpstr>Palatino Linotype</vt:lpstr>
      <vt:lpstr>Executive</vt:lpstr>
      <vt:lpstr>Visio</vt:lpstr>
      <vt:lpstr>Effective SE Communication through Models and Representations</vt:lpstr>
      <vt:lpstr>In the beginning, a basic set of views…</vt:lpstr>
      <vt:lpstr>Followed by evolution…</vt:lpstr>
      <vt:lpstr>And insights &amp; influences from UML…</vt:lpstr>
      <vt:lpstr>Next the introduction of frameworks…</vt:lpstr>
      <vt:lpstr>And the SysML revolution!</vt:lpstr>
      <vt:lpstr>Complex Problems, Diverse Groups, and Clear Needs</vt:lpstr>
      <vt:lpstr>Systems Engineering: A Practice in Transition</vt:lpstr>
      <vt:lpstr>Understanding the System Model</vt:lpstr>
      <vt:lpstr>Understanding the System Model</vt:lpstr>
      <vt:lpstr>Understanding the System Model</vt:lpstr>
      <vt:lpstr>Understanding Views</vt:lpstr>
      <vt:lpstr>PowerPoint Presentation</vt:lpstr>
      <vt:lpstr>Understanding the Transition to Model-Based Systems Engineering</vt:lpstr>
      <vt:lpstr>Communicating in the Age of Models</vt:lpstr>
      <vt:lpstr>Leveraging an Integrated Toolbox: Fit-for-Purpose Views</vt:lpstr>
      <vt:lpstr>Criteria for Diagram Choice</vt:lpstr>
      <vt:lpstr>Views Depict Requirements</vt:lpstr>
      <vt:lpstr>Requirement Views</vt:lpstr>
      <vt:lpstr>Views Depict Behavior</vt:lpstr>
      <vt:lpstr>An Integrated Picture of Behavioral Views</vt:lpstr>
      <vt:lpstr>Behavioral Views</vt:lpstr>
      <vt:lpstr>Behavioral Views, cont.</vt:lpstr>
      <vt:lpstr>Behavioral Views, cont.</vt:lpstr>
      <vt:lpstr>Views Depict Physical Architecture</vt:lpstr>
      <vt:lpstr>An Integrated Picture of  Physical Views</vt:lpstr>
      <vt:lpstr>Physical Views</vt:lpstr>
      <vt:lpstr>Physical Views, cont.</vt:lpstr>
      <vt:lpstr>Physical Views, cont.</vt:lpstr>
      <vt:lpstr>Views Depict Much More</vt:lpstr>
      <vt:lpstr>A Few Additional Representations</vt:lpstr>
      <vt:lpstr>Bringing It All together</vt:lpstr>
      <vt:lpstr>One Conceptual Progression of SE Representations</vt:lpstr>
      <vt:lpstr>A Consistent View of Views</vt:lpstr>
      <vt:lpstr>The Trap to Avoid</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MBSE</dc:title>
  <dc:creator>David Long</dc:creator>
  <cp:lastModifiedBy>Macleod, Lindsay B. (GSFC-592.0)[ASRC MANAGEMENT SERVICES INC]</cp:lastModifiedBy>
  <cp:revision>350</cp:revision>
  <cp:lastPrinted>2014-10-12T21:49:25Z</cp:lastPrinted>
  <dcterms:created xsi:type="dcterms:W3CDTF">2011-09-06T13:34:29Z</dcterms:created>
  <dcterms:modified xsi:type="dcterms:W3CDTF">2015-12-08T18:41:41Z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0x010100F109374511210C458B70C2B5D59BAD39</vt:lpwstr>
  </property>
  <property fmtid="{D5CDD505-2E9C-101B-9397-08002B2CF9AE}" pid="3" name="IsMyDocuments">
    <vt:bool>true</vt:bool>
  </property>
</Properties>
</file>