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84" r:id="rId2"/>
    <p:sldId id="293" r:id="rId3"/>
    <p:sldId id="287" r:id="rId4"/>
    <p:sldId id="279" r:id="rId5"/>
    <p:sldId id="280" r:id="rId6"/>
    <p:sldId id="281" r:id="rId7"/>
    <p:sldId id="282" r:id="rId8"/>
    <p:sldId id="283" r:id="rId9"/>
    <p:sldId id="257" r:id="rId10"/>
    <p:sldId id="268" r:id="rId11"/>
    <p:sldId id="267" r:id="rId12"/>
    <p:sldId id="288" r:id="rId13"/>
    <p:sldId id="291" r:id="rId14"/>
    <p:sldId id="292" r:id="rId15"/>
    <p:sldId id="313" r:id="rId16"/>
    <p:sldId id="289" r:id="rId17"/>
    <p:sldId id="295" r:id="rId18"/>
    <p:sldId id="294" r:id="rId19"/>
    <p:sldId id="258" r:id="rId20"/>
    <p:sldId id="259" r:id="rId21"/>
    <p:sldId id="263" r:id="rId22"/>
    <p:sldId id="269" r:id="rId23"/>
    <p:sldId id="301" r:id="rId24"/>
    <p:sldId id="302" r:id="rId25"/>
    <p:sldId id="303" r:id="rId26"/>
    <p:sldId id="300" r:id="rId27"/>
    <p:sldId id="270" r:id="rId28"/>
    <p:sldId id="304" r:id="rId29"/>
    <p:sldId id="305" r:id="rId30"/>
    <p:sldId id="307" r:id="rId31"/>
    <p:sldId id="308" r:id="rId32"/>
    <p:sldId id="306" r:id="rId33"/>
    <p:sldId id="309" r:id="rId34"/>
    <p:sldId id="314" r:id="rId35"/>
    <p:sldId id="310" r:id="rId36"/>
    <p:sldId id="311" r:id="rId37"/>
    <p:sldId id="298" r:id="rId38"/>
    <p:sldId id="299" r:id="rId39"/>
    <p:sldId id="262" r:id="rId40"/>
    <p:sldId id="271" r:id="rId41"/>
    <p:sldId id="272" r:id="rId42"/>
    <p:sldId id="273" r:id="rId43"/>
    <p:sldId id="290" r:id="rId44"/>
    <p:sldId id="274" r:id="rId45"/>
    <p:sldId id="275" r:id="rId46"/>
    <p:sldId id="276" r:id="rId47"/>
    <p:sldId id="277" r:id="rId48"/>
    <p:sldId id="278" r:id="rId49"/>
    <p:sldId id="286" r:id="rId50"/>
    <p:sldId id="285" r:id="rId51"/>
    <p:sldId id="312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80" autoAdjust="0"/>
  </p:normalViewPr>
  <p:slideViewPr>
    <p:cSldViewPr snapToGrid="0" snapToObjects="1">
      <p:cViewPr varScale="1">
        <p:scale>
          <a:sx n="92" d="100"/>
          <a:sy n="92" d="100"/>
        </p:scale>
        <p:origin x="538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F21F6-96FD-FE4B-8E95-D4CB7CF6DFF5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AA72C-1C71-F140-9499-87BEA7655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32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0C268-24C1-FF47-8526-3AA5C97ED908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61693-6435-7D40-9FAB-B32F7CE55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89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688B8-2D19-435B-836E-41C98CFEE5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1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C743-1709-C549-831B-D0CBD8B9F79E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5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D27-7712-7547-98E1-EE3DF7D56461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379B-14F1-0442-962B-3639A0F13000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8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129A-3391-9744-B7C4-F6D3DBE122BA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6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9F051-FA1D-444D-A67E-3B7AD8AC78DB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174E-7E24-FA49-8C72-B420EEF690D1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4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9555-C9E3-8C4F-B2CD-8F8A970B9505}" type="datetime1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B679-05D4-6E44-899B-50182C856CEF}" type="datetime1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2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3EBA-3A71-FB4B-9A4E-BFA56DA9A168}" type="datetime1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6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E1308-57DB-394A-A5D9-E86DCC05E975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9EE0-2BCD-634E-97EE-4FC2D0931009}" type="datetime1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5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6B68-3DFF-0347-9C35-52FFE24B3BFD}" type="datetime1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BFC54-2455-F745-9624-E4B3E4D0DB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6" y="275983"/>
            <a:ext cx="1162016" cy="302690"/>
          </a:xfrm>
          <a:prstGeom prst="rect">
            <a:avLst/>
          </a:prstGeom>
        </p:spPr>
      </p:pic>
      <p:pic>
        <p:nvPicPr>
          <p:cNvPr id="8" name="Picture 18" descr="meatball best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4322" y="224137"/>
            <a:ext cx="608218" cy="473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07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949" y="841772"/>
            <a:ext cx="6378763" cy="1790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Origins Space Telescope: </a:t>
            </a:r>
            <a:br>
              <a:rPr lang="en-US" sz="4000" dirty="0" smtClean="0"/>
            </a:br>
            <a:r>
              <a:rPr lang="en-US" sz="3200" dirty="0" smtClean="0"/>
              <a:t>The Predecessors and Unique Challenges of a 4 K Telescope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949" y="2967553"/>
            <a:ext cx="6858000" cy="1241822"/>
          </a:xfrm>
        </p:spPr>
        <p:txBody>
          <a:bodyPr/>
          <a:lstStyle/>
          <a:p>
            <a:r>
              <a:rPr lang="en-US" dirty="0" smtClean="0"/>
              <a:t>Mike DiPirro/NASA-GSFC</a:t>
            </a:r>
          </a:p>
          <a:p>
            <a:r>
              <a:rPr lang="en-US" dirty="0" smtClean="0"/>
              <a:t>For the OST Study Center and the OST STDT</a:t>
            </a:r>
            <a:endParaRPr lang="en-US" dirty="0"/>
          </a:p>
        </p:txBody>
      </p:sp>
      <p:pic>
        <p:nvPicPr>
          <p:cNvPr id="4" name="Picture 3" descr="OST_Observato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8" t="9193" r="41395" b="6791"/>
          <a:stretch/>
        </p:blipFill>
        <p:spPr>
          <a:xfrm>
            <a:off x="6558847" y="625465"/>
            <a:ext cx="2151529" cy="43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99112" y="329697"/>
            <a:ext cx="6948829" cy="604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Overall Architecture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4097" y="2634241"/>
            <a:ext cx="3964709" cy="22022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Spitzer-like rather than JWST-like</a:t>
            </a:r>
          </a:p>
          <a:p>
            <a:r>
              <a:rPr lang="en-US" sz="1800" dirty="0" smtClean="0"/>
              <a:t>Cold Baffle is more forgiving for stray light</a:t>
            </a:r>
          </a:p>
          <a:p>
            <a:r>
              <a:rPr lang="en-US" sz="1800" dirty="0" smtClean="0"/>
              <a:t>Cold radiator gives extra 35 K cooling</a:t>
            </a:r>
          </a:p>
          <a:p>
            <a:r>
              <a:rPr lang="en-US" sz="1800" dirty="0" smtClean="0"/>
              <a:t>Simple shield deployment that can be demonstrated on the ground</a:t>
            </a:r>
            <a:endParaRPr lang="en-US" sz="1800" dirty="0"/>
          </a:p>
        </p:txBody>
      </p:sp>
      <p:pic>
        <p:nvPicPr>
          <p:cNvPr id="5" name="Picture 4" descr="OST with no baffl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571" y="818321"/>
            <a:ext cx="2888408" cy="2057400"/>
          </a:xfrm>
          <a:prstGeom prst="rect">
            <a:avLst/>
          </a:prstGeom>
        </p:spPr>
      </p:pic>
      <p:pic>
        <p:nvPicPr>
          <p:cNvPr id="6" name="Picture 17" descr="JWST Color Squa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5" t="13168" r="3368" b="9426"/>
          <a:stretch/>
        </p:blipFill>
        <p:spPr bwMode="auto">
          <a:xfrm>
            <a:off x="486520" y="967941"/>
            <a:ext cx="3572286" cy="16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477864"/>
              </p:ext>
            </p:extLst>
          </p:nvPr>
        </p:nvGraphicFramePr>
        <p:xfrm>
          <a:off x="4058806" y="2634241"/>
          <a:ext cx="1341455" cy="222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Photo Editor Photo" r:id="rId6" imgW="5087060" imgH="10647619" progId="MSPhotoEd.3">
                  <p:embed/>
                </p:oleObj>
              </mc:Choice>
              <mc:Fallback>
                <p:oleObj name="Photo Editor Photo" r:id="rId6" imgW="5087060" imgH="106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8806" y="2634241"/>
                        <a:ext cx="1341455" cy="22252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828961" y="333663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7828961" y="209068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386787" y="107598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5541995" y="3271443"/>
            <a:ext cx="79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 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3" name="Right Arrow 12"/>
          <p:cNvSpPr/>
          <p:nvPr/>
        </p:nvSpPr>
        <p:spPr>
          <a:xfrm>
            <a:off x="4122886" y="1649557"/>
            <a:ext cx="799462" cy="3030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615305" y="3671500"/>
            <a:ext cx="799462" cy="3030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9730" y="1770486"/>
            <a:ext cx="15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OST Concept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37726" y="2785931"/>
            <a:ext cx="113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OST </a:t>
            </a:r>
          </a:p>
          <a:p>
            <a:r>
              <a:rPr lang="en-US" dirty="0" smtClean="0"/>
              <a:t>Concept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25826" y="10759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JWST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41994" y="2946638"/>
            <a:ext cx="82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Spitzer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10</a:t>
            </a:fld>
            <a:endParaRPr lang="en-US"/>
          </a:p>
        </p:txBody>
      </p:sp>
      <p:pic>
        <p:nvPicPr>
          <p:cNvPr id="20" name="Picture 19" descr="LEFT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16947" r="31059" b="19225"/>
          <a:stretch/>
        </p:blipFill>
        <p:spPr>
          <a:xfrm rot="5400000">
            <a:off x="5946999" y="3097740"/>
            <a:ext cx="2148254" cy="137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1998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Why Do We Need a 4.5 K Telescope?</a:t>
            </a:r>
            <a:endParaRPr lang="en-US" sz="3200" dirty="0"/>
          </a:p>
        </p:txBody>
      </p:sp>
      <p:pic>
        <p:nvPicPr>
          <p:cNvPr id="3" name="Picture 2" descr="Backgroun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197" y="1796002"/>
            <a:ext cx="5395361" cy="3183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4243" y="12957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945" y="835704"/>
            <a:ext cx="7925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OST will cover the wavelength range from 5 µm to 600 µm</a:t>
            </a:r>
          </a:p>
          <a:p>
            <a:pPr lvl="1"/>
            <a:r>
              <a:rPr lang="en-US" sz="2000" dirty="0" smtClean="0"/>
              <a:t>The goal is to be background limited – limited by the cosmos rather than self emission from the telescope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1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Predecessors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794315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IRAS </a:t>
            </a:r>
          </a:p>
          <a:p>
            <a:pPr lvl="1"/>
            <a:r>
              <a:rPr lang="en-US" dirty="0" smtClean="0"/>
              <a:t>57 cm </a:t>
            </a:r>
            <a:r>
              <a:rPr lang="en-US" dirty="0" err="1" smtClean="0"/>
              <a:t>dia</a:t>
            </a:r>
            <a:r>
              <a:rPr lang="en-US" dirty="0" smtClean="0"/>
              <a:t> primary</a:t>
            </a:r>
          </a:p>
          <a:p>
            <a:pPr lvl="1"/>
            <a:r>
              <a:rPr lang="en-US" dirty="0" smtClean="0"/>
              <a:t>Liquid helium cooled</a:t>
            </a:r>
          </a:p>
          <a:p>
            <a:pPr lvl="1"/>
            <a:r>
              <a:rPr lang="en-US" dirty="0" smtClean="0"/>
              <a:t>Launched 1983, duration 10 months</a:t>
            </a:r>
          </a:p>
          <a:p>
            <a:r>
              <a:rPr lang="en-US" dirty="0" smtClean="0"/>
              <a:t>COBE</a:t>
            </a:r>
          </a:p>
          <a:p>
            <a:pPr lvl="1"/>
            <a:r>
              <a:rPr lang="en-US" dirty="0" smtClean="0"/>
              <a:t>DIRBE has 19 cm primary</a:t>
            </a:r>
          </a:p>
          <a:p>
            <a:pPr lvl="1"/>
            <a:r>
              <a:rPr lang="en-US" dirty="0" smtClean="0"/>
              <a:t>Liquid helium cooled</a:t>
            </a:r>
          </a:p>
          <a:p>
            <a:pPr lvl="1"/>
            <a:r>
              <a:rPr lang="en-US" dirty="0" smtClean="0"/>
              <a:t>Launched 1989, duration 10.5 months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cobe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65" y="2248477"/>
            <a:ext cx="3577243" cy="23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6612"/>
            <a:ext cx="7886700" cy="5928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Spitzer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sig16-14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26" y="1102990"/>
            <a:ext cx="6514265" cy="36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Herschel-SPIRE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362478"/>
            <a:ext cx="2540000" cy="197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pire-bock13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99" y="1845816"/>
            <a:ext cx="2540000" cy="1892300"/>
          </a:xfrm>
          <a:prstGeom prst="rect">
            <a:avLst/>
          </a:prstGeom>
        </p:spPr>
      </p:pic>
      <p:pic>
        <p:nvPicPr>
          <p:cNvPr id="7" name="Picture 6" descr="spire-bock13a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44" y="2557268"/>
            <a:ext cx="3186625" cy="19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Hitomi</a:t>
            </a:r>
            <a:r>
              <a:rPr lang="en-US" dirty="0" smtClean="0"/>
              <a:t> Cryogenic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37372" y="1184593"/>
            <a:ext cx="6094421" cy="3582672"/>
            <a:chOff x="128588" y="1614488"/>
            <a:chExt cx="8866187" cy="4943475"/>
          </a:xfrm>
        </p:grpSpPr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8" y="1706563"/>
              <a:ext cx="2778125" cy="209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8" y="3862388"/>
              <a:ext cx="4808537" cy="269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5" descr="DSCN2196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938" y="1614488"/>
              <a:ext cx="3652837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8" name="Picture 6" descr="IMG_285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27"/>
            <a:stretch>
              <a:fillRect/>
            </a:stretch>
          </p:blipFill>
          <p:spPr bwMode="auto">
            <a:xfrm rot="5400000">
              <a:off x="2994025" y="1724026"/>
              <a:ext cx="3201987" cy="299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4790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4992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Mid-Far IR Predecessors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80585"/>
              </p:ext>
            </p:extLst>
          </p:nvPr>
        </p:nvGraphicFramePr>
        <p:xfrm>
          <a:off x="1831330" y="973511"/>
          <a:ext cx="5595221" cy="3511976"/>
        </p:xfrm>
        <a:graphic>
          <a:graphicData uri="http://schemas.openxmlformats.org/drawingml/2006/table">
            <a:tbl>
              <a:tblPr/>
              <a:tblGrid>
                <a:gridCol w="1206485"/>
                <a:gridCol w="1319313"/>
                <a:gridCol w="1319313"/>
                <a:gridCol w="875055"/>
                <a:gridCol w="875055"/>
              </a:tblGrid>
              <a:tr h="196465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Effective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7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Wavelength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7E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Temp.</a:t>
                      </a:r>
                      <a:r>
                        <a:rPr lang="en-US" sz="1600" b="1" i="0" u="none" strike="noStrike" baseline="0" dirty="0" smtClean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 (K)</a:t>
                      </a:r>
                      <a:endParaRPr lang="en-US" sz="1600" b="1" i="0" u="none" strike="noStrike" dirty="0">
                        <a:solidFill>
                          <a:srgbClr val="1A1A1A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Year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C"/>
                    </a:solidFill>
                  </a:tcPr>
                </a:tc>
              </a:tr>
              <a:tr h="19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Aperture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7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1A1A1A"/>
                          </a:solidFill>
                          <a:effectLst/>
                          <a:latin typeface="Helvetica"/>
                        </a:rPr>
                        <a:t>Coverage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7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Meters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µm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Human Eye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~0.01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0.39-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IRAS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0.57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5-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1.6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1983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COBE-DIRBE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1.7-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118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1985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MSX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4.3-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1996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ISO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0.60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2.5-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2.2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1996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Spitzer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0.85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3-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180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5.5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Akari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0.68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1.6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6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Herschel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3.5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60-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672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WISE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3-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JWST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6.5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0.6-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28.5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198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29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OST Differ from JWST?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Wavelength</a:t>
            </a:r>
          </a:p>
          <a:p>
            <a:pPr lvl="1"/>
            <a:r>
              <a:rPr lang="en-US" dirty="0" smtClean="0"/>
              <a:t>3-600 µm vs. 0.6-28 µm</a:t>
            </a:r>
          </a:p>
          <a:p>
            <a:pPr lvl="1"/>
            <a:r>
              <a:rPr lang="en-US" dirty="0" smtClean="0"/>
              <a:t>Temperature of telescope (4.5 vs. 40 K) enables sky-limited performance</a:t>
            </a:r>
          </a:p>
          <a:p>
            <a:r>
              <a:rPr lang="en-US" dirty="0" smtClean="0"/>
              <a:t>Wide Field of View</a:t>
            </a:r>
          </a:p>
          <a:p>
            <a:r>
              <a:rPr lang="en-US" dirty="0" smtClean="0"/>
              <a:t>Closed vs. Open Geometry</a:t>
            </a:r>
          </a:p>
          <a:p>
            <a:pPr lvl="1"/>
            <a:r>
              <a:rPr lang="en-US" dirty="0" smtClean="0"/>
              <a:t>Better at suppressing stray light</a:t>
            </a:r>
          </a:p>
          <a:p>
            <a:pPr lvl="1"/>
            <a:r>
              <a:rPr lang="en-US" dirty="0" smtClean="0"/>
              <a:t>No optics deployment</a:t>
            </a:r>
          </a:p>
          <a:p>
            <a:r>
              <a:rPr lang="en-US" dirty="0" smtClean="0"/>
              <a:t>Fast detectors and nimble spacecraft enable mapping of relatively large areas</a:t>
            </a:r>
          </a:p>
          <a:p>
            <a:r>
              <a:rPr lang="en-US" dirty="0" smtClean="0"/>
              <a:t>Instrument designed specifically for transiting </a:t>
            </a:r>
            <a:r>
              <a:rPr lang="en-US" dirty="0" err="1" smtClean="0"/>
              <a:t>exoplanets</a:t>
            </a:r>
            <a:endParaRPr lang="en-US" dirty="0" smtClean="0"/>
          </a:p>
          <a:p>
            <a:r>
              <a:rPr lang="en-US" dirty="0" smtClean="0"/>
              <a:t>OST comes later so makes use of potential targets in mid-IR discovered by JWST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48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9588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/>
              <a:t>Cryogenic Engineering is Not the Same as </a:t>
            </a:r>
            <a:br>
              <a:rPr lang="en-US" sz="3200" b="1" i="1" dirty="0" smtClean="0"/>
            </a:br>
            <a:r>
              <a:rPr lang="en-US" sz="3200" b="1" i="1" dirty="0" smtClean="0"/>
              <a:t>Low Temperature Thermal Engineering!</a:t>
            </a:r>
            <a:endParaRPr lang="en-US" sz="32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760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Properties of materials change</a:t>
            </a:r>
          </a:p>
          <a:p>
            <a:r>
              <a:rPr lang="en-US" dirty="0" smtClean="0"/>
              <a:t>Be aware of approach to absolute zero</a:t>
            </a:r>
          </a:p>
          <a:p>
            <a:pPr lvl="1"/>
            <a:r>
              <a:rPr lang="en-US" dirty="0" smtClean="0"/>
              <a:t>Everything (almost!) goes to zero there</a:t>
            </a:r>
          </a:p>
          <a:p>
            <a:r>
              <a:rPr lang="en-US" dirty="0" smtClean="0"/>
              <a:t>The physics changes</a:t>
            </a:r>
          </a:p>
          <a:p>
            <a:pPr lvl="1"/>
            <a:r>
              <a:rPr lang="en-US" dirty="0" smtClean="0"/>
              <a:t>Gases condense and freeze, superconductivity appears</a:t>
            </a:r>
          </a:p>
          <a:p>
            <a:r>
              <a:rPr lang="en-US" dirty="0" smtClean="0"/>
              <a:t>Low temperature physicists make use of these changes</a:t>
            </a:r>
          </a:p>
          <a:p>
            <a:pPr lvl="1"/>
            <a:r>
              <a:rPr lang="en-US" dirty="0" smtClean="0"/>
              <a:t>Getters for gases, use of superconductivity for sensors, motors, and magnetic shields, etc.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Major Architecture Trades-1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5829300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Telescope size</a:t>
            </a:r>
          </a:p>
          <a:p>
            <a:pPr lvl="1"/>
            <a:r>
              <a:rPr lang="en-US" dirty="0" smtClean="0"/>
              <a:t>JWST collecting area to capture transit spectroscopy from enough Earth-like planets</a:t>
            </a:r>
          </a:p>
          <a:p>
            <a:r>
              <a:rPr lang="en-US" dirty="0" smtClean="0"/>
              <a:t>Deployed vs. Non-deployed</a:t>
            </a:r>
          </a:p>
          <a:p>
            <a:pPr lvl="1"/>
            <a:r>
              <a:rPr lang="en-US" dirty="0" smtClean="0"/>
              <a:t>Non-deployed optics for simplicity</a:t>
            </a:r>
          </a:p>
          <a:p>
            <a:pPr lvl="1"/>
            <a:r>
              <a:rPr lang="en-US" dirty="0" smtClean="0"/>
              <a:t>SLS (or BFR) required but viewed as less risky than deployment</a:t>
            </a:r>
          </a:p>
          <a:p>
            <a:r>
              <a:rPr lang="en-US" dirty="0"/>
              <a:t>On- vs. off-axis</a:t>
            </a:r>
          </a:p>
          <a:p>
            <a:pPr lvl="1"/>
            <a:r>
              <a:rPr lang="en-US" dirty="0"/>
              <a:t>On axis for ease of </a:t>
            </a:r>
            <a:r>
              <a:rPr lang="en-US" dirty="0" smtClean="0"/>
              <a:t>packaging</a:t>
            </a:r>
          </a:p>
          <a:p>
            <a:r>
              <a:rPr lang="en-US" dirty="0" smtClean="0"/>
              <a:t>Size of primary mirror segments</a:t>
            </a:r>
          </a:p>
          <a:p>
            <a:pPr lvl="1"/>
            <a:r>
              <a:rPr lang="en-US" dirty="0" smtClean="0"/>
              <a:t>JWST size, but forming circular aperture</a:t>
            </a:r>
          </a:p>
          <a:p>
            <a:pPr lvl="2"/>
            <a:r>
              <a:rPr lang="en-US" dirty="0" smtClean="0"/>
              <a:t>18 segment with only two prescriptions</a:t>
            </a:r>
          </a:p>
          <a:p>
            <a:pPr lvl="2"/>
            <a:r>
              <a:rPr lang="en-US" dirty="0" smtClean="0"/>
              <a:t>Manufacturing facilities exist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t="10166" r="27561" b="1859"/>
          <a:stretch/>
        </p:blipFill>
        <p:spPr>
          <a:xfrm>
            <a:off x="4587178" y="2792126"/>
            <a:ext cx="2084755" cy="1975138"/>
          </a:xfrm>
          <a:prstGeom prst="rect">
            <a:avLst/>
          </a:prstGeom>
        </p:spPr>
      </p:pic>
      <p:pic>
        <p:nvPicPr>
          <p:cNvPr id="7" name="Picture 6" descr="OST in BF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382" r="57179"/>
          <a:stretch/>
        </p:blipFill>
        <p:spPr>
          <a:xfrm>
            <a:off x="6937971" y="1428750"/>
            <a:ext cx="1577379" cy="29918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Introduction to OST</a:t>
            </a:r>
          </a:p>
          <a:p>
            <a:r>
              <a:rPr lang="en-US" dirty="0" smtClean="0"/>
              <a:t>Predecessors</a:t>
            </a:r>
          </a:p>
          <a:p>
            <a:r>
              <a:rPr lang="en-US" dirty="0" smtClean="0"/>
              <a:t>Editorial: </a:t>
            </a:r>
            <a:r>
              <a:rPr lang="en-US" sz="2000" dirty="0" smtClean="0"/>
              <a:t>Cryogenic Engineering is </a:t>
            </a:r>
            <a:r>
              <a:rPr lang="en-US" sz="2000" u="sng" dirty="0" smtClean="0"/>
              <a:t>not</a:t>
            </a:r>
            <a:r>
              <a:rPr lang="en-US" sz="2000" dirty="0" smtClean="0"/>
              <a:t> the same as Low Temperature Thermal Engineering</a:t>
            </a:r>
          </a:p>
          <a:p>
            <a:r>
              <a:rPr lang="en-US" dirty="0" smtClean="0"/>
              <a:t>The OST Challenges and Trades</a:t>
            </a:r>
          </a:p>
          <a:p>
            <a:r>
              <a:rPr lang="en-US" dirty="0" smtClean="0"/>
              <a:t>Technology Development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Major Architecture Trades-2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3-mirror vs. 2-mirror design</a:t>
            </a:r>
          </a:p>
          <a:p>
            <a:pPr lvl="1"/>
            <a:r>
              <a:rPr lang="en-US" dirty="0" smtClean="0"/>
              <a:t>3 mirror allows use of Field Steering Mirror</a:t>
            </a:r>
          </a:p>
          <a:p>
            <a:r>
              <a:rPr lang="en-US" dirty="0" smtClean="0"/>
              <a:t>Beryllium vs. Silicon Carbide and other materials</a:t>
            </a:r>
          </a:p>
          <a:p>
            <a:pPr lvl="1"/>
            <a:r>
              <a:rPr lang="en-US" dirty="0" smtClean="0"/>
              <a:t>Beryllium chosen over silicon carbide for mass savings and higher thermal conductivity (isothermal structure and mirrors)</a:t>
            </a:r>
          </a:p>
          <a:p>
            <a:r>
              <a:rPr lang="en-US" dirty="0" smtClean="0"/>
              <a:t>Instrument Complement </a:t>
            </a:r>
          </a:p>
          <a:p>
            <a:pPr lvl="1"/>
            <a:r>
              <a:rPr lang="en-US" dirty="0" smtClean="0"/>
              <a:t>OSS (Far IR Spectrometer)</a:t>
            </a:r>
          </a:p>
          <a:p>
            <a:pPr lvl="1"/>
            <a:r>
              <a:rPr lang="en-US" dirty="0" smtClean="0"/>
              <a:t>MISC (Mid Infrared Transit Spectrometer)</a:t>
            </a:r>
          </a:p>
          <a:p>
            <a:pPr lvl="1"/>
            <a:r>
              <a:rPr lang="en-US" dirty="0" smtClean="0"/>
              <a:t>FIP (Far-IR Imager and </a:t>
            </a:r>
            <a:r>
              <a:rPr lang="en-US" dirty="0" err="1" smtClean="0"/>
              <a:t>Polarimeter</a:t>
            </a:r>
            <a:r>
              <a:rPr lang="en-US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Cryogenic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4553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Staged cryogenic system provides immunity to external disturbances</a:t>
            </a:r>
          </a:p>
          <a:p>
            <a:pPr lvl="1"/>
            <a:r>
              <a:rPr lang="en-US" dirty="0" smtClean="0"/>
              <a:t>2 layer sunshield (~140 K)</a:t>
            </a:r>
          </a:p>
          <a:p>
            <a:pPr lvl="1"/>
            <a:r>
              <a:rPr lang="en-US" dirty="0" smtClean="0"/>
              <a:t>Deep space radiator (35 K)</a:t>
            </a:r>
          </a:p>
          <a:p>
            <a:pPr lvl="1"/>
            <a:r>
              <a:rPr lang="en-US" dirty="0" smtClean="0"/>
              <a:t>3 stage </a:t>
            </a:r>
            <a:r>
              <a:rPr lang="en-US" dirty="0" err="1" smtClean="0"/>
              <a:t>cryocooler</a:t>
            </a:r>
            <a:r>
              <a:rPr lang="en-US" dirty="0" smtClean="0"/>
              <a:t> (70 K, 20 K, 4.5 K)</a:t>
            </a:r>
          </a:p>
          <a:p>
            <a:pPr lvl="2"/>
            <a:r>
              <a:rPr lang="en-US" dirty="0" smtClean="0"/>
              <a:t>4 TRL4-5 </a:t>
            </a:r>
            <a:r>
              <a:rPr lang="en-US" dirty="0" err="1" smtClean="0"/>
              <a:t>cryocoolers</a:t>
            </a:r>
            <a:r>
              <a:rPr lang="en-US" dirty="0" smtClean="0"/>
              <a:t> in parallel gives 100% margin over current heat loads</a:t>
            </a:r>
          </a:p>
          <a:p>
            <a:pPr lvl="2"/>
            <a:r>
              <a:rPr lang="en-US" dirty="0" smtClean="0"/>
              <a:t>Higher TRL chosen over larger, somewhat more efficient </a:t>
            </a:r>
            <a:r>
              <a:rPr lang="en-US" dirty="0" err="1" smtClean="0"/>
              <a:t>cryocoolers</a:t>
            </a:r>
            <a:endParaRPr lang="en-US" dirty="0" smtClean="0"/>
          </a:p>
          <a:p>
            <a:pPr lvl="3"/>
            <a:r>
              <a:rPr lang="en-US" dirty="0" smtClean="0"/>
              <a:t>NASA has 20 years of technology development in this kind of </a:t>
            </a:r>
            <a:r>
              <a:rPr lang="en-US" dirty="0" err="1" smtClean="0"/>
              <a:t>cryocooler</a:t>
            </a:r>
            <a:endParaRPr lang="en-US" dirty="0" smtClean="0"/>
          </a:p>
          <a:p>
            <a:pPr lvl="3"/>
            <a:r>
              <a:rPr lang="en-US" dirty="0" smtClean="0">
                <a:solidFill>
                  <a:srgbClr val="FF0000"/>
                </a:solidFill>
              </a:rPr>
              <a:t>Jitter requirement is met with standard soft-mount techniques</a:t>
            </a:r>
          </a:p>
          <a:p>
            <a:pPr lvl="1"/>
            <a:r>
              <a:rPr lang="en-US" dirty="0" smtClean="0"/>
              <a:t>Nothing warmer on the colder side of a shield</a:t>
            </a:r>
          </a:p>
          <a:p>
            <a:pPr lvl="2"/>
            <a:r>
              <a:rPr lang="en-US" dirty="0" smtClean="0"/>
              <a:t>Thermal analysis is simpler and more amenable to back-of-the-envelope calculations</a:t>
            </a:r>
          </a:p>
          <a:p>
            <a:pPr lvl="1"/>
            <a:r>
              <a:rPr lang="en-US" dirty="0" smtClean="0"/>
              <a:t>Use cold amplifiers to bring low level signals to room temperature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6869" y="4448057"/>
            <a:ext cx="6309164" cy="369332"/>
          </a:xfrm>
          <a:prstGeom prst="rect">
            <a:avLst/>
          </a:prstGeom>
          <a:solidFill>
            <a:srgbClr val="BDD7EE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Thermal analysis shows &gt; factor of 2 margin at each cooling stage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6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67565" y="205979"/>
            <a:ext cx="540026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Thermal Zones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9" y="963230"/>
            <a:ext cx="7639321" cy="3994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655" y="536507"/>
            <a:ext cx="21635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Single Stage Radiator</a:t>
            </a:r>
          </a:p>
          <a:p>
            <a:r>
              <a:rPr lang="en-US" dirty="0" smtClean="0"/>
              <a:t>30-35 K, 1.5-2.9W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2632121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Barrel</a:t>
            </a:r>
            <a:endParaRPr lang="en-US" dirty="0"/>
          </a:p>
          <a:p>
            <a:r>
              <a:rPr lang="en-US" dirty="0" smtClean="0"/>
              <a:t>32-35 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6719" y="1822569"/>
            <a:ext cx="169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Baffle (4K)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39422" y="4319286"/>
            <a:ext cx="117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Sunshields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767543" y="2304686"/>
            <a:ext cx="353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Temperature </a:t>
            </a:r>
          </a:p>
          <a:p>
            <a:r>
              <a:rPr lang="en-US" dirty="0" smtClean="0"/>
              <a:t>(Spacecraft, Instrument electronics)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26999" y="2150695"/>
            <a:ext cx="602289" cy="1276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63989" y="2770620"/>
            <a:ext cx="1741403" cy="157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61366" y="2347106"/>
            <a:ext cx="34042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6960" y="1111744"/>
            <a:ext cx="2618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51539" y="1063228"/>
            <a:ext cx="903434" cy="57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829765" y="3427364"/>
            <a:ext cx="382790" cy="392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009804" y="4458519"/>
            <a:ext cx="1529619" cy="137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454974" y="3820185"/>
            <a:ext cx="1084449" cy="776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29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ACS Driving </a:t>
            </a:r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Absolute Pointing: 0.15 arcsec (OSS, Inertial Point)</a:t>
            </a:r>
          </a:p>
          <a:p>
            <a:r>
              <a:rPr lang="en-US" dirty="0"/>
              <a:t>Onboard Pointing Knowledge: 0.15 arcsec (OSS, Inertial Point)</a:t>
            </a:r>
          </a:p>
          <a:p>
            <a:r>
              <a:rPr lang="en-US" dirty="0"/>
              <a:t>Jitter: 50 mas RMS &gt; 1 Hz (MISC Transit Spectrometer)</a:t>
            </a:r>
          </a:p>
          <a:p>
            <a:pPr lvl="1"/>
            <a:r>
              <a:rPr lang="en-US" dirty="0"/>
              <a:t>MISC will further stabilize to TBS mas</a:t>
            </a:r>
          </a:p>
          <a:p>
            <a:pPr lvl="1"/>
            <a:r>
              <a:rPr lang="en-US" dirty="0"/>
              <a:t>Transit Spectrometer: 50 mas RMS &gt; 1 Hz</a:t>
            </a:r>
          </a:p>
          <a:p>
            <a:r>
              <a:rPr lang="en-US" dirty="0"/>
              <a:t>Scanning Rate: 60 arcsec/sec (OSS Large Survey)</a:t>
            </a:r>
          </a:p>
          <a:p>
            <a:pPr lvl="1"/>
            <a:r>
              <a:rPr lang="en-US" dirty="0"/>
              <a:t>Definitive (i.e. after ground processing) Attitude Knowledge: 150 mas</a:t>
            </a:r>
          </a:p>
          <a:p>
            <a:pPr lvl="1"/>
            <a:r>
              <a:rPr lang="en-US" dirty="0"/>
              <a:t>Onboard pointing knowledge driven by absolute pointing accuracy of 2 arcsec</a:t>
            </a:r>
          </a:p>
          <a:p>
            <a:pPr lvl="2"/>
            <a:r>
              <a:rPr lang="en-US" dirty="0"/>
              <a:t>Achievable using only star tracker and gyro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1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Momentum and Torque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13 </a:t>
            </a:r>
            <a:r>
              <a:rPr lang="en-US" dirty="0" err="1"/>
              <a:t>Nms</a:t>
            </a:r>
            <a:r>
              <a:rPr lang="en-US" dirty="0"/>
              <a:t> Storage for Survey</a:t>
            </a:r>
          </a:p>
          <a:p>
            <a:pPr lvl="1"/>
            <a:r>
              <a:rPr lang="en-US" dirty="0"/>
              <a:t>60 arcsec/sec, 45,000 kg-m^2</a:t>
            </a:r>
          </a:p>
          <a:p>
            <a:r>
              <a:rPr lang="en-US" dirty="0"/>
              <a:t>170 </a:t>
            </a:r>
            <a:r>
              <a:rPr lang="en-US" dirty="0" err="1"/>
              <a:t>Nms</a:t>
            </a:r>
            <a:r>
              <a:rPr lang="en-US" dirty="0"/>
              <a:t> Storage for SRP Torque</a:t>
            </a:r>
          </a:p>
          <a:p>
            <a:pPr lvl="1"/>
            <a:r>
              <a:rPr lang="en-US" dirty="0"/>
              <a:t>Assuming unload once/day</a:t>
            </a:r>
          </a:p>
          <a:p>
            <a:pPr lvl="1"/>
            <a:r>
              <a:rPr lang="en-US" dirty="0"/>
              <a:t>~14 minutes required to unload 170 </a:t>
            </a:r>
            <a:r>
              <a:rPr lang="en-US" dirty="0" err="1"/>
              <a:t>Nms</a:t>
            </a:r>
            <a:r>
              <a:rPr lang="en-US" dirty="0"/>
              <a:t> at 0.2 Nm</a:t>
            </a:r>
          </a:p>
          <a:p>
            <a:r>
              <a:rPr lang="en-US" dirty="0"/>
              <a:t>0.5 Nm Torque Capability for Survey</a:t>
            </a:r>
          </a:p>
          <a:p>
            <a:pPr lvl="1"/>
            <a:r>
              <a:rPr lang="en-US" dirty="0"/>
              <a:t>Allows reversal of raster direction in ~60 sec (for 60 arcsec/sec rate)</a:t>
            </a:r>
          </a:p>
          <a:p>
            <a:r>
              <a:rPr lang="en-US" dirty="0"/>
              <a:t>These requirements may be met by a set of 6 HR18-250 reaction wheels</a:t>
            </a:r>
          </a:p>
          <a:p>
            <a:pPr lvl="1"/>
            <a:r>
              <a:rPr lang="en-US" dirty="0"/>
              <a:t>0.2 Nm, 250 </a:t>
            </a:r>
            <a:r>
              <a:rPr lang="en-US" dirty="0" err="1"/>
              <a:t>Nms</a:t>
            </a:r>
            <a:r>
              <a:rPr lang="en-US" dirty="0"/>
              <a:t> each, arranged in “pyramid”</a:t>
            </a:r>
          </a:p>
          <a:p>
            <a:pPr lvl="1"/>
            <a:r>
              <a:rPr lang="en-US" dirty="0"/>
              <a:t>Variant models trade momentum for torque capability</a:t>
            </a:r>
          </a:p>
          <a:p>
            <a:pPr lvl="1"/>
            <a:r>
              <a:rPr lang="en-US" dirty="0"/>
              <a:t>No CMGs needed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02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Slew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properties and wheel complement are comparable to WFIRST</a:t>
            </a:r>
          </a:p>
          <a:p>
            <a:r>
              <a:rPr lang="en-US" dirty="0"/>
              <a:t>Max slew rate ~0.12 </a:t>
            </a:r>
            <a:r>
              <a:rPr lang="en-US" dirty="0" err="1"/>
              <a:t>deg</a:t>
            </a:r>
            <a:r>
              <a:rPr lang="en-US" dirty="0"/>
              <a:t>/sec</a:t>
            </a:r>
          </a:p>
          <a:p>
            <a:r>
              <a:rPr lang="en-US" dirty="0"/>
              <a:t>90 </a:t>
            </a:r>
            <a:r>
              <a:rPr lang="en-US" dirty="0" err="1"/>
              <a:t>deg</a:t>
            </a:r>
            <a:r>
              <a:rPr lang="en-US" dirty="0"/>
              <a:t> slew in &lt; 15 minutes</a:t>
            </a:r>
          </a:p>
          <a:p>
            <a:r>
              <a:rPr lang="en-US" dirty="0"/>
              <a:t>Assume settle times ~30 sec</a:t>
            </a:r>
          </a:p>
          <a:p>
            <a:pPr lvl="1"/>
            <a:r>
              <a:rPr lang="en-US" dirty="0"/>
              <a:t>Solar array flexibility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46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and Jitter for Inertial Pointing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1586816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Assumptions</a:t>
            </a:r>
          </a:p>
          <a:p>
            <a:pPr lvl="1"/>
            <a:r>
              <a:rPr lang="en-US" dirty="0"/>
              <a:t>Star Tracker NEA 2.0 arcsec</a:t>
            </a:r>
          </a:p>
          <a:p>
            <a:pPr lvl="1"/>
            <a:r>
              <a:rPr lang="en-US" dirty="0"/>
              <a:t>Field steering mirror</a:t>
            </a:r>
          </a:p>
          <a:p>
            <a:pPr lvl="1"/>
            <a:r>
              <a:rPr lang="en-US" dirty="0"/>
              <a:t>Some arbitrary structural modes</a:t>
            </a:r>
          </a:p>
          <a:p>
            <a:r>
              <a:rPr lang="en-US" dirty="0"/>
              <a:t>Star tracker noise is largest contributor</a:t>
            </a:r>
          </a:p>
          <a:p>
            <a:r>
              <a:rPr lang="en-US" dirty="0"/>
              <a:t>Cryocooler at 50 Hz is largest step increase</a:t>
            </a:r>
          </a:p>
          <a:p>
            <a:r>
              <a:rPr lang="en-US" dirty="0"/>
              <a:t>Other step increases are reaction wheels hitting structural resonances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D5C9129D-EA52-A748-8B6D-256444CF1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23919"/>
              </p:ext>
            </p:extLst>
          </p:nvPr>
        </p:nvGraphicFramePr>
        <p:xfrm>
          <a:off x="846083" y="3295502"/>
          <a:ext cx="3150476" cy="112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179">
                  <a:extLst>
                    <a:ext uri="{9D8B030D-6E8A-4147-A177-3AD203B41FA5}">
                      <a16:colId xmlns="" xmlns:a16="http://schemas.microsoft.com/office/drawing/2014/main" val="2051011748"/>
                    </a:ext>
                  </a:extLst>
                </a:gridCol>
                <a:gridCol w="1119352">
                  <a:extLst>
                    <a:ext uri="{9D8B030D-6E8A-4147-A177-3AD203B41FA5}">
                      <a16:colId xmlns="" xmlns:a16="http://schemas.microsoft.com/office/drawing/2014/main" val="2543170420"/>
                    </a:ext>
                  </a:extLst>
                </a:gridCol>
                <a:gridCol w="1213945">
                  <a:extLst>
                    <a:ext uri="{9D8B030D-6E8A-4147-A177-3AD203B41FA5}">
                      <a16:colId xmlns="" xmlns:a16="http://schemas.microsoft.com/office/drawing/2014/main" val="103937533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Window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Drift (mas)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Jitter (mas)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4147270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30 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77084767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1 </a:t>
                      </a:r>
                      <a:r>
                        <a:rPr lang="en-US" sz="1400" dirty="0" err="1"/>
                        <a:t>hr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4844764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10 </a:t>
                      </a:r>
                      <a:r>
                        <a:rPr lang="en-US" sz="1400" dirty="0" err="1"/>
                        <a:t>hr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20952091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70C28C-EDC1-8742-A0B1-902271CD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1369219"/>
            <a:ext cx="3754821" cy="281611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00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Sunshield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Very simple deployment with 4 actuators and spring-loaded mechanisms similar to those used in other missions</a:t>
            </a:r>
          </a:p>
          <a:p>
            <a:r>
              <a:rPr lang="en-US" dirty="0" smtClean="0"/>
              <a:t>Sunshield design minimizes distance between center of pressure and observatory center of mass</a:t>
            </a:r>
          </a:p>
          <a:p>
            <a:pPr lvl="1"/>
            <a:r>
              <a:rPr lang="en-US" dirty="0" smtClean="0"/>
              <a:t>Decrease fuel and overhead required for momentum unloading</a:t>
            </a:r>
          </a:p>
          <a:p>
            <a:r>
              <a:rPr lang="en-US" dirty="0" smtClean="0"/>
              <a:t>Deployment can be demonstrated on the ground</a:t>
            </a:r>
          </a:p>
          <a:p>
            <a:pPr lvl="1"/>
            <a:r>
              <a:rPr lang="en-US" dirty="0" smtClean="0"/>
              <a:t>Test-as-you-fly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27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4988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Field of View and Orbit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7665"/>
            <a:ext cx="7886700" cy="23883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+5/-45° pitch, +/- 5° roll, +/-180° yaw</a:t>
            </a:r>
          </a:p>
          <a:p>
            <a:pPr lvl="1"/>
            <a:r>
              <a:rPr lang="en-US" dirty="0" smtClean="0"/>
              <a:t>Same as JWST</a:t>
            </a:r>
          </a:p>
          <a:p>
            <a:r>
              <a:rPr lang="en-US" dirty="0" smtClean="0"/>
              <a:t>Quasi halo orbit at L2</a:t>
            </a:r>
          </a:p>
          <a:p>
            <a:pPr lvl="1"/>
            <a:r>
              <a:rPr lang="en-US" dirty="0" smtClean="0"/>
              <a:t>Similar to JWST</a:t>
            </a:r>
          </a:p>
          <a:p>
            <a:pPr lvl="1"/>
            <a:r>
              <a:rPr lang="en-US" dirty="0" smtClean="0"/>
              <a:t>Orbit dimensions chosen to optimize </a:t>
            </a:r>
          </a:p>
          <a:p>
            <a:pPr lvl="2"/>
            <a:r>
              <a:rPr lang="en-US" dirty="0" smtClean="0"/>
              <a:t>Fuel use to mission operability</a:t>
            </a:r>
          </a:p>
          <a:p>
            <a:pPr lvl="1"/>
            <a:r>
              <a:rPr lang="en-US" dirty="0" smtClean="0"/>
              <a:t>20% of time Moon will rise over sunshield in extreme pointing directions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892" y="3247914"/>
            <a:ext cx="4510537" cy="1652270"/>
          </a:xfrm>
          <a:prstGeom prst="rect">
            <a:avLst/>
          </a:prstGeom>
        </p:spPr>
      </p:pic>
      <p:pic>
        <p:nvPicPr>
          <p:cNvPr id="6" name="Picture 5" descr="LEF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8056" r="6387" b="20221"/>
          <a:stretch/>
        </p:blipFill>
        <p:spPr>
          <a:xfrm rot="5400000" flipH="1" flipV="1">
            <a:off x="7271802" y="1565528"/>
            <a:ext cx="2242584" cy="9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85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Propulsion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Biprop</a:t>
            </a:r>
            <a:r>
              <a:rPr lang="en-US" dirty="0" smtClean="0"/>
              <a:t> maximizes propulsion force per mass and uses high TRL</a:t>
            </a:r>
          </a:p>
          <a:p>
            <a:r>
              <a:rPr lang="en-US" dirty="0" smtClean="0"/>
              <a:t>Allows mid-course correction pointing toward sun</a:t>
            </a:r>
          </a:p>
          <a:p>
            <a:pPr lvl="1"/>
            <a:r>
              <a:rPr lang="en-US" dirty="0" smtClean="0"/>
              <a:t>Reflective cover on aperture protects until ejection at ~L+24 hours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1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 to 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Originally the Far-</a:t>
            </a:r>
            <a:r>
              <a:rPr lang="en-US" dirty="0" err="1" smtClean="0"/>
              <a:t>InfraRed</a:t>
            </a:r>
            <a:r>
              <a:rPr lang="en-US" dirty="0" smtClean="0"/>
              <a:t> Surveyor</a:t>
            </a:r>
          </a:p>
          <a:p>
            <a:r>
              <a:rPr lang="en-US" dirty="0" smtClean="0"/>
              <a:t>=&gt; Origins Space Telescope when Mid-Infrared Instrument Added</a:t>
            </a:r>
          </a:p>
          <a:p>
            <a:pPr lvl="1"/>
            <a:r>
              <a:rPr lang="en-US" dirty="0" smtClean="0"/>
              <a:t>Key to </a:t>
            </a:r>
            <a:r>
              <a:rPr lang="en-US" dirty="0" err="1" smtClean="0"/>
              <a:t>biosignatures</a:t>
            </a:r>
            <a:r>
              <a:rPr lang="en-US" dirty="0" smtClean="0"/>
              <a:t> in transiting </a:t>
            </a:r>
            <a:r>
              <a:rPr lang="en-US" dirty="0" err="1" smtClean="0"/>
              <a:t>exoplanets</a:t>
            </a:r>
            <a:endParaRPr lang="en-US" dirty="0" smtClean="0"/>
          </a:p>
          <a:p>
            <a:r>
              <a:rPr lang="en-US" dirty="0" smtClean="0"/>
              <a:t>Follows Spitzer (0.85 m diameter, cold for 5.5 years) and Herschel (3.5 m diameter, but warm 80 K)</a:t>
            </a:r>
          </a:p>
          <a:p>
            <a:r>
              <a:rPr lang="en-US" dirty="0" smtClean="0"/>
              <a:t>General Observatory with 5 Year nominal mission duration with 10 years of consumables, designed for servicing </a:t>
            </a:r>
          </a:p>
          <a:p>
            <a:r>
              <a:rPr lang="en-US" dirty="0" smtClean="0"/>
              <a:t>Covers wavelengths from 3 microns to 600 microns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54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7654 W fully margined before </a:t>
            </a:r>
            <a:r>
              <a:rPr lang="en-US" dirty="0" err="1" smtClean="0"/>
              <a:t>descope</a:t>
            </a:r>
            <a:endParaRPr lang="en-US" dirty="0" smtClean="0"/>
          </a:p>
          <a:p>
            <a:pPr lvl="1"/>
            <a:r>
              <a:rPr lang="en-US" dirty="0" smtClean="0"/>
              <a:t>Of this 2500 W for </a:t>
            </a:r>
            <a:r>
              <a:rPr lang="en-US" dirty="0" err="1" smtClean="0"/>
              <a:t>cryocoolers</a:t>
            </a:r>
            <a:r>
              <a:rPr lang="en-US" dirty="0" smtClean="0"/>
              <a:t> -&gt; 1800 W</a:t>
            </a:r>
          </a:p>
          <a:p>
            <a:pPr lvl="1"/>
            <a:r>
              <a:rPr lang="en-US" dirty="0" smtClean="0"/>
              <a:t>3400 W for instruments -&gt; ~1700 W (my guess)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03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Communications and Data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rate: ~20 Tb per day</a:t>
            </a:r>
          </a:p>
          <a:p>
            <a:pPr lvl="1"/>
            <a:r>
              <a:rPr lang="en-US" dirty="0" smtClean="0"/>
              <a:t>Optical com chosen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1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Thermal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is dissipated by body mounted radiators connected by heat pipes to high power sources</a:t>
            </a:r>
          </a:p>
          <a:p>
            <a:pPr lvl="1"/>
            <a:r>
              <a:rPr lang="en-US" dirty="0" err="1" smtClean="0"/>
              <a:t>Cryocoolers</a:t>
            </a:r>
            <a:r>
              <a:rPr lang="en-US" dirty="0" smtClean="0"/>
              <a:t> (450 W each x 4)</a:t>
            </a:r>
          </a:p>
          <a:p>
            <a:pPr lvl="1"/>
            <a:r>
              <a:rPr lang="en-US" dirty="0" smtClean="0"/>
              <a:t>Instrument electronics (OSS ~ 1000 W)</a:t>
            </a:r>
          </a:p>
          <a:p>
            <a:pPr lvl="1"/>
            <a:r>
              <a:rPr lang="en-US" dirty="0" smtClean="0"/>
              <a:t>However, fixed radiators can handle the full 7654W before </a:t>
            </a:r>
            <a:r>
              <a:rPr lang="en-US" dirty="0" err="1" smtClean="0"/>
              <a:t>descope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1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Radiation Analysis</a:t>
            </a:r>
            <a:endParaRPr lang="en-US" dirty="0"/>
          </a:p>
        </p:txBody>
      </p:sp>
      <p:pic>
        <p:nvPicPr>
          <p:cNvPr id="3" name="Picture 2" descr="Sun_Pitch_-45_Inner_Shield_Gradien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43704" r="12528" b="12525"/>
          <a:stretch/>
        </p:blipFill>
        <p:spPr>
          <a:xfrm rot="5400000">
            <a:off x="1599379" y="706635"/>
            <a:ext cx="2781408" cy="3494595"/>
          </a:xfrm>
          <a:prstGeom prst="rect">
            <a:avLst/>
          </a:prstGeom>
        </p:spPr>
      </p:pic>
      <p:pic>
        <p:nvPicPr>
          <p:cNvPr id="4" name="Picture 3" descr="Sun_Pitch_-45_Barrel_Cutawa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1" t="43872" r="14924" b="12862"/>
          <a:stretch/>
        </p:blipFill>
        <p:spPr>
          <a:xfrm rot="5400000">
            <a:off x="4981261" y="942416"/>
            <a:ext cx="2476501" cy="2964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2785" y="3931227"/>
            <a:ext cx="282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two sunshields needed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8931" y="3663669"/>
            <a:ext cx="395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 of Barrel lined with Al “sandwich” </a:t>
            </a:r>
          </a:p>
          <a:p>
            <a:r>
              <a:rPr lang="en-US" dirty="0" smtClean="0"/>
              <a:t>held at 20 K by </a:t>
            </a:r>
            <a:r>
              <a:rPr lang="en-US" dirty="0" err="1" smtClean="0"/>
              <a:t>cryocooler</a:t>
            </a:r>
            <a:r>
              <a:rPr lang="en-US" dirty="0" smtClean="0"/>
              <a:t> upper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12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Instruments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OST in BF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382" r="57179"/>
          <a:stretch/>
        </p:blipFill>
        <p:spPr>
          <a:xfrm>
            <a:off x="6937971" y="1428750"/>
            <a:ext cx="1577379" cy="299186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6937971" y="3297905"/>
            <a:ext cx="1368860" cy="521222"/>
          </a:xfrm>
          <a:prstGeom prst="donut">
            <a:avLst>
              <a:gd name="adj" fmla="val 7798"/>
            </a:avLst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" name="Picture 8" descr="fro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5324" r="1253" b="7314"/>
          <a:stretch/>
        </p:blipFill>
        <p:spPr>
          <a:xfrm rot="5400000">
            <a:off x="-143660" y="1718877"/>
            <a:ext cx="4371081" cy="2273382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>
          <a:xfrm>
            <a:off x="1337162" y="2227806"/>
            <a:ext cx="1368860" cy="521222"/>
          </a:xfrm>
          <a:prstGeom prst="donut">
            <a:avLst>
              <a:gd name="adj" fmla="val 7798"/>
            </a:avLst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>
            <a:off x="2706022" y="2568196"/>
            <a:ext cx="4231949" cy="9903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94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8AE17E08-0BAF-A347-A98F-8C94A1646A82}"/>
              </a:ext>
            </a:extLst>
          </p:cNvPr>
          <p:cNvSpPr/>
          <p:nvPr/>
        </p:nvSpPr>
        <p:spPr>
          <a:xfrm rot="5400000">
            <a:off x="3341971" y="2770821"/>
            <a:ext cx="1012001" cy="400681"/>
          </a:xfrm>
          <a:prstGeom prst="rect">
            <a:avLst/>
          </a:prstGeom>
          <a:gradFill>
            <a:gsLst>
              <a:gs pos="0">
                <a:srgbClr val="C00000">
                  <a:alpha val="8000"/>
                </a:srgbClr>
              </a:gs>
              <a:gs pos="54000">
                <a:srgbClr val="FFFF00"/>
              </a:gs>
              <a:gs pos="100000">
                <a:srgbClr val="00206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51CD0B3-B368-8742-A860-8FA46BE7A862}"/>
              </a:ext>
            </a:extLst>
          </p:cNvPr>
          <p:cNvSpPr/>
          <p:nvPr/>
        </p:nvSpPr>
        <p:spPr>
          <a:xfrm rot="5400000">
            <a:off x="2632262" y="2838554"/>
            <a:ext cx="1012001" cy="400681"/>
          </a:xfrm>
          <a:prstGeom prst="rect">
            <a:avLst/>
          </a:prstGeom>
          <a:gradFill>
            <a:gsLst>
              <a:gs pos="0">
                <a:srgbClr val="C00000">
                  <a:alpha val="8000"/>
                </a:srgbClr>
              </a:gs>
              <a:gs pos="54000">
                <a:srgbClr val="FFFF00"/>
              </a:gs>
              <a:gs pos="100000">
                <a:srgbClr val="00206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="" xmlns:a16="http://schemas.microsoft.com/office/drawing/2014/main" id="{1F7E5CC7-C4DA-5346-8F2C-77AC4AC38888}"/>
              </a:ext>
            </a:extLst>
          </p:cNvPr>
          <p:cNvSpPr/>
          <p:nvPr/>
        </p:nvSpPr>
        <p:spPr>
          <a:xfrm rot="5400000">
            <a:off x="6769551" y="2078012"/>
            <a:ext cx="171624" cy="784640"/>
          </a:xfrm>
          <a:prstGeom prst="triangle">
            <a:avLst>
              <a:gd name="adj" fmla="val 50686"/>
            </a:avLst>
          </a:prstGeom>
          <a:gradFill>
            <a:gsLst>
              <a:gs pos="0">
                <a:srgbClr val="C00000"/>
              </a:gs>
              <a:gs pos="51000">
                <a:srgbClr val="FFFF00"/>
              </a:gs>
              <a:gs pos="100000">
                <a:srgbClr val="002060"/>
              </a:gs>
            </a:gsLst>
            <a:lin ang="10800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riangle 52">
            <a:extLst>
              <a:ext uri="{FF2B5EF4-FFF2-40B4-BE49-F238E27FC236}">
                <a16:creationId xmlns="" xmlns:a16="http://schemas.microsoft.com/office/drawing/2014/main" id="{C8351FA6-A971-E244-AA2B-6216225C553B}"/>
              </a:ext>
            </a:extLst>
          </p:cNvPr>
          <p:cNvSpPr/>
          <p:nvPr/>
        </p:nvSpPr>
        <p:spPr>
          <a:xfrm>
            <a:off x="4858407" y="1264547"/>
            <a:ext cx="273572" cy="930395"/>
          </a:xfrm>
          <a:prstGeom prst="triangle">
            <a:avLst>
              <a:gd name="adj" fmla="val 50686"/>
            </a:avLst>
          </a:prstGeom>
          <a:gradFill>
            <a:gsLst>
              <a:gs pos="0">
                <a:srgbClr val="C00000"/>
              </a:gs>
              <a:gs pos="51000">
                <a:srgbClr val="FFFF00"/>
              </a:gs>
              <a:gs pos="100000">
                <a:srgbClr val="002060"/>
              </a:gs>
            </a:gsLst>
            <a:lin ang="10800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riangle 33"/>
          <p:cNvSpPr/>
          <p:nvPr/>
        </p:nvSpPr>
        <p:spPr>
          <a:xfrm flipH="1">
            <a:off x="6075233" y="1243259"/>
            <a:ext cx="228600" cy="342900"/>
          </a:xfrm>
          <a:prstGeom prst="triangle">
            <a:avLst>
              <a:gd name="adj" fmla="val 56124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iangle 16"/>
          <p:cNvSpPr/>
          <p:nvPr/>
        </p:nvSpPr>
        <p:spPr>
          <a:xfrm rot="5400000">
            <a:off x="3739833" y="1104249"/>
            <a:ext cx="559093" cy="2716753"/>
          </a:xfrm>
          <a:prstGeom prst="triangle">
            <a:avLst>
              <a:gd name="adj" fmla="val 50686"/>
            </a:avLst>
          </a:prstGeom>
          <a:gradFill>
            <a:gsLst>
              <a:gs pos="0">
                <a:srgbClr val="C00000"/>
              </a:gs>
              <a:gs pos="51000">
                <a:srgbClr val="FFFF00"/>
              </a:gs>
              <a:gs pos="100000">
                <a:srgbClr val="002060"/>
              </a:gs>
            </a:gsLst>
            <a:lin ang="108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34"/>
          <p:cNvSpPr/>
          <p:nvPr/>
        </p:nvSpPr>
        <p:spPr>
          <a:xfrm rot="5400000">
            <a:off x="6503282" y="1432963"/>
            <a:ext cx="171450" cy="457200"/>
          </a:xfrm>
          <a:prstGeom prst="triangle">
            <a:avLst>
              <a:gd name="adj" fmla="val 56124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riangle 35"/>
          <p:cNvSpPr/>
          <p:nvPr/>
        </p:nvSpPr>
        <p:spPr>
          <a:xfrm rot="5400000">
            <a:off x="7663817" y="2245369"/>
            <a:ext cx="171450" cy="457200"/>
          </a:xfrm>
          <a:prstGeom prst="triangle">
            <a:avLst>
              <a:gd name="adj" fmla="val 5612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 rot="10800000">
            <a:off x="7148488" y="2586591"/>
            <a:ext cx="228600" cy="342900"/>
          </a:xfrm>
          <a:prstGeom prst="triangle">
            <a:avLst>
              <a:gd name="adj" fmla="val 56124"/>
            </a:avLst>
          </a:prstGeom>
          <a:solidFill>
            <a:srgbClr val="929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378" y="168876"/>
            <a:ext cx="6948829" cy="604444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OSS Optical / Functional Block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76" y="3382737"/>
            <a:ext cx="2406226" cy="134730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400" dirty="0"/>
              <a:t>Single long slit on the sky which couples all 6 bands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Each with 3 grating bands coupling the same position.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FTS engaged when desired -- serves small sub-field only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7034" y="1656621"/>
            <a:ext cx="782906" cy="16383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08823" y="1672921"/>
            <a:ext cx="1151476" cy="15925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Beam-steering mirror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61028" y="2952377"/>
            <a:ext cx="1072609" cy="502727"/>
          </a:xfrm>
          <a:prstGeom prst="roundRect">
            <a:avLst/>
          </a:prstGeom>
          <a:gradFill>
            <a:gsLst>
              <a:gs pos="0">
                <a:srgbClr val="929000">
                  <a:alpha val="61176"/>
                </a:srgbClr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B4: </a:t>
            </a:r>
          </a:p>
          <a:p>
            <a:pPr algn="ctr"/>
            <a:r>
              <a:rPr lang="en-US" dirty="0"/>
              <a:t>119-208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29015" y="1389934"/>
            <a:ext cx="1121512" cy="505613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B5: </a:t>
            </a:r>
          </a:p>
          <a:p>
            <a:pPr algn="ctr"/>
            <a:r>
              <a:rPr lang="en-US" dirty="0"/>
              <a:t>200-350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50528" y="2266857"/>
            <a:ext cx="1013857" cy="487861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B6: </a:t>
            </a:r>
          </a:p>
          <a:p>
            <a:pPr algn="ctr"/>
            <a:r>
              <a:rPr lang="en-US" dirty="0"/>
              <a:t>335-588</a:t>
            </a:r>
          </a:p>
        </p:txBody>
      </p:sp>
      <p:sp>
        <p:nvSpPr>
          <p:cNvPr id="18" name="Triangle 17"/>
          <p:cNvSpPr/>
          <p:nvPr/>
        </p:nvSpPr>
        <p:spPr>
          <a:xfrm>
            <a:off x="4855034" y="1236926"/>
            <a:ext cx="228600" cy="342900"/>
          </a:xfrm>
          <a:prstGeom prst="triangle">
            <a:avLst>
              <a:gd name="adj" fmla="val 56124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riangle 18"/>
          <p:cNvSpPr/>
          <p:nvPr/>
        </p:nvSpPr>
        <p:spPr>
          <a:xfrm rot="10800000">
            <a:off x="6065597" y="2594921"/>
            <a:ext cx="228600" cy="342900"/>
          </a:xfrm>
          <a:prstGeom prst="triangle">
            <a:avLst>
              <a:gd name="adj" fmla="val 56124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523457" y="823324"/>
            <a:ext cx="932438" cy="469400"/>
          </a:xfrm>
          <a:prstGeom prst="roundRect">
            <a:avLst/>
          </a:prstGeom>
          <a:gradFill>
            <a:gsLst>
              <a:gs pos="0">
                <a:srgbClr val="7030A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B1: </a:t>
            </a:r>
          </a:p>
          <a:p>
            <a:pPr algn="ctr"/>
            <a:r>
              <a:rPr lang="en-US" dirty="0"/>
              <a:t>25-44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98365" y="2963371"/>
            <a:ext cx="925005" cy="502727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B2: </a:t>
            </a:r>
          </a:p>
          <a:p>
            <a:pPr algn="ctr"/>
            <a:r>
              <a:rPr lang="en-US" dirty="0"/>
              <a:t>42-74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9191" y="825118"/>
            <a:ext cx="906468" cy="467606"/>
          </a:xfrm>
          <a:prstGeom prst="roundRect">
            <a:avLst/>
          </a:prstGeom>
          <a:gradFill>
            <a:gsLst>
              <a:gs pos="0">
                <a:srgbClr val="00B05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B3: </a:t>
            </a:r>
          </a:p>
          <a:p>
            <a:pPr algn="ctr"/>
            <a:r>
              <a:rPr lang="en-US" dirty="0"/>
              <a:t>71-124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19753" y="2102982"/>
            <a:ext cx="388882" cy="686294"/>
          </a:xfrm>
          <a:prstGeom prst="rect">
            <a:avLst/>
          </a:prstGeom>
          <a:gradFill>
            <a:gsLst>
              <a:gs pos="0">
                <a:srgbClr val="C00000"/>
              </a:gs>
              <a:gs pos="54000">
                <a:srgbClr val="FFFF00"/>
              </a:gs>
              <a:gs pos="100000">
                <a:srgbClr val="00206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02589" y="792966"/>
            <a:ext cx="1713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R=300 Grating Modules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E256807-E693-F248-B144-41A02D074628}"/>
              </a:ext>
            </a:extLst>
          </p:cNvPr>
          <p:cNvSpPr txBox="1"/>
          <p:nvPr/>
        </p:nvSpPr>
        <p:spPr>
          <a:xfrm>
            <a:off x="2176915" y="829172"/>
            <a:ext cx="1920507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Interferometer engaged via sliding mirrors intercepting beam.  </a:t>
            </a:r>
            <a:r>
              <a:rPr lang="en-US" sz="1400" b="1" dirty="0">
                <a:solidFill>
                  <a:srgbClr val="FF0000"/>
                </a:solidFill>
              </a:rPr>
              <a:t>M2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="" xmlns:a16="http://schemas.microsoft.com/office/drawing/2014/main" id="{33C6B587-9BD5-9D4C-933D-DCCC6EC635D3}"/>
              </a:ext>
            </a:extLst>
          </p:cNvPr>
          <p:cNvSpPr/>
          <p:nvPr/>
        </p:nvSpPr>
        <p:spPr>
          <a:xfrm>
            <a:off x="2686632" y="3011623"/>
            <a:ext cx="1885367" cy="1563950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/>
              <a:t>Interferometer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52" name="Triangle 51">
            <a:extLst>
              <a:ext uri="{FF2B5EF4-FFF2-40B4-BE49-F238E27FC236}">
                <a16:creationId xmlns="" xmlns:a16="http://schemas.microsoft.com/office/drawing/2014/main" id="{73FACE3D-8455-B340-BC4F-1945E2578571}"/>
              </a:ext>
            </a:extLst>
          </p:cNvPr>
          <p:cNvSpPr/>
          <p:nvPr/>
        </p:nvSpPr>
        <p:spPr>
          <a:xfrm rot="5400000">
            <a:off x="5860601" y="1945947"/>
            <a:ext cx="182639" cy="1054669"/>
          </a:xfrm>
          <a:prstGeom prst="triangle">
            <a:avLst>
              <a:gd name="adj" fmla="val 50686"/>
            </a:avLst>
          </a:prstGeom>
          <a:gradFill>
            <a:gsLst>
              <a:gs pos="0">
                <a:srgbClr val="C00000"/>
              </a:gs>
              <a:gs pos="51000">
                <a:srgbClr val="FFFF00"/>
              </a:gs>
              <a:gs pos="100000">
                <a:srgbClr val="002060"/>
              </a:gs>
            </a:gsLst>
            <a:lin ang="10800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riangle 54">
            <a:extLst>
              <a:ext uri="{FF2B5EF4-FFF2-40B4-BE49-F238E27FC236}">
                <a16:creationId xmlns="" xmlns:a16="http://schemas.microsoft.com/office/drawing/2014/main" id="{4EB619AA-7CB5-D241-87F7-A79B22FA7FBF}"/>
              </a:ext>
            </a:extLst>
          </p:cNvPr>
          <p:cNvSpPr/>
          <p:nvPr/>
        </p:nvSpPr>
        <p:spPr>
          <a:xfrm rot="5400000">
            <a:off x="5627209" y="1102159"/>
            <a:ext cx="205179" cy="1125209"/>
          </a:xfrm>
          <a:prstGeom prst="triangle">
            <a:avLst>
              <a:gd name="adj" fmla="val 50686"/>
            </a:avLst>
          </a:prstGeom>
          <a:gradFill>
            <a:gsLst>
              <a:gs pos="0">
                <a:srgbClr val="C00000"/>
              </a:gs>
              <a:gs pos="51000">
                <a:srgbClr val="FFFF00"/>
              </a:gs>
              <a:gs pos="100000">
                <a:srgbClr val="002060"/>
              </a:gs>
            </a:gsLst>
            <a:lin ang="10800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>
            <a:extLst>
              <a:ext uri="{FF2B5EF4-FFF2-40B4-BE49-F238E27FC236}">
                <a16:creationId xmlns="" xmlns:a16="http://schemas.microsoft.com/office/drawing/2014/main" id="{AFCE2FAF-8B69-C04C-864A-65729B5C8556}"/>
              </a:ext>
            </a:extLst>
          </p:cNvPr>
          <p:cNvSpPr/>
          <p:nvPr/>
        </p:nvSpPr>
        <p:spPr>
          <a:xfrm>
            <a:off x="5870971" y="1496273"/>
            <a:ext cx="592072" cy="3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="" xmlns:a16="http://schemas.microsoft.com/office/drawing/2014/main" id="{1ED76EFA-97E2-604B-BF4C-D383086648C9}"/>
              </a:ext>
            </a:extLst>
          </p:cNvPr>
          <p:cNvSpPr/>
          <p:nvPr/>
        </p:nvSpPr>
        <p:spPr>
          <a:xfrm>
            <a:off x="5883965" y="2315117"/>
            <a:ext cx="596920" cy="3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="" xmlns:a16="http://schemas.microsoft.com/office/drawing/2014/main" id="{E62B2EEB-9BBC-534E-BD6C-CCD40D47EB78}"/>
              </a:ext>
            </a:extLst>
          </p:cNvPr>
          <p:cNvSpPr/>
          <p:nvPr/>
        </p:nvSpPr>
        <p:spPr>
          <a:xfrm>
            <a:off x="6981392" y="2314194"/>
            <a:ext cx="596920" cy="3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" name="Triangle 65">
            <a:extLst>
              <a:ext uri="{FF2B5EF4-FFF2-40B4-BE49-F238E27FC236}">
                <a16:creationId xmlns="" xmlns:a16="http://schemas.microsoft.com/office/drawing/2014/main" id="{57989AC0-50BC-904E-8480-7A28116B02C7}"/>
              </a:ext>
            </a:extLst>
          </p:cNvPr>
          <p:cNvSpPr/>
          <p:nvPr/>
        </p:nvSpPr>
        <p:spPr>
          <a:xfrm rot="10800000">
            <a:off x="3054244" y="1472432"/>
            <a:ext cx="875966" cy="599510"/>
          </a:xfrm>
          <a:prstGeom prst="triangle">
            <a:avLst>
              <a:gd name="adj" fmla="val 50000"/>
            </a:avLst>
          </a:prstGeom>
          <a:solidFill>
            <a:schemeClr val="bg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D2BB1C7B-3C45-0647-A67E-13DC60B21759}"/>
              </a:ext>
            </a:extLst>
          </p:cNvPr>
          <p:cNvCxnSpPr/>
          <p:nvPr/>
        </p:nvCxnSpPr>
        <p:spPr>
          <a:xfrm>
            <a:off x="3847971" y="1824604"/>
            <a:ext cx="0" cy="27837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9AE3D2E4-68CE-484B-BF60-A4B61A147ED1}"/>
              </a:ext>
            </a:extLst>
          </p:cNvPr>
          <p:cNvCxnSpPr/>
          <p:nvPr/>
        </p:nvCxnSpPr>
        <p:spPr>
          <a:xfrm>
            <a:off x="3109558" y="1824604"/>
            <a:ext cx="0" cy="27837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BAD5A3D9-7BB8-2848-BD6C-9042713F5FD9}"/>
              </a:ext>
            </a:extLst>
          </p:cNvPr>
          <p:cNvSpPr/>
          <p:nvPr/>
        </p:nvSpPr>
        <p:spPr>
          <a:xfrm>
            <a:off x="3743063" y="3252331"/>
            <a:ext cx="828936" cy="87162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>
            <a:extLst>
              <a:ext uri="{FF2B5EF4-FFF2-40B4-BE49-F238E27FC236}">
                <a16:creationId xmlns="" xmlns:a16="http://schemas.microsoft.com/office/drawing/2014/main" id="{576A0C8E-B1C9-8C42-99E2-70B0D4791F80}"/>
              </a:ext>
            </a:extLst>
          </p:cNvPr>
          <p:cNvSpPr/>
          <p:nvPr/>
        </p:nvSpPr>
        <p:spPr>
          <a:xfrm rot="5400000">
            <a:off x="4719361" y="3256905"/>
            <a:ext cx="859844" cy="874258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2000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="" xmlns:a16="http://schemas.microsoft.com/office/drawing/2014/main" id="{71EF60AB-1E47-9648-ABE1-D0D25C4AA704}"/>
              </a:ext>
            </a:extLst>
          </p:cNvPr>
          <p:cNvCxnSpPr/>
          <p:nvPr/>
        </p:nvCxnSpPr>
        <p:spPr>
          <a:xfrm>
            <a:off x="2901652" y="4484666"/>
            <a:ext cx="14919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>
            <a:extLst>
              <a:ext uri="{FF2B5EF4-FFF2-40B4-BE49-F238E27FC236}">
                <a16:creationId xmlns="" xmlns:a16="http://schemas.microsoft.com/office/drawing/2014/main" id="{82E83E2C-0F05-794F-81D5-6672E7209A58}"/>
              </a:ext>
            </a:extLst>
          </p:cNvPr>
          <p:cNvSpPr/>
          <p:nvPr/>
        </p:nvSpPr>
        <p:spPr>
          <a:xfrm>
            <a:off x="3434623" y="4189803"/>
            <a:ext cx="413348" cy="28932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67DA55CC-1D15-8F44-ACCC-BA10636A5553}"/>
              </a:ext>
            </a:extLst>
          </p:cNvPr>
          <p:cNvCxnSpPr>
            <a:cxnSpLocks/>
          </p:cNvCxnSpPr>
          <p:nvPr/>
        </p:nvCxnSpPr>
        <p:spPr>
          <a:xfrm flipH="1">
            <a:off x="2951358" y="4358168"/>
            <a:ext cx="419314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="" xmlns:a16="http://schemas.microsoft.com/office/drawing/2014/main" id="{1D565AD0-AF77-6E4A-ADC9-4E9E20E25241}"/>
              </a:ext>
            </a:extLst>
          </p:cNvPr>
          <p:cNvCxnSpPr>
            <a:cxnSpLocks/>
          </p:cNvCxnSpPr>
          <p:nvPr/>
        </p:nvCxnSpPr>
        <p:spPr>
          <a:xfrm flipH="1">
            <a:off x="4292840" y="3588820"/>
            <a:ext cx="419314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8A042AC-A1AD-EA4E-9887-7875C43D4043}"/>
              </a:ext>
            </a:extLst>
          </p:cNvPr>
          <p:cNvSpPr txBox="1"/>
          <p:nvPr/>
        </p:nvSpPr>
        <p:spPr>
          <a:xfrm>
            <a:off x="2710264" y="4622487"/>
            <a:ext cx="199371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Interferometer has long scanning stage. </a:t>
            </a:r>
            <a:r>
              <a:rPr lang="en-US" sz="1400" b="1" dirty="0">
                <a:solidFill>
                  <a:srgbClr val="FF0000"/>
                </a:solidFill>
              </a:rPr>
              <a:t>M1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455FB0AB-C549-EE48-B3E5-EEC35553894A}"/>
              </a:ext>
            </a:extLst>
          </p:cNvPr>
          <p:cNvCxnSpPr>
            <a:cxnSpLocks/>
          </p:cNvCxnSpPr>
          <p:nvPr/>
        </p:nvCxnSpPr>
        <p:spPr>
          <a:xfrm>
            <a:off x="3895382" y="4358168"/>
            <a:ext cx="389283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="" xmlns:a16="http://schemas.microsoft.com/office/drawing/2014/main" id="{7B6B0ED0-496E-E143-8E62-F06FC796EABB}"/>
              </a:ext>
            </a:extLst>
          </p:cNvPr>
          <p:cNvCxnSpPr>
            <a:cxnSpLocks/>
          </p:cNvCxnSpPr>
          <p:nvPr/>
        </p:nvCxnSpPr>
        <p:spPr>
          <a:xfrm>
            <a:off x="4789884" y="3294968"/>
            <a:ext cx="0" cy="7682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="" xmlns:a16="http://schemas.microsoft.com/office/drawing/2014/main" id="{FBCE8BEB-1CA4-2D4A-95D2-76907E53FA3F}"/>
              </a:ext>
            </a:extLst>
          </p:cNvPr>
          <p:cNvSpPr/>
          <p:nvPr/>
        </p:nvSpPr>
        <p:spPr>
          <a:xfrm rot="5400000">
            <a:off x="4902381" y="3435142"/>
            <a:ext cx="513006" cy="74311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03BDBBDD-8F37-EE4F-A268-9237CB303008}"/>
              </a:ext>
            </a:extLst>
          </p:cNvPr>
          <p:cNvCxnSpPr>
            <a:cxnSpLocks/>
          </p:cNvCxnSpPr>
          <p:nvPr/>
        </p:nvCxnSpPr>
        <p:spPr>
          <a:xfrm flipH="1">
            <a:off x="4284664" y="3865819"/>
            <a:ext cx="419314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="" xmlns:a16="http://schemas.microsoft.com/office/drawing/2014/main" id="{43507E63-4A73-C542-B55F-D42BE5A4A0EA}"/>
              </a:ext>
            </a:extLst>
          </p:cNvPr>
          <p:cNvCxnSpPr>
            <a:cxnSpLocks/>
          </p:cNvCxnSpPr>
          <p:nvPr/>
        </p:nvCxnSpPr>
        <p:spPr>
          <a:xfrm>
            <a:off x="5167193" y="3722519"/>
            <a:ext cx="0" cy="28659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2D801CAD-B532-6D4A-8A23-28BF6D3F8174}"/>
              </a:ext>
            </a:extLst>
          </p:cNvPr>
          <p:cNvSpPr txBox="1"/>
          <p:nvPr/>
        </p:nvSpPr>
        <p:spPr>
          <a:xfrm>
            <a:off x="5697582" y="3687630"/>
            <a:ext cx="1283810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Etalon has fine scanning stage.  </a:t>
            </a:r>
            <a:r>
              <a:rPr lang="en-US" sz="1400" b="1" dirty="0">
                <a:solidFill>
                  <a:srgbClr val="FF0000"/>
                </a:solidFill>
              </a:rPr>
              <a:t>M3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CF1699D4-1869-BB43-914F-C7EA3E839443}"/>
              </a:ext>
            </a:extLst>
          </p:cNvPr>
          <p:cNvSpPr txBox="1"/>
          <p:nvPr/>
        </p:nvSpPr>
        <p:spPr>
          <a:xfrm>
            <a:off x="4771793" y="4345488"/>
            <a:ext cx="2057223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Etalon carriage slides in and out of interferometer beam. </a:t>
            </a:r>
            <a:r>
              <a:rPr lang="en-US" sz="1400" b="1" dirty="0">
                <a:solidFill>
                  <a:srgbClr val="FF0000"/>
                </a:solidFill>
              </a:rPr>
              <a:t>M4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112C7E3A-8BE8-6C43-9C79-1562F139AB8A}"/>
              </a:ext>
            </a:extLst>
          </p:cNvPr>
          <p:cNvSpPr txBox="1"/>
          <p:nvPr/>
        </p:nvSpPr>
        <p:spPr>
          <a:xfrm>
            <a:off x="4771793" y="3251455"/>
            <a:ext cx="78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Etalon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="" xmlns:a16="http://schemas.microsoft.com/office/drawing/2014/main" id="{56AAC12E-180F-5F4C-AECC-B71EBB2E8954}"/>
              </a:ext>
            </a:extLst>
          </p:cNvPr>
          <p:cNvSpPr/>
          <p:nvPr/>
        </p:nvSpPr>
        <p:spPr>
          <a:xfrm>
            <a:off x="4714879" y="1500613"/>
            <a:ext cx="596920" cy="30811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0228" y="2194942"/>
            <a:ext cx="878894" cy="59414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Pol. Grid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20BB4FA3-4D1D-FB43-84D1-2DD8612D74C8}"/>
              </a:ext>
            </a:extLst>
          </p:cNvPr>
          <p:cNvSpPr txBox="1"/>
          <p:nvPr/>
        </p:nvSpPr>
        <p:spPr>
          <a:xfrm>
            <a:off x="250841" y="866862"/>
            <a:ext cx="1328862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Red boxes are mechanisms.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3969EC82-E635-A141-ABBE-D4ED1BC35196}"/>
              </a:ext>
            </a:extLst>
          </p:cNvPr>
          <p:cNvSpPr txBox="1"/>
          <p:nvPr/>
        </p:nvSpPr>
        <p:spPr>
          <a:xfrm>
            <a:off x="7578312" y="3865819"/>
            <a:ext cx="143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(D=dichroic </a:t>
            </a:r>
            <a:r>
              <a:rPr lang="en-US" dirty="0" err="1"/>
              <a:t>beamsplitter</a:t>
            </a:r>
            <a:r>
              <a:rPr lang="en-US" dirty="0"/>
              <a:t>)</a:t>
            </a:r>
          </a:p>
        </p:txBody>
      </p:sp>
      <p:sp>
        <p:nvSpPr>
          <p:cNvPr id="77" name="Triangle 76">
            <a:extLst>
              <a:ext uri="{FF2B5EF4-FFF2-40B4-BE49-F238E27FC236}">
                <a16:creationId xmlns="" xmlns:a16="http://schemas.microsoft.com/office/drawing/2014/main" id="{F12AA495-61B2-6D42-8E26-CD818E6A9C26}"/>
              </a:ext>
            </a:extLst>
          </p:cNvPr>
          <p:cNvSpPr/>
          <p:nvPr/>
        </p:nvSpPr>
        <p:spPr>
          <a:xfrm rot="10800000">
            <a:off x="3058088" y="2188185"/>
            <a:ext cx="875966" cy="599510"/>
          </a:xfrm>
          <a:prstGeom prst="triangle">
            <a:avLst>
              <a:gd name="adj" fmla="val 50000"/>
            </a:avLst>
          </a:prstGeom>
          <a:solidFill>
            <a:schemeClr val="bg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61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4838AE-EA0E-B64D-945B-5690FA74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0" y="628672"/>
            <a:ext cx="7021286" cy="451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3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Description - MISC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47010"/>
            <a:ext cx="7886700" cy="32635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Designed to measure the spectra of transiting </a:t>
            </a:r>
            <a:r>
              <a:rPr lang="en-US" sz="2000" dirty="0" err="1" smtClean="0"/>
              <a:t>exoplanets</a:t>
            </a:r>
            <a:r>
              <a:rPr lang="en-US" sz="2000" dirty="0" smtClean="0"/>
              <a:t> from 3-28 µm</a:t>
            </a:r>
          </a:p>
          <a:p>
            <a:r>
              <a:rPr lang="en-US" sz="2000" dirty="0" smtClean="0"/>
              <a:t>Potential up-scope to camera and spectrograph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MISC_TRANSIT Block Diagram _V201808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>
          <a:xfrm>
            <a:off x="1412238" y="1847964"/>
            <a:ext cx="6292310" cy="30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6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Description - FIP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100923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4.5’ x 3’ field of view</a:t>
            </a:r>
          </a:p>
          <a:p>
            <a:r>
              <a:rPr lang="en-US" dirty="0" smtClean="0"/>
              <a:t>50 and 250 µm bands</a:t>
            </a:r>
          </a:p>
          <a:p>
            <a:r>
              <a:rPr lang="en-US" dirty="0" smtClean="0"/>
              <a:t>Can map at speeds up to 60 arc sec/sec</a:t>
            </a:r>
          </a:p>
          <a:p>
            <a:r>
              <a:rPr lang="en-US" dirty="0" smtClean="0"/>
              <a:t>Can dwell to obtain deep field</a:t>
            </a:r>
          </a:p>
          <a:p>
            <a:r>
              <a:rPr lang="en-US" dirty="0" smtClean="0"/>
              <a:t>Arrays of 120 x 120 pixels</a:t>
            </a:r>
          </a:p>
          <a:p>
            <a:r>
              <a:rPr lang="en-US" dirty="0" smtClean="0"/>
              <a:t>Pixel NEP 3 x 10</a:t>
            </a:r>
            <a:r>
              <a:rPr lang="en-US" baseline="30000" dirty="0" smtClean="0"/>
              <a:t>-19 </a:t>
            </a:r>
            <a:r>
              <a:rPr lang="en-US" dirty="0" smtClean="0"/>
              <a:t>W/√Hz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FIP-Fig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27" y="1369219"/>
            <a:ext cx="4123623" cy="28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3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Testing/Verification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0" y="1294262"/>
            <a:ext cx="5648570" cy="326350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JSC Chamber A, which was used for JWST, is large enough and cold enough to thoroughly test OST</a:t>
            </a:r>
          </a:p>
          <a:p>
            <a:pPr lvl="1"/>
            <a:r>
              <a:rPr lang="en-US" dirty="0" smtClean="0"/>
              <a:t>13 m inner diameter</a:t>
            </a:r>
          </a:p>
          <a:p>
            <a:pPr lvl="1"/>
            <a:r>
              <a:rPr lang="en-US" dirty="0" smtClean="0"/>
              <a:t>Tested to 11 K</a:t>
            </a:r>
          </a:p>
          <a:p>
            <a:pPr lvl="1"/>
            <a:r>
              <a:rPr lang="en-US" dirty="0" smtClean="0"/>
              <a:t>With software change capable of 10 K</a:t>
            </a:r>
          </a:p>
          <a:p>
            <a:r>
              <a:rPr lang="en-US" dirty="0" smtClean="0"/>
              <a:t>Full sunshield deployment will also be tested on ground</a:t>
            </a:r>
          </a:p>
          <a:p>
            <a:r>
              <a:rPr lang="en-US" dirty="0" smtClean="0"/>
              <a:t>Full end-to-end test of entire observatory in thermal/</a:t>
            </a:r>
            <a:r>
              <a:rPr lang="en-US" dirty="0" err="1" smtClean="0"/>
              <a:t>vac</a:t>
            </a:r>
            <a:r>
              <a:rPr lang="en-US" dirty="0" smtClean="0"/>
              <a:t> is planned </a:t>
            </a:r>
            <a:r>
              <a:rPr lang="mr-IN" dirty="0" smtClean="0"/>
              <a:t>–</a:t>
            </a:r>
            <a:r>
              <a:rPr lang="en-US" dirty="0" smtClean="0"/>
              <a:t> “test-as-you-fly”</a:t>
            </a:r>
          </a:p>
          <a:p>
            <a:r>
              <a:rPr lang="en-US" dirty="0" smtClean="0"/>
              <a:t>Shorter I&amp;T overall than JWST because intermediate ISIM step is not needed and Infrastructure at Chamber A already exists</a:t>
            </a:r>
            <a:endParaRPr lang="en-US" dirty="0"/>
          </a:p>
        </p:txBody>
      </p:sp>
      <p:pic>
        <p:nvPicPr>
          <p:cNvPr id="6" name="Picture 5" descr="JWST at Chamber 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5431" y="983881"/>
            <a:ext cx="2110593" cy="27313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2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E5783A-4331-A044-A166-60F9C81B6628}"/>
              </a:ext>
            </a:extLst>
          </p:cNvPr>
          <p:cNvCxnSpPr/>
          <p:nvPr/>
        </p:nvCxnSpPr>
        <p:spPr>
          <a:xfrm>
            <a:off x="1143001" y="776690"/>
            <a:ext cx="711138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op three themes">
            <a:extLst>
              <a:ext uri="{FF2B5EF4-FFF2-40B4-BE49-F238E27FC236}">
                <a16:creationId xmlns:a16="http://schemas.microsoft.com/office/drawing/2014/main" xmlns="" id="{FAE852AE-3F59-5A42-8D0E-3C1F54E35666}"/>
              </a:ext>
            </a:extLst>
          </p:cNvPr>
          <p:cNvSpPr txBox="1"/>
          <p:nvPr/>
        </p:nvSpPr>
        <p:spPr>
          <a:xfrm>
            <a:off x="4040599" y="186716"/>
            <a:ext cx="2061467" cy="3999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025" tIns="38025" rIns="38025" bIns="38025" anchor="ctr">
            <a:spAutoFit/>
          </a:bodyPr>
          <a:lstStyle>
            <a:lvl1pPr algn="ctr" defTabSz="1160859">
              <a:defRPr sz="8400">
                <a:solidFill>
                  <a:srgbClr val="FFFFFF"/>
                </a:solidFill>
                <a:latin typeface="Akrobat ExtraBold"/>
                <a:ea typeface="Akrobat ExtraBold"/>
                <a:cs typeface="Akrobat ExtraBold"/>
                <a:sym typeface="Akrobat ExtraBold"/>
              </a:defRPr>
            </a:lvl1pPr>
          </a:lstStyle>
          <a:p>
            <a:r>
              <a:rPr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three themes              </a:t>
            </a:r>
          </a:p>
        </p:txBody>
      </p:sp>
      <p:sp>
        <p:nvSpPr>
          <p:cNvPr id="14" name="(I) Are we alone?  OST question: How common are life bearing planets? With sensitive mid-infrared transit spectroscopy, OST will measure biosignatures, including ozone, carbon-dioxide, water, and methane in the atmospheres of Earth-sized habitable exoplanets.…">
            <a:extLst>
              <a:ext uri="{FF2B5EF4-FFF2-40B4-BE49-F238E27FC236}">
                <a16:creationId xmlns:a16="http://schemas.microsoft.com/office/drawing/2014/main" xmlns="" id="{04745612-C95C-9A46-BAD5-CD7533EE1549}"/>
              </a:ext>
            </a:extLst>
          </p:cNvPr>
          <p:cNvSpPr txBox="1">
            <a:spLocks/>
          </p:cNvSpPr>
          <p:nvPr/>
        </p:nvSpPr>
        <p:spPr>
          <a:xfrm>
            <a:off x="-1325056" y="501019"/>
            <a:ext cx="19175914" cy="9284963"/>
          </a:xfrm>
          <a:prstGeom prst="rect">
            <a:avLst/>
          </a:prstGeom>
        </p:spPr>
        <p:txBody>
          <a:bodyPr vert="horz" lIns="40173" tIns="40173" rIns="40173" bIns="4017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4865" indent="-524865" defTabSz="616011">
              <a:lnSpc>
                <a:spcPct val="80000"/>
              </a:lnSpc>
              <a:spcBef>
                <a:spcPts val="4725"/>
              </a:spcBef>
              <a:buSzPct val="82000"/>
              <a:buFont typeface="Arial" panose="020B0604020202020204" pitchFamily="34" charset="0"/>
              <a:buChar char="•"/>
              <a:defRPr sz="5200">
                <a:solidFill>
                  <a:srgbClr val="FFFFFF"/>
                </a:solidFill>
              </a:defRPr>
            </a:pP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0A804D-167D-1743-B663-92F5C6E08523}"/>
              </a:ext>
            </a:extLst>
          </p:cNvPr>
          <p:cNvSpPr/>
          <p:nvPr/>
        </p:nvSpPr>
        <p:spPr>
          <a:xfrm>
            <a:off x="1143000" y="881051"/>
            <a:ext cx="7856664" cy="4224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en-US" dirty="0"/>
          </a:p>
          <a:p>
            <a:r>
              <a:rPr lang="en-US" dirty="0"/>
              <a:t>(I) </a:t>
            </a:r>
            <a:r>
              <a:rPr lang="en-US" dirty="0">
                <a:solidFill>
                  <a:srgbClr val="7030A0"/>
                </a:solidFill>
              </a:rPr>
              <a:t>Are we alone?  </a:t>
            </a:r>
            <a:r>
              <a:rPr lang="en-US" dirty="0">
                <a:solidFill>
                  <a:schemeClr val="accent2"/>
                </a:solidFill>
              </a:rPr>
              <a:t>OST question: How common are life bearing planets around M dwarf stars? </a:t>
            </a:r>
            <a:r>
              <a:rPr lang="en-US" i="1" dirty="0"/>
              <a:t>With sensitive mid-infrared transit spectroscopy, OST will measure biosignatures, including ozone, carbon-dioxide, water, and methane in the atmospheres of Earth-sized habitable exoplanets.</a:t>
            </a:r>
          </a:p>
          <a:p>
            <a:pPr marL="300038" indent="-300038">
              <a:buAutoNum type="romanUcParenBoth"/>
            </a:pPr>
            <a:endParaRPr lang="en-US" dirty="0"/>
          </a:p>
          <a:p>
            <a:r>
              <a:rPr lang="en-US" dirty="0"/>
              <a:t>(II) </a:t>
            </a:r>
            <a:r>
              <a:rPr lang="en-US" dirty="0">
                <a:solidFill>
                  <a:srgbClr val="7030A0"/>
                </a:solidFill>
              </a:rPr>
              <a:t>How did we get here? </a:t>
            </a:r>
            <a:r>
              <a:rPr lang="en-US" dirty="0">
                <a:solidFill>
                  <a:schemeClr val="accent2"/>
                </a:solidFill>
              </a:rPr>
              <a:t>OST question: How do the conditions for habitability develop during the process of planet formation? </a:t>
            </a:r>
            <a:r>
              <a:rPr lang="en-US" i="1" dirty="0"/>
              <a:t>With the sensitive and high-resolution far-IR spectroscopy OST will map the water trail in our Galaxy.</a:t>
            </a:r>
          </a:p>
          <a:p>
            <a:endParaRPr lang="en-US" dirty="0"/>
          </a:p>
          <a:p>
            <a:r>
              <a:rPr lang="en-US" dirty="0"/>
              <a:t>(III) </a:t>
            </a:r>
            <a:r>
              <a:rPr lang="en-US" dirty="0">
                <a:solidFill>
                  <a:srgbClr val="7030A0"/>
                </a:solidFill>
              </a:rPr>
              <a:t>How does the Universe work?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OST question: How do galaxies form stars, make metals, and grow their central supermassive blackholes from reionization to today? </a:t>
            </a:r>
            <a:r>
              <a:rPr lang="en-US" i="1" dirty="0"/>
              <a:t>OST will spectroscopically 3D map wide extragalactic fields to measure simultaneously properties of growing super-massive blackholes and their galaxy hosts across cosmic time.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F40ED1-D861-2143-BDFE-6A2F98EE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6" y="1122819"/>
            <a:ext cx="1073422" cy="679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04F75DD-4CE4-B84F-B6BE-38F8E288A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6" y="1946400"/>
            <a:ext cx="1073422" cy="663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B797D8E-2DDF-324E-8392-B2A4952E2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6" y="2845423"/>
            <a:ext cx="1073422" cy="6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0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Enabling Technologies for OST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Far IR Detectors -- FIP, OSS</a:t>
            </a:r>
          </a:p>
          <a:p>
            <a:r>
              <a:rPr lang="en-US" sz="2400" dirty="0" smtClean="0"/>
              <a:t>Mid IR Detectors -- MISC transit channel</a:t>
            </a:r>
          </a:p>
          <a:p>
            <a:r>
              <a:rPr lang="en-US" sz="2400" dirty="0" smtClean="0"/>
              <a:t>4.5 K </a:t>
            </a:r>
            <a:r>
              <a:rPr lang="en-US" sz="2400" dirty="0" err="1" smtClean="0"/>
              <a:t>Cryocoolers</a:t>
            </a:r>
            <a:r>
              <a:rPr lang="en-US" sz="2400" dirty="0" smtClean="0"/>
              <a:t> -- FIP, OSS, HERO, telescope</a:t>
            </a:r>
          </a:p>
          <a:p>
            <a:pPr lvl="1"/>
            <a:r>
              <a:rPr lang="en-US" sz="2000" dirty="0" smtClean="0"/>
              <a:t>Several qualified vendors (NGAS, Ball, </a:t>
            </a:r>
            <a:r>
              <a:rPr lang="en-US" sz="2000" dirty="0" err="1" smtClean="0"/>
              <a:t>Lockheed,and</a:t>
            </a:r>
            <a:r>
              <a:rPr lang="en-US" sz="2000" dirty="0" smtClean="0"/>
              <a:t> </a:t>
            </a:r>
            <a:r>
              <a:rPr lang="en-US" sz="2000" dirty="0" err="1" smtClean="0"/>
              <a:t>Creare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SHI 4.5 K </a:t>
            </a:r>
            <a:r>
              <a:rPr lang="en-US" sz="2000" dirty="0" err="1" smtClean="0"/>
              <a:t>cryocooler</a:t>
            </a:r>
            <a:r>
              <a:rPr lang="en-US" sz="2000" dirty="0" smtClean="0"/>
              <a:t> with required specs has flown on </a:t>
            </a:r>
            <a:r>
              <a:rPr lang="en-US" sz="2000" dirty="0" err="1" smtClean="0"/>
              <a:t>Hitomi</a:t>
            </a:r>
            <a:endParaRPr lang="en-US" sz="2000" dirty="0" smtClean="0"/>
          </a:p>
          <a:p>
            <a:r>
              <a:rPr lang="en-US" sz="2400" dirty="0" err="1" smtClean="0"/>
              <a:t>SubKelvin</a:t>
            </a:r>
            <a:r>
              <a:rPr lang="en-US" sz="2400" dirty="0" smtClean="0"/>
              <a:t> Coolers -- FIP, OSS</a:t>
            </a:r>
          </a:p>
          <a:p>
            <a:pPr lvl="1"/>
            <a:r>
              <a:rPr lang="en-US" sz="2000" dirty="0" smtClean="0"/>
              <a:t>Ongoing SAT to develop continuous ADR from TRL 4-&gt;6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4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 IR Detectors</a:t>
            </a:r>
            <a:br>
              <a:rPr lang="en-US" dirty="0" smtClean="0"/>
            </a:br>
            <a:r>
              <a:rPr lang="en-US" sz="2700" dirty="0" smtClean="0"/>
              <a:t>Focal Plane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597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Require</a:t>
            </a:r>
          </a:p>
          <a:p>
            <a:pPr lvl="1"/>
            <a:r>
              <a:rPr lang="en-US" dirty="0" smtClean="0"/>
              <a:t>10</a:t>
            </a:r>
            <a:r>
              <a:rPr lang="en-US" sz="2600" baseline="30000" dirty="0" smtClean="0"/>
              <a:t>4</a:t>
            </a:r>
            <a:r>
              <a:rPr lang="en-US" dirty="0" smtClean="0"/>
              <a:t> </a:t>
            </a:r>
            <a:r>
              <a:rPr lang="en-US" dirty="0"/>
              <a:t>scalable to 10</a:t>
            </a:r>
            <a:r>
              <a:rPr lang="en-US" baseline="30000" dirty="0"/>
              <a:t>6</a:t>
            </a:r>
            <a:r>
              <a:rPr lang="en-US" dirty="0"/>
              <a:t> pixels with </a:t>
            </a:r>
            <a:r>
              <a:rPr lang="en-US" dirty="0" smtClean="0"/>
              <a:t>&lt;3x10</a:t>
            </a:r>
            <a:r>
              <a:rPr lang="en-US" baseline="30000" dirty="0"/>
              <a:t>-19</a:t>
            </a:r>
            <a:r>
              <a:rPr lang="en-US" dirty="0"/>
              <a:t> W/√Hz NEP (imaging) (10</a:t>
            </a:r>
            <a:r>
              <a:rPr lang="en-US" baseline="30000" dirty="0"/>
              <a:t>4</a:t>
            </a:r>
            <a:r>
              <a:rPr lang="en-US" dirty="0"/>
              <a:t> pixels is enabling)</a:t>
            </a:r>
          </a:p>
          <a:p>
            <a:pPr lvl="2"/>
            <a:r>
              <a:rPr lang="en-US" dirty="0"/>
              <a:t>Reduce readout frequencies / electronics power dissipation</a:t>
            </a:r>
          </a:p>
          <a:p>
            <a:pPr lvl="1"/>
            <a:r>
              <a:rPr lang="en-US" dirty="0"/>
              <a:t>&lt;3x10</a:t>
            </a:r>
            <a:r>
              <a:rPr lang="en-US" baseline="30000" dirty="0"/>
              <a:t>-20</a:t>
            </a:r>
            <a:r>
              <a:rPr lang="en-US" dirty="0"/>
              <a:t> W/√Hz NEP (spectroscopy) (</a:t>
            </a:r>
            <a:r>
              <a:rPr lang="en-US" dirty="0" smtClean="0"/>
              <a:t>enabling, OSS) </a:t>
            </a:r>
            <a:r>
              <a:rPr lang="en-US" dirty="0"/>
              <a:t>with 3x10</a:t>
            </a:r>
            <a:r>
              <a:rPr lang="en-US" baseline="30000" dirty="0"/>
              <a:t>-21</a:t>
            </a:r>
            <a:r>
              <a:rPr lang="en-US" dirty="0"/>
              <a:t> </a:t>
            </a:r>
            <a:r>
              <a:rPr lang="en-US" dirty="0" smtClean="0"/>
              <a:t>background </a:t>
            </a:r>
            <a:r>
              <a:rPr lang="en-US" dirty="0"/>
              <a:t>limited detection (</a:t>
            </a:r>
            <a:r>
              <a:rPr lang="en-US" dirty="0" smtClean="0"/>
              <a:t>enhancing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Reaching </a:t>
            </a:r>
            <a:r>
              <a:rPr lang="en-US" dirty="0"/>
              <a:t>enabling numbers decreases the observing time by factor of ~100 and increases areal coverage by 10-100 </a:t>
            </a:r>
            <a:r>
              <a:rPr lang="en-US" dirty="0" smtClean="0"/>
              <a:t>times</a:t>
            </a:r>
          </a:p>
          <a:p>
            <a:r>
              <a:rPr lang="en-US" dirty="0" smtClean="0"/>
              <a:t>SOA</a:t>
            </a:r>
          </a:p>
          <a:p>
            <a:pPr lvl="1"/>
            <a:r>
              <a:rPr lang="en-US" dirty="0"/>
              <a:t>325 bolometers with 4x10</a:t>
            </a:r>
            <a:r>
              <a:rPr lang="en-US" baseline="30000" dirty="0"/>
              <a:t>-17</a:t>
            </a:r>
            <a:r>
              <a:rPr lang="en-US" dirty="0"/>
              <a:t> W/√Hz NEP (TRL9 Herschel/SPIRE)</a:t>
            </a:r>
          </a:p>
          <a:p>
            <a:pPr lvl="1"/>
            <a:r>
              <a:rPr lang="en-US" dirty="0"/>
              <a:t>5120 pixels with low x10</a:t>
            </a:r>
            <a:r>
              <a:rPr lang="en-US" baseline="30000" dirty="0"/>
              <a:t>-16</a:t>
            </a:r>
            <a:r>
              <a:rPr lang="en-US" dirty="0"/>
              <a:t> W/√Hz NEP (TRL 5 SCUBA 2)</a:t>
            </a:r>
          </a:p>
          <a:p>
            <a:pPr lvl="1"/>
            <a:r>
              <a:rPr lang="en-US" dirty="0"/>
              <a:t>Sensitive (NEP low 10</a:t>
            </a:r>
            <a:r>
              <a:rPr lang="en-US" baseline="30000" dirty="0"/>
              <a:t>-19</a:t>
            </a:r>
            <a:r>
              <a:rPr lang="en-US" dirty="0"/>
              <a:t> W/√Hz), fast detectors (TES bolometers, and MKIDs in kilo pixel arrays) are at TRL 3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Path to get there: Develop MKID, TES, and QCD detector technologies in parallel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4428953"/>
            <a:ext cx="740178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Three technologies offer multiple paths to required resolution and array size.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1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State-of-the-art NEP and Array Size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0" y="1109177"/>
            <a:ext cx="7402690" cy="376385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47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730183"/>
          </a:xfrm>
        </p:spPr>
        <p:txBody>
          <a:bodyPr/>
          <a:lstStyle/>
          <a:p>
            <a:pPr algn="ctr"/>
            <a:r>
              <a:rPr lang="en-US" dirty="0" smtClean="0"/>
              <a:t>Far IR Detector Heritage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Bolomet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" y="1538183"/>
            <a:ext cx="3657600" cy="2511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297" t="18430" r="51881" b="38805"/>
          <a:stretch/>
        </p:blipFill>
        <p:spPr>
          <a:xfrm>
            <a:off x="4333346" y="1088685"/>
            <a:ext cx="4582188" cy="3515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719" y="4222018"/>
            <a:ext cx="232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COBE FIRAS Bolometer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72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 IR Detectors</a:t>
            </a:r>
            <a:br>
              <a:rPr lang="en-US" dirty="0" smtClean="0"/>
            </a:br>
            <a:r>
              <a:rPr lang="en-US" sz="2700" dirty="0" smtClean="0"/>
              <a:t>Multiplexing and Amplification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597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Require</a:t>
            </a:r>
          </a:p>
          <a:p>
            <a:pPr lvl="1"/>
            <a:r>
              <a:rPr lang="en-US" dirty="0" smtClean="0"/>
              <a:t>4 GHz Bandwidth per 2000 pixels</a:t>
            </a:r>
            <a:endParaRPr lang="en-US" dirty="0"/>
          </a:p>
          <a:p>
            <a:pPr lvl="2"/>
            <a:r>
              <a:rPr lang="en-US" dirty="0" smtClean="0"/>
              <a:t>Microwave SQUIDs and/or discreet resonators for frequency domain multiplexing</a:t>
            </a:r>
            <a:endParaRPr lang="en-US" dirty="0"/>
          </a:p>
          <a:p>
            <a:pPr lvl="1"/>
            <a:r>
              <a:rPr lang="en-US" dirty="0" smtClean="0"/>
              <a:t>Low dissipation at 4 K (0.3 </a:t>
            </a:r>
            <a:r>
              <a:rPr lang="en-US" dirty="0" err="1" smtClean="0"/>
              <a:t>mW</a:t>
            </a:r>
            <a:r>
              <a:rPr lang="en-US" dirty="0" smtClean="0"/>
              <a:t> per 2000 pixel amplifier)</a:t>
            </a:r>
            <a:endParaRPr lang="en-US" dirty="0"/>
          </a:p>
          <a:p>
            <a:r>
              <a:rPr lang="en-US" dirty="0" smtClean="0"/>
              <a:t>SOA</a:t>
            </a:r>
          </a:p>
          <a:p>
            <a:pPr lvl="1"/>
            <a:r>
              <a:rPr lang="en-US" dirty="0" smtClean="0"/>
              <a:t>LNF HEMT is commercial part</a:t>
            </a:r>
            <a:endParaRPr lang="en-US" dirty="0"/>
          </a:p>
          <a:p>
            <a:pPr lvl="1"/>
            <a:r>
              <a:rPr lang="en-US" dirty="0" smtClean="0"/>
              <a:t>SQUIDs under development at NIST and SRON have demonstrated necessary resonator spacing but for smaller total numbers (&lt;200)</a:t>
            </a:r>
            <a:endParaRPr lang="en-US" dirty="0"/>
          </a:p>
          <a:p>
            <a:pPr lvl="1"/>
            <a:r>
              <a:rPr lang="en-US" dirty="0" smtClean="0"/>
              <a:t>LNF HEMT shows proper noise and gain for 0.3 </a:t>
            </a:r>
            <a:r>
              <a:rPr lang="en-US" dirty="0" err="1" smtClean="0"/>
              <a:t>mW</a:t>
            </a:r>
            <a:r>
              <a:rPr lang="en-US" dirty="0" smtClean="0"/>
              <a:t>/channel</a:t>
            </a:r>
          </a:p>
          <a:p>
            <a:r>
              <a:rPr lang="en-US" dirty="0" smtClean="0"/>
              <a:t>Path to get there</a:t>
            </a:r>
          </a:p>
          <a:p>
            <a:pPr lvl="1"/>
            <a:r>
              <a:rPr lang="en-US" dirty="0" smtClean="0"/>
              <a:t>Continue testing SQUID multiplexers and LNF HEMTs</a:t>
            </a:r>
          </a:p>
          <a:p>
            <a:pPr lvl="1"/>
            <a:r>
              <a:rPr lang="en-US" dirty="0" smtClean="0"/>
              <a:t>X-ray </a:t>
            </a:r>
            <a:r>
              <a:rPr lang="en-US" dirty="0" err="1" smtClean="0"/>
              <a:t>microcalorimeters</a:t>
            </a:r>
            <a:r>
              <a:rPr lang="en-US" dirty="0" smtClean="0"/>
              <a:t> for Athena and Lynx require similar technology advances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4428953"/>
            <a:ext cx="698486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Follow x-ray </a:t>
            </a:r>
            <a:r>
              <a:rPr lang="en-US" dirty="0" err="1" smtClean="0"/>
              <a:t>microcalorimeter</a:t>
            </a:r>
            <a:r>
              <a:rPr lang="en-US" dirty="0" smtClean="0"/>
              <a:t> SQUID developments and test LNF HEMTs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87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Far IR Detectors</a:t>
            </a:r>
            <a:br>
              <a:rPr lang="en-US" dirty="0" smtClean="0"/>
            </a:br>
            <a:r>
              <a:rPr lang="en-US" sz="2700" dirty="0" smtClean="0"/>
              <a:t>Room Temperature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597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Require</a:t>
            </a:r>
          </a:p>
          <a:p>
            <a:pPr lvl="1"/>
            <a:r>
              <a:rPr lang="en-US" dirty="0" smtClean="0"/>
              <a:t>Low dissipation at per readout channel</a:t>
            </a:r>
          </a:p>
          <a:p>
            <a:r>
              <a:rPr lang="en-US" dirty="0" smtClean="0"/>
              <a:t>SOA</a:t>
            </a:r>
          </a:p>
          <a:p>
            <a:pPr lvl="1"/>
            <a:r>
              <a:rPr lang="en-US" dirty="0" smtClean="0"/>
              <a:t>FPGA requires 40 W per channel</a:t>
            </a:r>
          </a:p>
          <a:p>
            <a:pPr lvl="1"/>
            <a:r>
              <a:rPr lang="en-US" dirty="0" smtClean="0"/>
              <a:t>Emerging </a:t>
            </a:r>
            <a:r>
              <a:rPr lang="en-US" dirty="0" err="1" smtClean="0"/>
              <a:t>RFSoCs</a:t>
            </a:r>
            <a:r>
              <a:rPr lang="en-US" dirty="0" smtClean="0"/>
              <a:t> (specialized FPGAs) need ~10 W (mobile phone 5G technology)</a:t>
            </a:r>
          </a:p>
          <a:p>
            <a:r>
              <a:rPr lang="en-US" dirty="0" smtClean="0"/>
              <a:t>Path to get there</a:t>
            </a:r>
          </a:p>
          <a:p>
            <a:pPr lvl="1"/>
            <a:r>
              <a:rPr lang="en-US" dirty="0"/>
              <a:t>Hardware </a:t>
            </a:r>
            <a:r>
              <a:rPr lang="en-US" dirty="0" err="1" smtClean="0"/>
              <a:t>RFSoC</a:t>
            </a:r>
            <a:r>
              <a:rPr lang="en-US" dirty="0" smtClean="0"/>
              <a:t> codes adapted for our use</a:t>
            </a:r>
            <a:endParaRPr lang="en-US" dirty="0"/>
          </a:p>
          <a:p>
            <a:pPr lvl="1"/>
            <a:r>
              <a:rPr lang="en-US" dirty="0" smtClean="0"/>
              <a:t>Follow with ASICs to lower power by another &gt;factor of 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4428953"/>
            <a:ext cx="533905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Leverage 5G technology to lower input power required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9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Mid IR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Require: 5 ppm stability over 1-2 hours</a:t>
            </a:r>
          </a:p>
          <a:p>
            <a:r>
              <a:rPr lang="en-US" dirty="0" smtClean="0"/>
              <a:t>SOA: 30 ppm (JWST/MIRI), </a:t>
            </a:r>
            <a:r>
              <a:rPr lang="en-US" dirty="0" err="1" smtClean="0"/>
              <a:t>HgCdTe</a:t>
            </a:r>
            <a:r>
              <a:rPr lang="en-US" dirty="0" smtClean="0"/>
              <a:t> tests </a:t>
            </a:r>
          </a:p>
          <a:p>
            <a:r>
              <a:rPr lang="en-US" dirty="0" smtClean="0"/>
              <a:t>Path to get there: More </a:t>
            </a:r>
            <a:r>
              <a:rPr lang="en-US" dirty="0" err="1" smtClean="0"/>
              <a:t>HgCdTe</a:t>
            </a:r>
            <a:r>
              <a:rPr lang="en-US" dirty="0" smtClean="0"/>
              <a:t> testing, develop calibration sources with required stability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798" y="4289677"/>
            <a:ext cx="497579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Excellent background stability measured in </a:t>
            </a:r>
            <a:r>
              <a:rPr lang="en-US" dirty="0" err="1" smtClean="0"/>
              <a:t>HgCdTe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9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4.5 K </a:t>
            </a:r>
            <a:r>
              <a:rPr lang="en-US" dirty="0" err="1" smtClean="0"/>
              <a:t>Cryocoolers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1600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Require: 200 </a:t>
            </a:r>
            <a:r>
              <a:rPr lang="en-US" dirty="0" err="1" smtClean="0"/>
              <a:t>mW</a:t>
            </a:r>
            <a:r>
              <a:rPr lang="en-US" dirty="0" smtClean="0"/>
              <a:t> cooling at 4.5 K + 400 </a:t>
            </a:r>
            <a:r>
              <a:rPr lang="en-US" dirty="0" err="1" smtClean="0"/>
              <a:t>mW</a:t>
            </a:r>
            <a:r>
              <a:rPr lang="en-US" dirty="0" smtClean="0"/>
              <a:t> cooling at 20 K + 20 W cooling at 70 K with input power of 2250 W</a:t>
            </a:r>
          </a:p>
          <a:p>
            <a:pPr lvl="1"/>
            <a:r>
              <a:rPr lang="en-US" dirty="0" smtClean="0"/>
              <a:t>Includes 100% margin</a:t>
            </a:r>
          </a:p>
          <a:p>
            <a:pPr lvl="1"/>
            <a:r>
              <a:rPr lang="en-US" dirty="0" smtClean="0"/>
              <a:t>Note that expected </a:t>
            </a:r>
            <a:r>
              <a:rPr lang="en-US" dirty="0" err="1" smtClean="0"/>
              <a:t>cryocooler</a:t>
            </a:r>
            <a:r>
              <a:rPr lang="en-US" dirty="0" smtClean="0"/>
              <a:t>-induced jitter has been shown to be not an issue even for the most sensitive instrument, MISC</a:t>
            </a:r>
          </a:p>
          <a:p>
            <a:r>
              <a:rPr lang="en-US" dirty="0" smtClean="0"/>
              <a:t>SOA: MIRI cooler has 65 </a:t>
            </a:r>
            <a:r>
              <a:rPr lang="en-US" dirty="0" err="1" smtClean="0"/>
              <a:t>mW</a:t>
            </a:r>
            <a:r>
              <a:rPr lang="en-US" dirty="0" smtClean="0"/>
              <a:t> cooling at 6 K + 203 </a:t>
            </a:r>
            <a:r>
              <a:rPr lang="en-US" dirty="0" err="1" smtClean="0"/>
              <a:t>mW</a:t>
            </a:r>
            <a:r>
              <a:rPr lang="en-US" dirty="0" smtClean="0"/>
              <a:t> cooling at 18 K 425 W input power</a:t>
            </a:r>
          </a:p>
          <a:p>
            <a:r>
              <a:rPr lang="en-US" dirty="0" smtClean="0"/>
              <a:t>Path to Get There: use 4 MIRI coolers with </a:t>
            </a:r>
            <a:r>
              <a:rPr lang="en-US" baseline="30000" dirty="0" smtClean="0"/>
              <a:t>3</a:t>
            </a:r>
            <a:r>
              <a:rPr lang="en-US" dirty="0" smtClean="0"/>
              <a:t>He as working fluid (to reach 4.5 K) or use Ball, Lockheed, or </a:t>
            </a:r>
            <a:r>
              <a:rPr lang="en-US" dirty="0" err="1" smtClean="0"/>
              <a:t>Creare</a:t>
            </a:r>
            <a:r>
              <a:rPr lang="en-US" dirty="0" smtClean="0"/>
              <a:t> coolers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7316" y="4428953"/>
            <a:ext cx="755890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Multiple manufacturers with TRL 4+ technology offer multiple paths to success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17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Sub-Kelvin Coolers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6" y="1188756"/>
            <a:ext cx="4186627" cy="3263504"/>
          </a:xfrm>
        </p:spPr>
        <p:txBody>
          <a:bodyPr/>
          <a:lstStyle/>
          <a:p>
            <a:r>
              <a:rPr lang="en-US" sz="2000" dirty="0" smtClean="0"/>
              <a:t>Require: 6 µW of cooling power at 50 </a:t>
            </a:r>
            <a:r>
              <a:rPr lang="en-US" sz="2000" dirty="0" err="1" smtClean="0"/>
              <a:t>mK</a:t>
            </a:r>
            <a:endParaRPr lang="en-US" sz="2000" dirty="0"/>
          </a:p>
          <a:p>
            <a:r>
              <a:rPr lang="en-US" sz="2000" dirty="0" smtClean="0"/>
              <a:t>SOA: </a:t>
            </a:r>
            <a:r>
              <a:rPr lang="en-US" sz="1600" dirty="0" smtClean="0"/>
              <a:t>0.4 µW@ 50 </a:t>
            </a:r>
            <a:r>
              <a:rPr lang="en-US" sz="1600" dirty="0" err="1" smtClean="0"/>
              <a:t>mK</a:t>
            </a:r>
            <a:r>
              <a:rPr lang="en-US" sz="1600" dirty="0" smtClean="0"/>
              <a:t> demonstrated on orbit by </a:t>
            </a:r>
            <a:r>
              <a:rPr lang="en-US" sz="1600" dirty="0" err="1" smtClean="0"/>
              <a:t>Hitomi</a:t>
            </a:r>
            <a:r>
              <a:rPr lang="en-US" sz="1600" dirty="0" smtClean="0"/>
              <a:t>. Lab demo 6 µW@50 </a:t>
            </a:r>
            <a:r>
              <a:rPr lang="en-US" sz="1600" dirty="0" err="1" smtClean="0"/>
              <a:t>mK</a:t>
            </a:r>
            <a:r>
              <a:rPr lang="en-US" sz="1600" dirty="0" smtClean="0"/>
              <a:t> of cooling power at TRL4. Electronics at TRL 6 (same cards have flown)</a:t>
            </a:r>
            <a:endParaRPr lang="en-US" sz="2000" dirty="0"/>
          </a:p>
          <a:p>
            <a:r>
              <a:rPr lang="en-US" sz="2000" dirty="0"/>
              <a:t>Path to Get </a:t>
            </a:r>
            <a:r>
              <a:rPr lang="en-US" sz="2000" dirty="0" smtClean="0"/>
              <a:t>There: </a:t>
            </a:r>
            <a:r>
              <a:rPr lang="en-US" sz="1600" dirty="0" smtClean="0"/>
              <a:t>SAT-funded development to achieve TRL 6 for a continuous ADR cooling to 50 </a:t>
            </a:r>
            <a:r>
              <a:rPr lang="en-US" sz="1600" dirty="0" err="1" smtClean="0"/>
              <a:t>mK</a:t>
            </a:r>
            <a:r>
              <a:rPr lang="en-US" sz="1600" dirty="0" smtClean="0"/>
              <a:t> with 6 µW of cooling power. Use same electronics as </a:t>
            </a:r>
            <a:r>
              <a:rPr lang="en-US" sz="1600" dirty="0" err="1" smtClean="0"/>
              <a:t>Hitomi</a:t>
            </a:r>
            <a:r>
              <a:rPr lang="en-US" sz="1600" dirty="0" smtClean="0"/>
              <a:t>.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4155825"/>
            <a:ext cx="791800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TRL 4 demonstrated, TRL 6 funded for 2019 demonstration.  High cooling power at </a:t>
            </a:r>
          </a:p>
          <a:p>
            <a:r>
              <a:rPr lang="en-US" dirty="0" smtClean="0"/>
              <a:t>lower T also provides another path for meeting Far IR NEP resolution in TES.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551466" y="1323734"/>
            <a:ext cx="4702754" cy="2751845"/>
            <a:chOff x="543426" y="1491055"/>
            <a:chExt cx="8520123" cy="545775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8898" y="2023483"/>
              <a:ext cx="3188513" cy="4396152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>
              <a:off x="6264371" y="1701029"/>
              <a:ext cx="1701209" cy="419431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199863" y="1549567"/>
              <a:ext cx="2330424" cy="79226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20481920">
              <a:off x="3671906" y="1491055"/>
              <a:ext cx="1266952" cy="54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255 mm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86802" y="3238945"/>
              <a:ext cx="1266952" cy="54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486 mm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56207" y="2504941"/>
              <a:ext cx="2125827" cy="54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</a:t>
              </a:r>
              <a:r>
                <a:rPr lang="en-US" sz="1200" dirty="0" err="1" smtClean="0"/>
                <a:t>mK</a:t>
              </a:r>
              <a:r>
                <a:rPr lang="en-US" sz="1200" dirty="0" smtClean="0"/>
                <a:t> interface</a:t>
              </a:r>
              <a:endParaRPr lang="en-US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03324" y="2254751"/>
              <a:ext cx="1900659" cy="54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~ 1K interface</a:t>
              </a:r>
              <a:endParaRPr lang="en-US" sz="1200" dirty="0"/>
            </a:p>
          </p:txBody>
        </p:sp>
        <p:cxnSp>
          <p:nvCxnSpPr>
            <p:cNvPr id="37" name="Straight Arrow Connector 36"/>
            <p:cNvCxnSpPr>
              <a:stCxn id="35" idx="3"/>
            </p:cNvCxnSpPr>
            <p:nvPr/>
          </p:nvCxnSpPr>
          <p:spPr>
            <a:xfrm flipV="1">
              <a:off x="3682034" y="2644754"/>
              <a:ext cx="240264" cy="134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5182987" y="2475951"/>
              <a:ext cx="1875991" cy="205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/>
            <p:nvPr/>
          </p:nvPicPr>
          <p:blipFill rotWithShape="1">
            <a:blip r:embed="rId3"/>
            <a:srcRect l="40385" t="25656" r="33173" b="10775"/>
            <a:stretch/>
          </p:blipFill>
          <p:spPr bwMode="auto">
            <a:xfrm>
              <a:off x="543426" y="3091567"/>
              <a:ext cx="2422024" cy="33280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6816699" y="6033183"/>
              <a:ext cx="2246850" cy="915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Superconducting</a:t>
              </a:r>
            </a:p>
            <a:p>
              <a:r>
                <a:rPr lang="en-US" sz="1200" dirty="0" smtClean="0"/>
                <a:t> </a:t>
              </a:r>
              <a:r>
                <a:rPr lang="en-US" sz="1200" dirty="0" err="1" smtClean="0"/>
                <a:t>Nb</a:t>
              </a:r>
              <a:r>
                <a:rPr lang="en-US" sz="1200" dirty="0" smtClean="0"/>
                <a:t> Shield</a:t>
              </a:r>
              <a:endParaRPr lang="en-US" sz="1200" dirty="0"/>
            </a:p>
          </p:txBody>
        </p:sp>
        <p:cxnSp>
          <p:nvCxnSpPr>
            <p:cNvPr id="41" name="Straight Arrow Connector 40"/>
            <p:cNvCxnSpPr>
              <a:stCxn id="40" idx="1"/>
            </p:cNvCxnSpPr>
            <p:nvPr/>
          </p:nvCxnSpPr>
          <p:spPr>
            <a:xfrm flipH="1" flipV="1">
              <a:off x="5654843" y="5240428"/>
              <a:ext cx="1161856" cy="12505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965451" y="5465723"/>
              <a:ext cx="1705351" cy="549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4K Interface</a:t>
              </a:r>
              <a:endParaRPr lang="en-US" sz="1200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3698898" y="4705684"/>
              <a:ext cx="378470" cy="6817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99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OST addresses three astrophysics themes:</a:t>
            </a:r>
          </a:p>
          <a:p>
            <a:pPr lvl="1"/>
            <a:r>
              <a:rPr lang="en-US" dirty="0" smtClean="0"/>
              <a:t>Are we alone? (</a:t>
            </a:r>
            <a:r>
              <a:rPr lang="en-US" dirty="0" err="1" smtClean="0"/>
              <a:t>biosignatures</a:t>
            </a:r>
            <a:r>
              <a:rPr lang="en-US" dirty="0" smtClean="0"/>
              <a:t> in transiting </a:t>
            </a:r>
            <a:r>
              <a:rPr lang="en-US" dirty="0" err="1" smtClean="0"/>
              <a:t>exoplanets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How did conditions for life develop? (“follow the water”)</a:t>
            </a:r>
          </a:p>
          <a:p>
            <a:pPr lvl="1"/>
            <a:r>
              <a:rPr lang="en-US" dirty="0" smtClean="0"/>
              <a:t>How does the universe work? (“the rise of metals”)</a:t>
            </a:r>
          </a:p>
          <a:p>
            <a:r>
              <a:rPr lang="en-US" dirty="0" smtClean="0"/>
              <a:t>OST’s architecture is simple, and is “test-as-you-fly”</a:t>
            </a:r>
          </a:p>
          <a:p>
            <a:r>
              <a:rPr lang="en-US" dirty="0" smtClean="0"/>
              <a:t>Cooling technology has rapidly evolved and will be ready by 2020</a:t>
            </a:r>
          </a:p>
          <a:p>
            <a:r>
              <a:rPr lang="en-US" dirty="0" smtClean="0"/>
              <a:t>Detector technology has a clear path to be ready by 2025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17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E5783A-4331-A044-A166-60F9C81B6628}"/>
              </a:ext>
            </a:extLst>
          </p:cNvPr>
          <p:cNvCxnSpPr/>
          <p:nvPr/>
        </p:nvCxnSpPr>
        <p:spPr>
          <a:xfrm>
            <a:off x="1143001" y="776690"/>
            <a:ext cx="711138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(I) Are we alone?  OST question: How common are life bearing planets? With sensitive mid-infrared transit spectroscopy, OST will measure biosignatures, including ozone, carbon-dioxide, water, and methane in the atmospheres of Earth-sized habitable exoplanets.…">
            <a:extLst>
              <a:ext uri="{FF2B5EF4-FFF2-40B4-BE49-F238E27FC236}">
                <a16:creationId xmlns:a16="http://schemas.microsoft.com/office/drawing/2014/main" xmlns="" id="{04745612-C95C-9A46-BAD5-CD7533EE1549}"/>
              </a:ext>
            </a:extLst>
          </p:cNvPr>
          <p:cNvSpPr txBox="1">
            <a:spLocks/>
          </p:cNvSpPr>
          <p:nvPr/>
        </p:nvSpPr>
        <p:spPr>
          <a:xfrm>
            <a:off x="-1325056" y="501019"/>
            <a:ext cx="19175914" cy="9284963"/>
          </a:xfrm>
          <a:prstGeom prst="rect">
            <a:avLst/>
          </a:prstGeom>
        </p:spPr>
        <p:txBody>
          <a:bodyPr vert="horz" lIns="40173" tIns="40173" rIns="40173" bIns="4017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4865" indent="-524865" defTabSz="616011">
              <a:lnSpc>
                <a:spcPct val="80000"/>
              </a:lnSpc>
              <a:spcBef>
                <a:spcPts val="4725"/>
              </a:spcBef>
              <a:buSzPct val="82000"/>
              <a:buFont typeface="Arial" panose="020B0604020202020204" pitchFamily="34" charset="0"/>
              <a:buChar char="•"/>
              <a:defRPr sz="5200">
                <a:solidFill>
                  <a:srgbClr val="FFFFFF"/>
                </a:solidFill>
              </a:defRPr>
            </a:pP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DE734A-A4D5-8245-8AA8-D7A054B1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4" y="1736923"/>
            <a:ext cx="4538538" cy="25509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6CCEFA-EF49-164F-879B-6344335A68DD}"/>
              </a:ext>
            </a:extLst>
          </p:cNvPr>
          <p:cNvSpPr/>
          <p:nvPr/>
        </p:nvSpPr>
        <p:spPr>
          <a:xfrm>
            <a:off x="5246110" y="1418547"/>
            <a:ext cx="3955040" cy="50552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/>
              <a:t>Advantages to characterizing habitable zone transiting planets in the mid-IR</a:t>
            </a:r>
          </a:p>
          <a:p>
            <a:endParaRPr lang="en-US" dirty="0"/>
          </a:p>
          <a:p>
            <a:r>
              <a:rPr lang="en-US" dirty="0"/>
              <a:t>Precisely determined masses and radii -&gt; bulk densities</a:t>
            </a:r>
          </a:p>
          <a:p>
            <a:endParaRPr lang="en-US" dirty="0"/>
          </a:p>
          <a:p>
            <a:r>
              <a:rPr lang="en-US" dirty="0"/>
              <a:t>Favorable planet-star flux &amp; size contrasts</a:t>
            </a:r>
          </a:p>
          <a:p>
            <a:endParaRPr lang="en-US" dirty="0"/>
          </a:p>
          <a:p>
            <a:r>
              <a:rPr lang="en-US" dirty="0"/>
              <a:t>Mid-IR be sensitive to key spectral signatures (H</a:t>
            </a:r>
            <a:r>
              <a:rPr lang="en-US" baseline="-25000" dirty="0"/>
              <a:t>2</a:t>
            </a:r>
            <a:r>
              <a:rPr lang="en-US" dirty="0"/>
              <a:t>O, CO</a:t>
            </a:r>
            <a:r>
              <a:rPr lang="en-US" baseline="-25000" dirty="0"/>
              <a:t>2</a:t>
            </a:r>
            <a:r>
              <a:rPr lang="en-US" dirty="0"/>
              <a:t>, O</a:t>
            </a:r>
            <a:r>
              <a:rPr lang="en-US" baseline="-25000" dirty="0"/>
              <a:t>3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O) for HZ planets with Earth-like atmospheres transiting mid-to-late M dwarfs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Temperature constraint at apparent surface</a:t>
            </a:r>
          </a:p>
          <a:p>
            <a:endParaRPr lang="en-US" dirty="0">
              <a:solidFill>
                <a:srgbClr val="FFFFFF"/>
              </a:solidFill>
              <a:effectLst/>
              <a:latin typeface="Helvetica Light" panose="020B0403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16C5DA9-637E-E84E-8AC4-E50CC94F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28" y="54465"/>
            <a:ext cx="1073422" cy="679834"/>
          </a:xfrm>
          <a:prstGeom prst="rect">
            <a:avLst/>
          </a:prstGeom>
        </p:spPr>
      </p:pic>
      <p:sp>
        <p:nvSpPr>
          <p:cNvPr id="11" name="Top three themes">
            <a:extLst>
              <a:ext uri="{FF2B5EF4-FFF2-40B4-BE49-F238E27FC236}">
                <a16:creationId xmlns:a16="http://schemas.microsoft.com/office/drawing/2014/main" xmlns="" id="{421601CF-D535-324A-AB90-A31DA3867E86}"/>
              </a:ext>
            </a:extLst>
          </p:cNvPr>
          <p:cNvSpPr txBox="1"/>
          <p:nvPr/>
        </p:nvSpPr>
        <p:spPr>
          <a:xfrm>
            <a:off x="2996493" y="78985"/>
            <a:ext cx="4451211" cy="6307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025" tIns="38025" rIns="38025" bIns="38025" anchor="ctr">
            <a:spAutoFit/>
          </a:bodyPr>
          <a:lstStyle>
            <a:lvl1pPr algn="ctr" defTabSz="1160859">
              <a:defRPr sz="8400">
                <a:solidFill>
                  <a:srgbClr val="FFFFFF"/>
                </a:solidFill>
                <a:latin typeface="Akrobat ExtraBold"/>
                <a:ea typeface="Akrobat ExtraBold"/>
                <a:cs typeface="Akrobat ExtraBold"/>
                <a:sym typeface="Akrobat ExtraBold"/>
              </a:defRPr>
            </a:lvl1pPr>
          </a:lstStyle>
          <a:p>
            <a:r>
              <a:rPr lang="en-US" sz="1800" b="1" dirty="0">
                <a:solidFill>
                  <a:srgbClr val="132FC2"/>
                </a:solidFill>
                <a:latin typeface="Calibri" panose="020F0502020204030204" pitchFamily="34" charset="0"/>
              </a:rPr>
              <a:t>How common are life bearing planets around </a:t>
            </a:r>
          </a:p>
          <a:p>
            <a:pPr algn="l"/>
            <a:r>
              <a:rPr lang="en-US" sz="1800" b="1" dirty="0">
                <a:solidFill>
                  <a:srgbClr val="132FC2"/>
                </a:solidFill>
                <a:latin typeface="Calibri" panose="020F0502020204030204" pitchFamily="34" charset="0"/>
              </a:rPr>
              <a:t>dwarf stars?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7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3180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11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468" y="0"/>
            <a:ext cx="7886700" cy="994172"/>
          </a:xfrm>
        </p:spPr>
        <p:txBody>
          <a:bodyPr/>
          <a:lstStyle/>
          <a:p>
            <a:pPr algn="ctr"/>
            <a:r>
              <a:rPr lang="en-US" dirty="0" smtClean="0"/>
              <a:t>NICMOS and MIRI Coolers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51</a:t>
            </a:fld>
            <a:endParaRPr lang="en-US"/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512" y="1268017"/>
            <a:ext cx="2908511" cy="32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11526" y="2824069"/>
            <a:ext cx="14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Compressors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75584" y="1083351"/>
            <a:ext cx="245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JT Stage Heat Exchanger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28074" y="3193401"/>
            <a:ext cx="511746" cy="185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57950" y="1355174"/>
            <a:ext cx="1105577" cy="382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he-flight-NICMOS-Cooling-System-in-preparation-for-installation-on-HST_Q3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5" y="1468948"/>
            <a:ext cx="3096648" cy="30966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57950" y="841919"/>
            <a:ext cx="228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JWST/MIRI </a:t>
            </a:r>
            <a:r>
              <a:rPr lang="en-US" dirty="0" err="1" smtClean="0"/>
              <a:t>Cryocooler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770" y="915867"/>
            <a:ext cx="249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HST/NICMOS </a:t>
            </a:r>
            <a:r>
              <a:rPr lang="en-US" dirty="0" err="1" smtClean="0"/>
              <a:t>Cryocooler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7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E5783A-4331-A044-A166-60F9C81B6628}"/>
              </a:ext>
            </a:extLst>
          </p:cNvPr>
          <p:cNvCxnSpPr/>
          <p:nvPr/>
        </p:nvCxnSpPr>
        <p:spPr>
          <a:xfrm>
            <a:off x="1143001" y="776690"/>
            <a:ext cx="711138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(I) Are we alone?  OST question: How common are life bearing planets? With sensitive mid-infrared transit spectroscopy, OST will measure biosignatures, including ozone, carbon-dioxide, water, and methane in the atmospheres of Earth-sized habitable exoplanets.…">
            <a:extLst>
              <a:ext uri="{FF2B5EF4-FFF2-40B4-BE49-F238E27FC236}">
                <a16:creationId xmlns:a16="http://schemas.microsoft.com/office/drawing/2014/main" xmlns="" id="{04745612-C95C-9A46-BAD5-CD7533EE1549}"/>
              </a:ext>
            </a:extLst>
          </p:cNvPr>
          <p:cNvSpPr txBox="1">
            <a:spLocks/>
          </p:cNvSpPr>
          <p:nvPr/>
        </p:nvSpPr>
        <p:spPr>
          <a:xfrm>
            <a:off x="-1325056" y="501019"/>
            <a:ext cx="19175914" cy="9284963"/>
          </a:xfrm>
          <a:prstGeom prst="rect">
            <a:avLst/>
          </a:prstGeom>
        </p:spPr>
        <p:txBody>
          <a:bodyPr vert="horz" lIns="40173" tIns="40173" rIns="40173" bIns="4017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4865" indent="-524865" defTabSz="616011">
              <a:lnSpc>
                <a:spcPct val="80000"/>
              </a:lnSpc>
              <a:spcBef>
                <a:spcPts val="4725"/>
              </a:spcBef>
              <a:buSzPct val="82000"/>
              <a:buFont typeface="Arial" panose="020B0604020202020204" pitchFamily="34" charset="0"/>
              <a:buChar char="•"/>
              <a:defRPr sz="5200">
                <a:solidFill>
                  <a:srgbClr val="FFFFFF"/>
                </a:solidFill>
              </a:defRPr>
            </a:pP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5" name="Top three themes">
            <a:extLst>
              <a:ext uri="{FF2B5EF4-FFF2-40B4-BE49-F238E27FC236}">
                <a16:creationId xmlns:a16="http://schemas.microsoft.com/office/drawing/2014/main" xmlns="" id="{EC0EAD3B-B990-9847-84A1-E8B9360097C5}"/>
              </a:ext>
            </a:extLst>
          </p:cNvPr>
          <p:cNvSpPr txBox="1"/>
          <p:nvPr/>
        </p:nvSpPr>
        <p:spPr>
          <a:xfrm>
            <a:off x="2955470" y="79231"/>
            <a:ext cx="5283021" cy="6000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025" tIns="38025" rIns="38025" bIns="38025" anchor="ctr">
            <a:spAutoFit/>
          </a:bodyPr>
          <a:lstStyle>
            <a:lvl1pPr algn="ctr" defTabSz="1160859">
              <a:defRPr sz="8400">
                <a:solidFill>
                  <a:srgbClr val="FFFFFF"/>
                </a:solidFill>
                <a:latin typeface="Akrobat ExtraBold"/>
                <a:ea typeface="Akrobat ExtraBold"/>
                <a:cs typeface="Akrobat ExtraBold"/>
                <a:sym typeface="Akrobat ExtraBold"/>
              </a:defRPr>
            </a:lvl1pPr>
          </a:lstStyle>
          <a:p>
            <a:pPr algn="l"/>
            <a:r>
              <a:rPr lang="en-US" sz="1700" b="1" dirty="0">
                <a:solidFill>
                  <a:srgbClr val="132FC2"/>
                </a:solidFill>
                <a:latin typeface="Calibri" panose="020F0502020204030204" pitchFamily="34" charset="0"/>
              </a:rPr>
              <a:t>How do the conditions for habitability develop during the </a:t>
            </a:r>
          </a:p>
          <a:p>
            <a:pPr algn="l"/>
            <a:r>
              <a:rPr lang="en-US" sz="1700" b="1" dirty="0">
                <a:solidFill>
                  <a:srgbClr val="132FC2"/>
                </a:solidFill>
                <a:latin typeface="Calibri" panose="020F0502020204030204" pitchFamily="34" charset="0"/>
              </a:rPr>
              <a:t>process of planet formation?</a:t>
            </a:r>
            <a:endParaRPr sz="17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37EA05-7082-0C41-B1BC-4AECE19B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35" y="53488"/>
            <a:ext cx="1073422" cy="663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568AB2-F16B-6B4A-858E-F0D4B2C6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75" y="1503425"/>
            <a:ext cx="4947560" cy="33396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E12B71-BBD2-9847-92DC-1FA378A6BEAA}"/>
              </a:ext>
            </a:extLst>
          </p:cNvPr>
          <p:cNvSpPr/>
          <p:nvPr/>
        </p:nvSpPr>
        <p:spPr>
          <a:xfrm>
            <a:off x="536510" y="992223"/>
            <a:ext cx="8049986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>
                <a:solidFill>
                  <a:srgbClr val="132FC2"/>
                </a:solidFill>
                <a:latin typeface="Arial" panose="020B0604020202020204" pitchFamily="34" charset="0"/>
              </a:rPr>
              <a:t>Science Objective 1: </a:t>
            </a:r>
            <a:r>
              <a:rPr lang="en-US" dirty="0"/>
              <a:t>Measure the water mass at all evolutionary stages and across the range of stellar mass tracing water vapor and ice at all temperatures between 10 and 10,000 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FDD2AD-B114-0149-A6E1-F26516AD7C53}"/>
              </a:ext>
            </a:extLst>
          </p:cNvPr>
          <p:cNvSpPr/>
          <p:nvPr/>
        </p:nvSpPr>
        <p:spPr>
          <a:xfrm>
            <a:off x="5647353" y="2272980"/>
            <a:ext cx="3348522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OST will make the definitive statement on</a:t>
            </a:r>
          </a:p>
          <a:p>
            <a:r>
              <a:rPr lang="en-US" dirty="0"/>
              <a:t>the disposition of water as stars and planets are assembled.</a:t>
            </a:r>
          </a:p>
        </p:txBody>
      </p:sp>
    </p:spTree>
    <p:extLst>
      <p:ext uri="{BB962C8B-B14F-4D97-AF65-F5344CB8AC3E}">
        <p14:creationId xmlns:p14="http://schemas.microsoft.com/office/powerpoint/2010/main" val="122115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9E5783A-4331-A044-A166-60F9C81B6628}"/>
              </a:ext>
            </a:extLst>
          </p:cNvPr>
          <p:cNvCxnSpPr/>
          <p:nvPr/>
        </p:nvCxnSpPr>
        <p:spPr>
          <a:xfrm>
            <a:off x="1143001" y="776690"/>
            <a:ext cx="7111388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op three themes">
            <a:extLst>
              <a:ext uri="{FF2B5EF4-FFF2-40B4-BE49-F238E27FC236}">
                <a16:creationId xmlns:a16="http://schemas.microsoft.com/office/drawing/2014/main" xmlns="" id="{FAE852AE-3F59-5A42-8D0E-3C1F54E35666}"/>
              </a:ext>
            </a:extLst>
          </p:cNvPr>
          <p:cNvSpPr txBox="1"/>
          <p:nvPr/>
        </p:nvSpPr>
        <p:spPr>
          <a:xfrm>
            <a:off x="2431418" y="88927"/>
            <a:ext cx="5909476" cy="6000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025" tIns="38025" rIns="38025" bIns="38025" anchor="ctr">
            <a:spAutoFit/>
          </a:bodyPr>
          <a:lstStyle>
            <a:lvl1pPr algn="ctr" defTabSz="1160859">
              <a:defRPr sz="8400">
                <a:solidFill>
                  <a:srgbClr val="FFFFFF"/>
                </a:solidFill>
                <a:latin typeface="Akrobat ExtraBold"/>
                <a:ea typeface="Akrobat ExtraBold"/>
                <a:cs typeface="Akrobat ExtraBold"/>
                <a:sym typeface="Akrobat ExtraBold"/>
              </a:defRPr>
            </a:lvl1pPr>
          </a:lstStyle>
          <a:p>
            <a:r>
              <a:rPr lang="en-US" sz="1700" b="1" dirty="0">
                <a:solidFill>
                  <a:srgbClr val="132FC2"/>
                </a:solidFill>
                <a:latin typeface="Calibri" panose="020F0502020204030204" pitchFamily="34" charset="0"/>
              </a:rPr>
              <a:t>How do galaxies form stars, make metals, and grow their central </a:t>
            </a:r>
          </a:p>
          <a:p>
            <a:pPr algn="l"/>
            <a:r>
              <a:rPr lang="en-US" sz="1700" b="1" dirty="0">
                <a:solidFill>
                  <a:srgbClr val="132FC2"/>
                </a:solidFill>
                <a:latin typeface="Calibri" panose="020F0502020204030204" pitchFamily="34" charset="0"/>
              </a:rPr>
              <a:t>supermassive blackholes from reionization to today?</a:t>
            </a:r>
            <a:endParaRPr sz="1700" dirty="0">
              <a:solidFill>
                <a:schemeClr val="tx1"/>
              </a:solidFill>
            </a:endParaRPr>
          </a:p>
        </p:txBody>
      </p:sp>
      <p:sp>
        <p:nvSpPr>
          <p:cNvPr id="14" name="(I) Are we alone?  OST question: How common are life bearing planets? With sensitive mid-infrared transit spectroscopy, OST will measure biosignatures, including ozone, carbon-dioxide, water, and methane in the atmospheres of Earth-sized habitable exoplanets.…">
            <a:extLst>
              <a:ext uri="{FF2B5EF4-FFF2-40B4-BE49-F238E27FC236}">
                <a16:creationId xmlns:a16="http://schemas.microsoft.com/office/drawing/2014/main" xmlns="" id="{04745612-C95C-9A46-BAD5-CD7533EE1549}"/>
              </a:ext>
            </a:extLst>
          </p:cNvPr>
          <p:cNvSpPr txBox="1">
            <a:spLocks/>
          </p:cNvSpPr>
          <p:nvPr/>
        </p:nvSpPr>
        <p:spPr>
          <a:xfrm>
            <a:off x="-1325056" y="501019"/>
            <a:ext cx="19175914" cy="9284963"/>
          </a:xfrm>
          <a:prstGeom prst="rect">
            <a:avLst/>
          </a:prstGeom>
        </p:spPr>
        <p:txBody>
          <a:bodyPr vert="horz" lIns="40173" tIns="40173" rIns="40173" bIns="40173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4865" indent="-524865" defTabSz="616011">
              <a:lnSpc>
                <a:spcPct val="80000"/>
              </a:lnSpc>
              <a:spcBef>
                <a:spcPts val="4725"/>
              </a:spcBef>
              <a:buSzPct val="82000"/>
              <a:buFont typeface="Arial" panose="020B0604020202020204" pitchFamily="34" charset="0"/>
              <a:buChar char="•"/>
              <a:defRPr sz="5200">
                <a:solidFill>
                  <a:srgbClr val="FFFFFF"/>
                </a:solidFill>
              </a:defRPr>
            </a:pP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DC7FC8-8485-8C46-BF3F-54B96B6D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88" y="66294"/>
            <a:ext cx="1073422" cy="645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4C043B-97E3-824C-99EF-748A75DE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38" y="987241"/>
            <a:ext cx="66389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04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71C0C1-ACB3-E14C-97DD-3943F4A2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541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Sensitivity Improvement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8FF2ED-5E44-8F4C-9702-22DFE0F32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005879"/>
            <a:ext cx="7989983" cy="35831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5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Architecture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Concept 1 (Open, JWST-like)</a:t>
            </a:r>
          </a:p>
          <a:p>
            <a:pPr lvl="1"/>
            <a:r>
              <a:rPr lang="en-US" dirty="0" smtClean="0"/>
              <a:t>Pros: Easier to fold to stow for launch</a:t>
            </a:r>
          </a:p>
          <a:p>
            <a:pPr lvl="1"/>
            <a:r>
              <a:rPr lang="en-US" dirty="0" smtClean="0"/>
              <a:t>Cons: stray light suppression is more difficult, Larger sunshield is more difficult to deploy and demonstrate on the ground</a:t>
            </a:r>
          </a:p>
          <a:p>
            <a:r>
              <a:rPr lang="en-US" dirty="0" smtClean="0"/>
              <a:t>Concept 2 (Closed, Spitzer-like)</a:t>
            </a:r>
          </a:p>
          <a:p>
            <a:pPr lvl="1"/>
            <a:r>
              <a:rPr lang="en-US" dirty="0" smtClean="0"/>
              <a:t>Pros: suppression of stray light, ground demonstration of thermal performance, can be fully deployed at launch</a:t>
            </a:r>
          </a:p>
          <a:p>
            <a:pPr lvl="1"/>
            <a:r>
              <a:rPr lang="en-US" dirty="0" smtClean="0"/>
              <a:t>Cons: limits the primary size to the fairing diameter</a:t>
            </a:r>
          </a:p>
          <a:p>
            <a:r>
              <a:rPr lang="en-US" dirty="0" smtClean="0"/>
              <a:t>Operating Temperature</a:t>
            </a:r>
          </a:p>
          <a:p>
            <a:pPr lvl="1"/>
            <a:r>
              <a:rPr lang="en-US" dirty="0" smtClean="0"/>
              <a:t>4.5 K, allows sky background-limited performance</a:t>
            </a:r>
          </a:p>
          <a:p>
            <a:pPr lvl="1"/>
            <a:r>
              <a:rPr lang="en-US" dirty="0" smtClean="0"/>
              <a:t>Compatible with mechanical </a:t>
            </a:r>
            <a:r>
              <a:rPr lang="en-US" dirty="0" err="1" smtClean="0"/>
              <a:t>cryocooler</a:t>
            </a:r>
            <a:r>
              <a:rPr lang="en-US" dirty="0" smtClean="0"/>
              <a:t> and sub-Kelvin cooler technology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Engineering Seminar 18-Sep-2018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FC54-2455-F745-9624-E4B3E4D0DB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1667"/>
      </p:ext>
    </p:extLst>
  </p:cSld>
  <p:clrMapOvr>
    <a:masterClrMapping/>
  </p:clrMapOvr>
</p:sld>
</file>

<file path=ppt/theme/theme1.xml><?xml version="1.0" encoding="utf-8"?>
<a:theme xmlns:a="http://schemas.openxmlformats.org/drawingml/2006/main" name="Origins-wid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Origins-wide-template.pptx</Template>
  <TotalTime>1073</TotalTime>
  <Words>2887</Words>
  <Application>Microsoft Office PowerPoint</Application>
  <PresentationFormat>On-screen Show (16:9)</PresentationFormat>
  <Paragraphs>512</Paragraphs>
  <Slides>51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Akrobat ExtraBold</vt:lpstr>
      <vt:lpstr>Arial</vt:lpstr>
      <vt:lpstr>Calibri</vt:lpstr>
      <vt:lpstr>Calibri Light</vt:lpstr>
      <vt:lpstr>Helvetica</vt:lpstr>
      <vt:lpstr>Helvetica Light</vt:lpstr>
      <vt:lpstr>Mangal</vt:lpstr>
      <vt:lpstr>Origins-wide-template</vt:lpstr>
      <vt:lpstr>Photo Editor Photo</vt:lpstr>
      <vt:lpstr>The Origins Space Telescope:  The Predecessors and Unique Challenges of a 4 K Telescope</vt:lpstr>
      <vt:lpstr>Outline</vt:lpstr>
      <vt:lpstr>Intro to OST</vt:lpstr>
      <vt:lpstr>PowerPoint Presentation</vt:lpstr>
      <vt:lpstr>PowerPoint Presentation</vt:lpstr>
      <vt:lpstr>PowerPoint Presentation</vt:lpstr>
      <vt:lpstr>PowerPoint Presentation</vt:lpstr>
      <vt:lpstr>Sensitivity Improvement</vt:lpstr>
      <vt:lpstr>Architecture Features</vt:lpstr>
      <vt:lpstr>PowerPoint Presentation</vt:lpstr>
      <vt:lpstr>Why Do We Need a 4.5 K Telescope?</vt:lpstr>
      <vt:lpstr>Predecessors</vt:lpstr>
      <vt:lpstr>Spitzer</vt:lpstr>
      <vt:lpstr>Herschel-SPIRE</vt:lpstr>
      <vt:lpstr>Hitomi Cryogenic System</vt:lpstr>
      <vt:lpstr>Mid-Far IR Predecessors</vt:lpstr>
      <vt:lpstr>How Does OST Differ from JWST?</vt:lpstr>
      <vt:lpstr>Cryogenic Engineering is Not the Same as  Low Temperature Thermal Engineering!</vt:lpstr>
      <vt:lpstr>Major Architecture Trades-1</vt:lpstr>
      <vt:lpstr>Major Architecture Trades-2</vt:lpstr>
      <vt:lpstr>Cryogenic Design</vt:lpstr>
      <vt:lpstr>PowerPoint Presentation</vt:lpstr>
      <vt:lpstr>ACS Driving Requirements</vt:lpstr>
      <vt:lpstr>Momentum and Torque Requirements</vt:lpstr>
      <vt:lpstr>Slew Rates</vt:lpstr>
      <vt:lpstr>Drift and Jitter for Inertial Pointing</vt:lpstr>
      <vt:lpstr>Sunshield</vt:lpstr>
      <vt:lpstr>Field of View and Orbit</vt:lpstr>
      <vt:lpstr>Propulsion</vt:lpstr>
      <vt:lpstr>Power</vt:lpstr>
      <vt:lpstr>Communications and Data Storage</vt:lpstr>
      <vt:lpstr>Thermal Analysis</vt:lpstr>
      <vt:lpstr>Thermal Radiation Analysis</vt:lpstr>
      <vt:lpstr>Instruments</vt:lpstr>
      <vt:lpstr>OSS Optical / Functional Block Diagram</vt:lpstr>
      <vt:lpstr>PowerPoint Presentation</vt:lpstr>
      <vt:lpstr>Instrument Description - MISC</vt:lpstr>
      <vt:lpstr>Instrument Description - FIP</vt:lpstr>
      <vt:lpstr>Testing/Verification</vt:lpstr>
      <vt:lpstr>Enabling Technologies for OST</vt:lpstr>
      <vt:lpstr>Far IR Detectors Focal Plane Array</vt:lpstr>
      <vt:lpstr>State-of-the-art NEP and Array Size</vt:lpstr>
      <vt:lpstr>Far IR Detector Heritage</vt:lpstr>
      <vt:lpstr>Far IR Detectors Multiplexing and Amplification</vt:lpstr>
      <vt:lpstr>Far IR Detectors Room Temperature Readout</vt:lpstr>
      <vt:lpstr>Mid IR Detectors</vt:lpstr>
      <vt:lpstr>4.5 K Cryocoolers</vt:lpstr>
      <vt:lpstr>Sub-Kelvin Coolers</vt:lpstr>
      <vt:lpstr>Summary</vt:lpstr>
      <vt:lpstr>Back Up</vt:lpstr>
      <vt:lpstr>NICMOS and MIRI Coolers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 Blue Team Review Prep</dc:title>
  <dc:creator>Macleod, Lindsay B. (GSFC-592.0)[ASRC FEDERAL SPACE &amp; DEFENSE, INC.]</dc:creator>
  <cp:lastModifiedBy>Lindsay Macleod</cp:lastModifiedBy>
  <cp:revision>101</cp:revision>
  <dcterms:created xsi:type="dcterms:W3CDTF">2018-08-15T16:58:15Z</dcterms:created>
  <dcterms:modified xsi:type="dcterms:W3CDTF">2018-09-21T13:23:59Z</dcterms:modified>
</cp:coreProperties>
</file>