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62" autoAdjust="0"/>
  </p:normalViewPr>
  <p:slideViewPr>
    <p:cSldViewPr snapToGrid="0">
      <p:cViewPr varScale="1">
        <p:scale>
          <a:sx n="29" d="100"/>
          <a:sy n="29" d="100"/>
        </p:scale>
        <p:origin x="1003"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537327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543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If you smile at a new born baby, they smile back. </a:t>
            </a:r>
          </a:p>
        </p:txBody>
      </p:sp>
    </p:spTree>
    <p:extLst>
      <p:ext uri="{BB962C8B-B14F-4D97-AF65-F5344CB8AC3E}">
        <p14:creationId xmlns:p14="http://schemas.microsoft.com/office/powerpoint/2010/main" val="2002918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Visualisation is a powerful tool in learning and communication, it clarifies concepts, communicates ideas and helps embed the message into the minds of the audience. Research shows that 75% of knowledge held by adults is learnt through seeing. </a:t>
            </a:r>
          </a:p>
        </p:txBody>
      </p:sp>
    </p:spTree>
    <p:extLst>
      <p:ext uri="{BB962C8B-B14F-4D97-AF65-F5344CB8AC3E}">
        <p14:creationId xmlns:p14="http://schemas.microsoft.com/office/powerpoint/2010/main" val="371844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According to many theorists, after 3 days, we will remember 10% of what we have heard but 65% of what we have seen.</a:t>
            </a:r>
          </a:p>
        </p:txBody>
      </p:sp>
    </p:spTree>
    <p:extLst>
      <p:ext uri="{BB962C8B-B14F-4D97-AF65-F5344CB8AC3E}">
        <p14:creationId xmlns:p14="http://schemas.microsoft.com/office/powerpoint/2010/main" val="2957325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Our inherent visual abilities, especially pattern recognition has evolved over millions of years. A lack in visual pattern recognition for our ancestors would have meant they were lunch. Let’s test all this is here today, cast your minds back to the 30 images...</a:t>
            </a:r>
          </a:p>
        </p:txBody>
      </p:sp>
    </p:spTree>
    <p:extLst>
      <p:ext uri="{BB962C8B-B14F-4D97-AF65-F5344CB8AC3E}">
        <p14:creationId xmlns:p14="http://schemas.microsoft.com/office/powerpoint/2010/main" val="3698490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Lindsay Vonn world champion down hill skier visualises her run over and over before even touching the snow. </a:t>
            </a:r>
          </a:p>
        </p:txBody>
      </p:sp>
    </p:spTree>
    <p:extLst>
      <p:ext uri="{BB962C8B-B14F-4D97-AF65-F5344CB8AC3E}">
        <p14:creationId xmlns:p14="http://schemas.microsoft.com/office/powerpoint/2010/main" val="3531575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381000" y="685800"/>
            <a:ext cx="6096000"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Did you know that visualising a workout can make our muscles stronger, without lifting a thing.</a:t>
            </a:r>
          </a:p>
        </p:txBody>
      </p:sp>
    </p:spTree>
    <p:extLst>
      <p:ext uri="{BB962C8B-B14F-4D97-AF65-F5344CB8AC3E}">
        <p14:creationId xmlns:p14="http://schemas.microsoft.com/office/powerpoint/2010/main" val="237813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My three step approach to applying visual thinking starts with our imaginations</a:t>
            </a:r>
          </a:p>
        </p:txBody>
      </p:sp>
    </p:spTree>
    <p:extLst>
      <p:ext uri="{BB962C8B-B14F-4D97-AF65-F5344CB8AC3E}">
        <p14:creationId xmlns:p14="http://schemas.microsoft.com/office/powerpoint/2010/main" val="184837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As a young boy in the 1980s I could never have imagined owning a device that could go in my pocket that could answer any question I asked within seconds, play all my favourite music and movies, prevent me from getting lost, take professional quality photos and video. It was just not within the bounds of our view of the world at that time, there was no internet for us to reference.</a:t>
            </a:r>
          </a:p>
          <a:p>
            <a:r>
              <a:t>When we imagine a better computer, we are often locked into he patterns of the past. We think, faster, cheaper, smaller, more powerful. In a way we are bound by our current view of the world.  </a:t>
            </a:r>
          </a:p>
        </p:txBody>
      </p:sp>
    </p:spTree>
    <p:extLst>
      <p:ext uri="{BB962C8B-B14F-4D97-AF65-F5344CB8AC3E}">
        <p14:creationId xmlns:p14="http://schemas.microsoft.com/office/powerpoint/2010/main" val="2136606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In the 1950s a common vision of the future centred around advances in transport. These images show how we tend to get locked into the major trends of the times we are in. </a:t>
            </a:r>
          </a:p>
        </p:txBody>
      </p:sp>
    </p:spTree>
    <p:extLst>
      <p:ext uri="{BB962C8B-B14F-4D97-AF65-F5344CB8AC3E}">
        <p14:creationId xmlns:p14="http://schemas.microsoft.com/office/powerpoint/2010/main" val="2408556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When using our imagination we need to free our minds and engage in child like play, so they can be open and not fixed on a certain outcome, what is something today can be something completely different tomorrow. Everything that now exists, was first imagined, everything that we can see, from buildings, our clothes and shoes on your feet, everything was a thought an idea.  </a:t>
            </a:r>
          </a:p>
        </p:txBody>
      </p:sp>
    </p:spTree>
    <p:extLst>
      <p:ext uri="{BB962C8B-B14F-4D97-AF65-F5344CB8AC3E}">
        <p14:creationId xmlns:p14="http://schemas.microsoft.com/office/powerpoint/2010/main" val="60985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r>
              <a:t>I would like to tell you a story about three monkeys. </a:t>
            </a:r>
          </a:p>
          <a:p>
            <a:r>
              <a:t>They entered room., in the room was a pole with a banana on top of it. When the monkeys came into the room, they competed with each other to climb the pole and grab the banana. </a:t>
            </a:r>
          </a:p>
          <a:p>
            <a:r>
              <a:t>The Strongest monkey got the banana. </a:t>
            </a:r>
          </a:p>
          <a:p>
            <a:r>
              <a:t>Then the monkeys left and a fresh banana was put on top of the pole and wrapped the pole in barbed wire. No monkey got the banana. </a:t>
            </a:r>
          </a:p>
          <a:p>
            <a:r>
              <a:t>Then the monkeys left again, put a fresh banana and rubbed the pole with oil. No monkey got the banana. </a:t>
            </a:r>
          </a:p>
          <a:p>
            <a:r>
              <a:t>The pole was cleaned and monkeys allowed back in the room. None of them attempted to climb the pole, none of them got the banana. </a:t>
            </a:r>
          </a:p>
          <a:p>
            <a:r>
              <a:t>A set of new monkeys were introduced and they attempted to get the banana, but something strange happened…</a:t>
            </a:r>
          </a:p>
          <a:p>
            <a:endParaRPr/>
          </a:p>
        </p:txBody>
      </p:sp>
    </p:spTree>
    <p:extLst>
      <p:ext uri="{BB962C8B-B14F-4D97-AF65-F5344CB8AC3E}">
        <p14:creationId xmlns:p14="http://schemas.microsoft.com/office/powerpoint/2010/main" val="1762466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There is no one with your unique creative capacity in this world, out of all those 7.7+ billion people you are uniquely you, no body else has you ideas. Ideas have the potential to change the world, you have the potential to change the world with your ideas. All you must do is imagine.    </a:t>
            </a:r>
          </a:p>
        </p:txBody>
      </p:sp>
    </p:spTree>
    <p:extLst>
      <p:ext uri="{BB962C8B-B14F-4D97-AF65-F5344CB8AC3E}">
        <p14:creationId xmlns:p14="http://schemas.microsoft.com/office/powerpoint/2010/main" val="674641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However, imagination is not as easy as John Lennon suggestions, at work we have complex problems and we are often locked into ways of thinking and doing. We come up against our fears, anxieties and doubt. The value of our imagination falls into one of four buckets… the magic happens when we are both aware of it and intend to use it. </a:t>
            </a:r>
          </a:p>
        </p:txBody>
      </p:sp>
    </p:spTree>
    <p:extLst>
      <p:ext uri="{BB962C8B-B14F-4D97-AF65-F5344CB8AC3E}">
        <p14:creationId xmlns:p14="http://schemas.microsoft.com/office/powerpoint/2010/main" val="2945840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Walt Disney said if you can dream it, you can do it. </a:t>
            </a:r>
          </a:p>
        </p:txBody>
      </p:sp>
    </p:spTree>
    <p:extLst>
      <p:ext uri="{BB962C8B-B14F-4D97-AF65-F5344CB8AC3E}">
        <p14:creationId xmlns:p14="http://schemas.microsoft.com/office/powerpoint/2010/main" val="349703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Our imagination alone is not enough, we must be able to externalise and share our ideas so that others can see our vision for the future. </a:t>
            </a:r>
          </a:p>
        </p:txBody>
      </p:sp>
    </p:spTree>
    <p:extLst>
      <p:ext uri="{BB962C8B-B14F-4D97-AF65-F5344CB8AC3E}">
        <p14:creationId xmlns:p14="http://schemas.microsoft.com/office/powerpoint/2010/main" val="3144317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Illustrating our ideas is not a new idea, there is evidence to suggest we have been doing it for at least 50,000 years, but we have probably been doing it for a lot longer than that. Some Australian Aboriginal cave paintings, thought to be some of the oldest in the world and they suggest a level of sophistication, they painted the internal organs of the animals in their pictures, tens of thousands of years before Da Vinci or Darwin did the same.   </a:t>
            </a:r>
          </a:p>
        </p:txBody>
      </p:sp>
    </p:spTree>
    <p:extLst>
      <p:ext uri="{BB962C8B-B14F-4D97-AF65-F5344CB8AC3E}">
        <p14:creationId xmlns:p14="http://schemas.microsoft.com/office/powerpoint/2010/main" val="2954993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1000" y="685800"/>
            <a:ext cx="6096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Why is illustration so important… </a:t>
            </a:r>
          </a:p>
        </p:txBody>
      </p:sp>
    </p:spTree>
    <p:extLst>
      <p:ext uri="{BB962C8B-B14F-4D97-AF65-F5344CB8AC3E}">
        <p14:creationId xmlns:p14="http://schemas.microsoft.com/office/powerpoint/2010/main" val="3712723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So how to we decide what to illustrate? We use our imagination and metaphor to power our visual thinking, stretching and combining ideas to compile an image. Lets give it a go…</a:t>
            </a:r>
          </a:p>
        </p:txBody>
      </p:sp>
    </p:spTree>
    <p:extLst>
      <p:ext uri="{BB962C8B-B14F-4D97-AF65-F5344CB8AC3E}">
        <p14:creationId xmlns:p14="http://schemas.microsoft.com/office/powerpoint/2010/main" val="2865099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Can I get a show of hands, who can’t draw?</a:t>
            </a:r>
          </a:p>
        </p:txBody>
      </p:sp>
    </p:spTree>
    <p:extLst>
      <p:ext uri="{BB962C8B-B14F-4D97-AF65-F5344CB8AC3E}">
        <p14:creationId xmlns:p14="http://schemas.microsoft.com/office/powerpoint/2010/main" val="650971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This is not about creating art… it is about sharing ideas. </a:t>
            </a:r>
          </a:p>
        </p:txBody>
      </p:sp>
    </p:spTree>
    <p:extLst>
      <p:ext uri="{BB962C8B-B14F-4D97-AF65-F5344CB8AC3E}">
        <p14:creationId xmlns:p14="http://schemas.microsoft.com/office/powerpoint/2010/main" val="664409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What is this?</a:t>
            </a:r>
          </a:p>
        </p:txBody>
      </p:sp>
    </p:spTree>
    <p:extLst>
      <p:ext uri="{BB962C8B-B14F-4D97-AF65-F5344CB8AC3E}">
        <p14:creationId xmlns:p14="http://schemas.microsoft.com/office/powerpoint/2010/main" val="118800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The old monkeys prevented the new monkeys from climbing the pole. </a:t>
            </a:r>
          </a:p>
        </p:txBody>
      </p:sp>
    </p:spTree>
    <p:extLst>
      <p:ext uri="{BB962C8B-B14F-4D97-AF65-F5344CB8AC3E}">
        <p14:creationId xmlns:p14="http://schemas.microsoft.com/office/powerpoint/2010/main" val="1647280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It is a coffee cup or just collections of lines, arcs and an oval?</a:t>
            </a:r>
          </a:p>
        </p:txBody>
      </p:sp>
    </p:spTree>
    <p:extLst>
      <p:ext uri="{BB962C8B-B14F-4D97-AF65-F5344CB8AC3E}">
        <p14:creationId xmlns:p14="http://schemas.microsoft.com/office/powerpoint/2010/main" val="4119681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The visual alphabet allows even the most novice illustrators draw anything. Lets try it, using the visual alphabet </a:t>
            </a:r>
          </a:p>
          <a:p>
            <a:endParaRPr/>
          </a:p>
          <a:p>
            <a:r>
              <a:t>Now imagine a sheep. What letters in the visual alphabet would you need to draw one? Give it a go…</a:t>
            </a:r>
          </a:p>
        </p:txBody>
      </p:sp>
    </p:spTree>
    <p:extLst>
      <p:ext uri="{BB962C8B-B14F-4D97-AF65-F5344CB8AC3E}">
        <p14:creationId xmlns:p14="http://schemas.microsoft.com/office/powerpoint/2010/main" val="2495181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Here are some icons that can be used to illustrate ideas, most of these are represented in the cards on your tables. </a:t>
            </a:r>
          </a:p>
        </p:txBody>
      </p:sp>
    </p:spTree>
    <p:extLst>
      <p:ext uri="{BB962C8B-B14F-4D97-AF65-F5344CB8AC3E}">
        <p14:creationId xmlns:p14="http://schemas.microsoft.com/office/powerpoint/2010/main" val="3675821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xfrm>
            <a:off x="381000" y="685800"/>
            <a:ext cx="6096000" cy="3429000"/>
          </a:xfrm>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Here are a few more, Google images is a great source of inspiration</a:t>
            </a:r>
          </a:p>
        </p:txBody>
      </p:sp>
    </p:spTree>
    <p:extLst>
      <p:ext uri="{BB962C8B-B14F-4D97-AF65-F5344CB8AC3E}">
        <p14:creationId xmlns:p14="http://schemas.microsoft.com/office/powerpoint/2010/main" val="258378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t>Through illustration and answering these six questions we can explain anything. </a:t>
            </a:r>
          </a:p>
        </p:txBody>
      </p:sp>
    </p:spTree>
    <p:extLst>
      <p:ext uri="{BB962C8B-B14F-4D97-AF65-F5344CB8AC3E}">
        <p14:creationId xmlns:p14="http://schemas.microsoft.com/office/powerpoint/2010/main" val="3365576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There are two key ways to use illustration… </a:t>
            </a:r>
            <a:r>
              <a:rPr b="1"/>
              <a:t>visual recording</a:t>
            </a:r>
            <a:r>
              <a:t> such as sketch noting and </a:t>
            </a:r>
            <a:r>
              <a:rPr b="1"/>
              <a:t>visual co-creation</a:t>
            </a:r>
            <a:r>
              <a:t>. I am going to focus on the concept of </a:t>
            </a:r>
            <a:r>
              <a:rPr b="1"/>
              <a:t>visual co-creation</a:t>
            </a:r>
            <a:r>
              <a:t> with you today. </a:t>
            </a:r>
          </a:p>
        </p:txBody>
      </p:sp>
    </p:spTree>
    <p:extLst>
      <p:ext uri="{BB962C8B-B14F-4D97-AF65-F5344CB8AC3E}">
        <p14:creationId xmlns:p14="http://schemas.microsoft.com/office/powerpoint/2010/main" val="756066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xfrm>
            <a:off x="381000" y="685800"/>
            <a:ext cx="6096000" cy="3429000"/>
          </a:xfrm>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t>Here is an example of brain storming activity a former participant did after doing this workshop. </a:t>
            </a:r>
          </a:p>
        </p:txBody>
      </p:sp>
    </p:spTree>
    <p:extLst>
      <p:ext uri="{BB962C8B-B14F-4D97-AF65-F5344CB8AC3E}">
        <p14:creationId xmlns:p14="http://schemas.microsoft.com/office/powerpoint/2010/main" val="1476838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t>Before we proceed, I need to issue this warning. Are we ok to move on?</a:t>
            </a:r>
          </a:p>
        </p:txBody>
      </p:sp>
    </p:spTree>
    <p:extLst>
      <p:ext uri="{BB962C8B-B14F-4D97-AF65-F5344CB8AC3E}">
        <p14:creationId xmlns:p14="http://schemas.microsoft.com/office/powerpoint/2010/main" val="2517014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xfrm>
            <a:off x="381000" y="685800"/>
            <a:ext cx="6096000" cy="3429000"/>
          </a:xfrm>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t>Ideas don’t manifest themselves, it takes people, often teams of people to bring ideas to life. It’s the old saying two heads are better than one, the sum of the parts are greater than the whole. </a:t>
            </a:r>
          </a:p>
        </p:txBody>
      </p:sp>
    </p:spTree>
    <p:extLst>
      <p:ext uri="{BB962C8B-B14F-4D97-AF65-F5344CB8AC3E}">
        <p14:creationId xmlns:p14="http://schemas.microsoft.com/office/powerpoint/2010/main" val="1967907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381000" y="685800"/>
            <a:ext cx="6096000" cy="3429000"/>
          </a:xfrm>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r>
              <a:t>When we talk about co-creation it is the art and science of creating something that didn’t exist before by working with somebody else, with people outside our normal environment.</a:t>
            </a:r>
          </a:p>
        </p:txBody>
      </p:sp>
    </p:spTree>
    <p:extLst>
      <p:ext uri="{BB962C8B-B14F-4D97-AF65-F5344CB8AC3E}">
        <p14:creationId xmlns:p14="http://schemas.microsoft.com/office/powerpoint/2010/main" val="318880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To be successful, in life and business sometimes we need to think differently…</a:t>
            </a:r>
          </a:p>
        </p:txBody>
      </p:sp>
    </p:spTree>
    <p:extLst>
      <p:ext uri="{BB962C8B-B14F-4D97-AF65-F5344CB8AC3E}">
        <p14:creationId xmlns:p14="http://schemas.microsoft.com/office/powerpoint/2010/main" val="1529175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xfrm>
            <a:off x="381000" y="685800"/>
            <a:ext cx="6096000" cy="3429000"/>
          </a:xfrm>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We are going to explore the art of co-creation with a visual improv activity. Everyone grab a sheet of paper and a marker. </a:t>
            </a:r>
          </a:p>
        </p:txBody>
      </p:sp>
    </p:spTree>
    <p:extLst>
      <p:ext uri="{BB962C8B-B14F-4D97-AF65-F5344CB8AC3E}">
        <p14:creationId xmlns:p14="http://schemas.microsoft.com/office/powerpoint/2010/main" val="3192010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xfrm>
            <a:off x="381000" y="685800"/>
            <a:ext cx="6096000" cy="3429000"/>
          </a:xfrm>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t>Draw a shape and pass it on to your right</a:t>
            </a:r>
          </a:p>
        </p:txBody>
      </p:sp>
    </p:spTree>
    <p:extLst>
      <p:ext uri="{BB962C8B-B14F-4D97-AF65-F5344CB8AC3E}">
        <p14:creationId xmlns:p14="http://schemas.microsoft.com/office/powerpoint/2010/main" val="3372730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r>
              <a:t>Add some content and pass it on to your right</a:t>
            </a:r>
          </a:p>
        </p:txBody>
      </p:sp>
    </p:spTree>
    <p:extLst>
      <p:ext uri="{BB962C8B-B14F-4D97-AF65-F5344CB8AC3E}">
        <p14:creationId xmlns:p14="http://schemas.microsoft.com/office/powerpoint/2010/main" val="4214074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xfrm>
            <a:off x="381000" y="685800"/>
            <a:ext cx="6096000" cy="3429000"/>
          </a:xfrm>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t>Add some movement and pass it on to your right</a:t>
            </a:r>
          </a:p>
        </p:txBody>
      </p:sp>
    </p:spTree>
    <p:extLst>
      <p:ext uri="{BB962C8B-B14F-4D97-AF65-F5344CB8AC3E}">
        <p14:creationId xmlns:p14="http://schemas.microsoft.com/office/powerpoint/2010/main" val="795606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Add some text and pass it on to your right</a:t>
            </a:r>
          </a:p>
        </p:txBody>
      </p:sp>
    </p:spTree>
    <p:extLst>
      <p:ext uri="{BB962C8B-B14F-4D97-AF65-F5344CB8AC3E}">
        <p14:creationId xmlns:p14="http://schemas.microsoft.com/office/powerpoint/2010/main" val="1161232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Now add some color and shadows, can we get a couple of people to share the result and tell a little story about the image. </a:t>
            </a:r>
          </a:p>
        </p:txBody>
      </p:sp>
    </p:spTree>
    <p:extLst>
      <p:ext uri="{BB962C8B-B14F-4D97-AF65-F5344CB8AC3E}">
        <p14:creationId xmlns:p14="http://schemas.microsoft.com/office/powerpoint/2010/main" val="2012729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381000" y="685800"/>
            <a:ext cx="6096000" cy="3429000"/>
          </a:xfrm>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r>
              <a:t>Co-creation is the preceding step to innovation, it is a process to solicit, test, share and build upon your ideas.   </a:t>
            </a:r>
          </a:p>
        </p:txBody>
      </p:sp>
    </p:spTree>
    <p:extLst>
      <p:ext uri="{BB962C8B-B14F-4D97-AF65-F5344CB8AC3E}">
        <p14:creationId xmlns:p14="http://schemas.microsoft.com/office/powerpoint/2010/main" val="30772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xfrm>
            <a:off x="381000" y="685800"/>
            <a:ext cx="6096000" cy="3429000"/>
          </a:xfrm>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r>
              <a:t>The path to innovation is a process, when we are faced with a challenge then we anticipate change while divergently seeking inspiration. We ideate and work collaboratively with a little sweat, and we shift our minds to reflection and clarification. From here it is a convergent path consisting of prioritisation and co-creation.  </a:t>
            </a:r>
          </a:p>
        </p:txBody>
      </p:sp>
    </p:spTree>
    <p:extLst>
      <p:ext uri="{BB962C8B-B14F-4D97-AF65-F5344CB8AC3E}">
        <p14:creationId xmlns:p14="http://schemas.microsoft.com/office/powerpoint/2010/main" val="3041653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t>In your groups choose one of these everyday problems;</a:t>
            </a:r>
          </a:p>
          <a:p>
            <a:pPr marL="291041" indent="-291041">
              <a:buSzPct val="125000"/>
              <a:buChar char="-"/>
            </a:pPr>
            <a:r>
              <a:t>Lack of seating in airport</a:t>
            </a:r>
          </a:p>
          <a:p>
            <a:pPr marL="291041" indent="-291041">
              <a:buSzPct val="125000"/>
              <a:buChar char="-"/>
            </a:pPr>
            <a:r>
              <a:t>Bad parking</a:t>
            </a:r>
          </a:p>
          <a:p>
            <a:pPr marL="291041" indent="-291041">
              <a:buSzPct val="125000"/>
              <a:buChar char="-"/>
            </a:pPr>
            <a:r>
              <a:t>Traffic congestion</a:t>
            </a:r>
          </a:p>
          <a:p>
            <a:pPr marL="291041" indent="-291041">
              <a:buSzPct val="125000"/>
              <a:buChar char="-"/>
            </a:pPr>
            <a:r>
              <a:t>Bags on seats</a:t>
            </a:r>
          </a:p>
          <a:p>
            <a:pPr marL="291041" indent="-291041">
              <a:buSzPct val="125000"/>
              <a:buChar char="-"/>
            </a:pPr>
            <a:r>
              <a:t>Social Media addiction</a:t>
            </a:r>
          </a:p>
          <a:p>
            <a:pPr marL="291041" indent="-291041">
              <a:buSzPct val="125000"/>
              <a:buChar char="-"/>
            </a:pPr>
            <a:r>
              <a:t>Food Waste</a:t>
            </a:r>
          </a:p>
          <a:p>
            <a:pPr marL="291041" indent="-291041">
              <a:buSzPct val="125000"/>
              <a:buChar char="-"/>
            </a:pPr>
            <a:r>
              <a:t>Or you might have your own problem to solve…</a:t>
            </a:r>
          </a:p>
        </p:txBody>
      </p:sp>
    </p:spTree>
    <p:extLst>
      <p:ext uri="{BB962C8B-B14F-4D97-AF65-F5344CB8AC3E}">
        <p14:creationId xmlns:p14="http://schemas.microsoft.com/office/powerpoint/2010/main" val="3019162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xfrm>
            <a:off x="381000" y="685800"/>
            <a:ext cx="6096000" cy="3429000"/>
          </a:xfrm>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t>Co-Creation Activity</a:t>
            </a:r>
          </a:p>
          <a:p>
            <a:r>
              <a:t>In groups choose one the problems or your own.</a:t>
            </a:r>
          </a:p>
          <a:p>
            <a:r>
              <a:t>Spend at least 5 mins imagining a world that doesn’t have that problem anymore.</a:t>
            </a:r>
          </a:p>
          <a:p>
            <a:r>
              <a:t>Jot down or draw your ideas. </a:t>
            </a:r>
          </a:p>
          <a:p>
            <a:r>
              <a:t>Now share your ideas with your group and illustrate as many ideas as you can.</a:t>
            </a:r>
          </a:p>
          <a:p>
            <a:r>
              <a:t>Take a few of the best ideas and refine them with co-creation, everyone gets to have input. </a:t>
            </a:r>
          </a:p>
          <a:p>
            <a:r>
              <a:t>Take the best idea and produce an illustration that outlines the solution to your problem. </a:t>
            </a:r>
          </a:p>
          <a:p>
            <a:r>
              <a:t>Take a group selfie and run off the patent office :)</a:t>
            </a:r>
          </a:p>
        </p:txBody>
      </p:sp>
    </p:spTree>
    <p:extLst>
      <p:ext uri="{BB962C8B-B14F-4D97-AF65-F5344CB8AC3E}">
        <p14:creationId xmlns:p14="http://schemas.microsoft.com/office/powerpoint/2010/main" val="1701727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Hello, my name is Mark Boyes and I am here to explain why I believe visual thinking is one of the keys to innovation.</a:t>
            </a:r>
          </a:p>
        </p:txBody>
      </p:sp>
    </p:spTree>
    <p:extLst>
      <p:ext uri="{BB962C8B-B14F-4D97-AF65-F5344CB8AC3E}">
        <p14:creationId xmlns:p14="http://schemas.microsoft.com/office/powerpoint/2010/main" val="3515447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381000" y="685800"/>
            <a:ext cx="6096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r>
              <a:t>In summary, visual thinking and illustration can be an extremely powerful tool to increase cognitive performance, create a shared understanding, build upon ideas, boost creativity. It is also a great way to increase engagement and enjoyment. </a:t>
            </a:r>
          </a:p>
        </p:txBody>
      </p:sp>
    </p:spTree>
    <p:extLst>
      <p:ext uri="{BB962C8B-B14F-4D97-AF65-F5344CB8AC3E}">
        <p14:creationId xmlns:p14="http://schemas.microsoft.com/office/powerpoint/2010/main" val="730197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Visual thinking is using our innate ability to see, both, with our eyes and our mind’s eye, to discover previously invisible ideas, develop those ideas in a rapid and intuitive way, and then share those ideas with other people in a way they simply “get.”</a:t>
            </a:r>
          </a:p>
        </p:txBody>
      </p:sp>
    </p:spTree>
    <p:extLst>
      <p:ext uri="{BB962C8B-B14F-4D97-AF65-F5344CB8AC3E}">
        <p14:creationId xmlns:p14="http://schemas.microsoft.com/office/powerpoint/2010/main" val="95775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The average length of a humpback whale is 15m, the length of a late model double decker bus is 13.75m so the answer is the whale. </a:t>
            </a:r>
          </a:p>
          <a:p>
            <a:r>
              <a:t>We use visual thinking to solve everyday problems. How many chairs are in your house?</a:t>
            </a:r>
          </a:p>
          <a:p>
            <a:r>
              <a:t>Who imagined themselves walking through their house counting the chairs in each room. </a:t>
            </a:r>
          </a:p>
        </p:txBody>
      </p:sp>
    </p:spTree>
    <p:extLst>
      <p:ext uri="{BB962C8B-B14F-4D97-AF65-F5344CB8AC3E}">
        <p14:creationId xmlns:p14="http://schemas.microsoft.com/office/powerpoint/2010/main" val="117906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What percentage of our brains are dedicated to visual processing?</a:t>
            </a:r>
          </a:p>
          <a:p>
            <a:r>
              <a:t>We are born visual, more than 50% of our brains are dedication to processing vision. What makes our visual system unique is that most of the processing occurs outside the brain, in the retina of the eye. The first 4 months our brain development is dedicated to the development of vision and movement processing. </a:t>
            </a:r>
          </a:p>
        </p:txBody>
      </p:sp>
    </p:spTree>
    <p:extLst>
      <p:ext uri="{BB962C8B-B14F-4D97-AF65-F5344CB8AC3E}">
        <p14:creationId xmlns:p14="http://schemas.microsoft.com/office/powerpoint/2010/main" val="372148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Since our sub-conscious system processes more information through vision, visualising is a perfect way to communicate our ideas. When someone sees a visualization of an idea, it will take less than 500 milliseconds for the eye and the brain to process what are called pre-attentive visual properties of an image.</a:t>
            </a:r>
          </a:p>
        </p:txBody>
      </p:sp>
    </p:spTree>
    <p:extLst>
      <p:ext uri="{BB962C8B-B14F-4D97-AF65-F5344CB8AC3E}">
        <p14:creationId xmlns:p14="http://schemas.microsoft.com/office/powerpoint/2010/main" val="190097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–Joe Bloggs</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1291579"/>
            <a:ext cx="29260800" cy="195072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2921000" y="330200"/>
            <a:ext cx="18542000" cy="920750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8016875" y="-63500"/>
            <a:ext cx="19831050" cy="13220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9972675" y="2125132"/>
            <a:ext cx="16402050" cy="109347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290800" y="6870700"/>
            <a:ext cx="8343900" cy="5562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316200" y="952500"/>
            <a:ext cx="8305800" cy="55372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739900" y="-258233"/>
            <a:ext cx="20065999" cy="13377332"/>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61"/>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ti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notesSlide" Target="../notesSlides/notesSlide32.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33.xml"/><Relationship Id="rId16" Type="http://schemas.openxmlformats.org/officeDocument/2006/relationships/image" Target="../media/image102.png"/><Relationship Id="rId1" Type="http://schemas.openxmlformats.org/officeDocument/2006/relationships/slideLayout" Target="../slideLayouts/slideLayout1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5.png"/><Relationship Id="rId1" Type="http://schemas.openxmlformats.org/officeDocument/2006/relationships/slideLayout" Target="../slideLayouts/slideLayout12.xml"/><Relationship Id="rId4" Type="http://schemas.openxmlformats.org/officeDocument/2006/relationships/image" Target="../media/image10.ti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t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ELCOME"/>
          <p:cNvSpPr txBox="1"/>
          <p:nvPr/>
        </p:nvSpPr>
        <p:spPr>
          <a:xfrm>
            <a:off x="4461867" y="5803900"/>
            <a:ext cx="15460267"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19100"/>
              </a:lnSpc>
              <a:defRPr sz="9000" b="0">
                <a:latin typeface="Helvetica"/>
                <a:ea typeface="Helvetica"/>
                <a:cs typeface="Helvetica"/>
                <a:sym typeface="Helvetica"/>
              </a:defRPr>
            </a:lvl1pPr>
          </a:lstStyle>
          <a:p>
            <a:r>
              <a:t>WELCOME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Visual_Thinking.png" descr="Visual_Thinking.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Image Gallery"/>
          <p:cNvGrpSpPr/>
          <p:nvPr/>
        </p:nvGrpSpPr>
        <p:grpSpPr>
          <a:xfrm>
            <a:off x="-12700" y="7124"/>
            <a:ext cx="24409401" cy="14389203"/>
            <a:chOff x="0" y="0"/>
            <a:chExt cx="24409400" cy="14389202"/>
          </a:xfrm>
        </p:grpSpPr>
        <p:pic>
          <p:nvPicPr>
            <p:cNvPr id="159" name="Hospital.png" descr="Hospital.png"/>
            <p:cNvPicPr>
              <a:picLocks noChangeAspect="1"/>
            </p:cNvPicPr>
            <p:nvPr/>
          </p:nvPicPr>
          <p:blipFill>
            <a:blip r:embed="rId2">
              <a:extLst/>
            </a:blip>
            <a:srcRect t="103" b="103"/>
            <a:stretch>
              <a:fillRect/>
            </a:stretch>
          </p:blipFill>
          <p:spPr>
            <a:xfrm>
              <a:off x="0" y="0"/>
              <a:ext cx="24409400" cy="13701752"/>
            </a:xfrm>
            <a:prstGeom prst="rect">
              <a:avLst/>
            </a:prstGeom>
            <a:ln w="12700" cap="flat">
              <a:noFill/>
              <a:miter lim="400000"/>
            </a:ln>
            <a:effectLst/>
          </p:spPr>
        </p:pic>
        <p:sp>
          <p:nvSpPr>
            <p:cNvPr id="160" name="Type to enter a caption."/>
            <p:cNvSpPr/>
            <p:nvPr/>
          </p:nvSpPr>
          <p:spPr>
            <a:xfrm>
              <a:off x="0" y="13777951"/>
              <a:ext cx="24409400" cy="6112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Type to enter a caption.</a:t>
              </a: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Image Gallery"/>
          <p:cNvGrpSpPr/>
          <p:nvPr/>
        </p:nvGrpSpPr>
        <p:grpSpPr>
          <a:xfrm>
            <a:off x="-12701" y="7124"/>
            <a:ext cx="24409401" cy="14389203"/>
            <a:chOff x="0" y="0"/>
            <a:chExt cx="24409400" cy="14389202"/>
          </a:xfrm>
        </p:grpSpPr>
        <p:pic>
          <p:nvPicPr>
            <p:cNvPr id="163" name="Love.png" descr="Love.png"/>
            <p:cNvPicPr>
              <a:picLocks noChangeAspect="1"/>
            </p:cNvPicPr>
            <p:nvPr/>
          </p:nvPicPr>
          <p:blipFill>
            <a:blip r:embed="rId2">
              <a:extLst/>
            </a:blip>
            <a:srcRect t="103" b="103"/>
            <a:stretch>
              <a:fillRect/>
            </a:stretch>
          </p:blipFill>
          <p:spPr>
            <a:xfrm>
              <a:off x="0" y="0"/>
              <a:ext cx="24409400" cy="13701752"/>
            </a:xfrm>
            <a:prstGeom prst="rect">
              <a:avLst/>
            </a:prstGeom>
            <a:ln w="12700" cap="flat">
              <a:noFill/>
              <a:miter lim="400000"/>
            </a:ln>
            <a:effectLst/>
          </p:spPr>
        </p:pic>
        <p:sp>
          <p:nvSpPr>
            <p:cNvPr id="164" name="Type to enter a caption."/>
            <p:cNvSpPr/>
            <p:nvPr/>
          </p:nvSpPr>
          <p:spPr>
            <a:xfrm>
              <a:off x="0" y="13777951"/>
              <a:ext cx="24409400" cy="6112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Type to enter a caption.</a:t>
              </a: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2700" y="7124"/>
            <a:ext cx="24409401" cy="14389203"/>
            <a:chOff x="0" y="0"/>
            <a:chExt cx="24409400" cy="14389202"/>
          </a:xfrm>
        </p:grpSpPr>
        <p:pic>
          <p:nvPicPr>
            <p:cNvPr id="167" name="Fastest.png" descr="Fastest.png"/>
            <p:cNvPicPr>
              <a:picLocks noChangeAspect="1"/>
            </p:cNvPicPr>
            <p:nvPr/>
          </p:nvPicPr>
          <p:blipFill>
            <a:blip r:embed="rId2">
              <a:extLst/>
            </a:blip>
            <a:srcRect t="103" b="103"/>
            <a:stretch>
              <a:fillRect/>
            </a:stretch>
          </p:blipFill>
          <p:spPr>
            <a:xfrm>
              <a:off x="0" y="0"/>
              <a:ext cx="24409400" cy="13701752"/>
            </a:xfrm>
            <a:prstGeom prst="rect">
              <a:avLst/>
            </a:prstGeom>
            <a:ln w="12700" cap="flat">
              <a:noFill/>
              <a:miter lim="400000"/>
            </a:ln>
            <a:effectLst/>
          </p:spPr>
        </p:pic>
        <p:sp>
          <p:nvSpPr>
            <p:cNvPr id="168" name="Type to enter a caption."/>
            <p:cNvSpPr/>
            <p:nvPr/>
          </p:nvSpPr>
          <p:spPr>
            <a:xfrm>
              <a:off x="0" y="13777951"/>
              <a:ext cx="24409400" cy="6112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Type to enter a caption.</a:t>
              </a: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WHAT IS LONGER,…"/>
          <p:cNvSpPr txBox="1"/>
          <p:nvPr/>
        </p:nvSpPr>
        <p:spPr>
          <a:xfrm>
            <a:off x="4461867" y="3060699"/>
            <a:ext cx="15460267" cy="695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19100"/>
              </a:lnSpc>
              <a:defRPr sz="9000" b="0">
                <a:latin typeface="Helvetica"/>
                <a:ea typeface="Helvetica"/>
                <a:cs typeface="Helvetica"/>
                <a:sym typeface="Helvetica"/>
              </a:defRPr>
            </a:pPr>
            <a:r>
              <a:t>WHAT IS LONGER,</a:t>
            </a:r>
            <a:endParaRPr>
              <a:latin typeface="Times"/>
              <a:ea typeface="Times"/>
              <a:cs typeface="Times"/>
              <a:sym typeface="Times"/>
            </a:endParaRPr>
          </a:p>
          <a:p>
            <a:pPr defTabSz="457200">
              <a:lnSpc>
                <a:spcPts val="19100"/>
              </a:lnSpc>
              <a:defRPr sz="9000" b="0">
                <a:latin typeface="Helvetica"/>
                <a:ea typeface="Helvetica"/>
                <a:cs typeface="Helvetica"/>
                <a:sym typeface="Helvetica"/>
              </a:defRPr>
            </a:pPr>
            <a:r>
              <a:t>A DOUBLE DECKER BUS</a:t>
            </a:r>
            <a:endParaRPr>
              <a:latin typeface="Times"/>
              <a:ea typeface="Times"/>
              <a:cs typeface="Times"/>
              <a:sym typeface="Times"/>
            </a:endParaRPr>
          </a:p>
          <a:p>
            <a:pPr defTabSz="457200">
              <a:lnSpc>
                <a:spcPts val="19100"/>
              </a:lnSpc>
              <a:defRPr sz="9000" b="0">
                <a:latin typeface="Helvetica"/>
                <a:ea typeface="Helvetica"/>
                <a:cs typeface="Helvetica"/>
                <a:sym typeface="Helvetica"/>
              </a:defRPr>
            </a:pPr>
            <a:r>
              <a:t>or </a:t>
            </a:r>
            <a:endParaRPr>
              <a:latin typeface="Times"/>
              <a:ea typeface="Times"/>
              <a:cs typeface="Times"/>
              <a:sym typeface="Times"/>
            </a:endParaRPr>
          </a:p>
          <a:p>
            <a:pPr defTabSz="457200">
              <a:lnSpc>
                <a:spcPts val="19100"/>
              </a:lnSpc>
              <a:defRPr sz="9000" b="0">
                <a:latin typeface="Helvetica"/>
                <a:ea typeface="Helvetica"/>
                <a:cs typeface="Helvetica"/>
                <a:sym typeface="Helvetica"/>
              </a:defRPr>
            </a:pPr>
            <a:r>
              <a:t>AN ADULT</a:t>
            </a:r>
            <a:endParaRPr>
              <a:latin typeface="Times"/>
              <a:ea typeface="Times"/>
              <a:cs typeface="Times"/>
              <a:sym typeface="Times"/>
            </a:endParaRPr>
          </a:p>
          <a:p>
            <a:pPr defTabSz="457200">
              <a:lnSpc>
                <a:spcPts val="19100"/>
              </a:lnSpc>
              <a:defRPr sz="9000" b="0">
                <a:latin typeface="Helvetica"/>
                <a:ea typeface="Helvetica"/>
                <a:cs typeface="Helvetica"/>
                <a:sym typeface="Helvetica"/>
              </a:defRPr>
            </a:pPr>
            <a:r>
              <a:t>HUMPBACK WHALE?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3">
            <a:extLst/>
          </a:blip>
          <a:srcRect l="11143" t="37726" r="17033" b="2179"/>
          <a:stretch>
            <a:fillRect/>
          </a:stretch>
        </p:blipFill>
        <p:spPr>
          <a:xfrm>
            <a:off x="3106190" y="7327587"/>
            <a:ext cx="12106806" cy="6087436"/>
          </a:xfrm>
          <a:prstGeom prst="rect">
            <a:avLst/>
          </a:prstGeom>
          <a:ln w="12700">
            <a:miter lim="400000"/>
          </a:ln>
        </p:spPr>
      </p:pic>
      <p:pic>
        <p:nvPicPr>
          <p:cNvPr id="174" name="Image" descr="Image"/>
          <p:cNvPicPr>
            <a:picLocks noChangeAspect="1"/>
          </p:cNvPicPr>
          <p:nvPr/>
        </p:nvPicPr>
        <p:blipFill>
          <a:blip r:embed="rId4">
            <a:extLst/>
          </a:blip>
          <a:stretch>
            <a:fillRect/>
          </a:stretch>
        </p:blipFill>
        <p:spPr>
          <a:xfrm>
            <a:off x="3147093" y="301144"/>
            <a:ext cx="14128004" cy="5953671"/>
          </a:xfrm>
          <a:prstGeom prst="rect">
            <a:avLst/>
          </a:prstGeom>
          <a:ln w="12700">
            <a:miter lim="400000"/>
          </a:ln>
        </p:spPr>
      </p:pic>
      <p:sp>
        <p:nvSpPr>
          <p:cNvPr id="175" name="Line"/>
          <p:cNvSpPr/>
          <p:nvPr/>
        </p:nvSpPr>
        <p:spPr>
          <a:xfrm>
            <a:off x="3389007" y="6791200"/>
            <a:ext cx="17656991" cy="1"/>
          </a:xfrm>
          <a:prstGeom prst="line">
            <a:avLst/>
          </a:prstGeom>
          <a:ln w="101600">
            <a:solidFill>
              <a:srgbClr val="53585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176" name="Line"/>
          <p:cNvSpPr/>
          <p:nvPr/>
        </p:nvSpPr>
        <p:spPr>
          <a:xfrm>
            <a:off x="21008823" y="6312729"/>
            <a:ext cx="1" cy="530847"/>
          </a:xfrm>
          <a:prstGeom prst="line">
            <a:avLst/>
          </a:prstGeom>
          <a:ln w="101600">
            <a:solidFill>
              <a:srgbClr val="53585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177" name="Line"/>
          <p:cNvSpPr/>
          <p:nvPr/>
        </p:nvSpPr>
        <p:spPr>
          <a:xfrm>
            <a:off x="3419944" y="6312729"/>
            <a:ext cx="1" cy="530847"/>
          </a:xfrm>
          <a:prstGeom prst="line">
            <a:avLst/>
          </a:prstGeom>
          <a:ln w="101600">
            <a:solidFill>
              <a:srgbClr val="53585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178" name="Line"/>
          <p:cNvSpPr/>
          <p:nvPr/>
        </p:nvSpPr>
        <p:spPr>
          <a:xfrm>
            <a:off x="12217502" y="6312729"/>
            <a:ext cx="1" cy="530847"/>
          </a:xfrm>
          <a:prstGeom prst="line">
            <a:avLst/>
          </a:prstGeom>
          <a:ln w="101600">
            <a:solidFill>
              <a:srgbClr val="53585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179" name="Line"/>
          <p:cNvSpPr/>
          <p:nvPr/>
        </p:nvSpPr>
        <p:spPr>
          <a:xfrm>
            <a:off x="16613162" y="6312729"/>
            <a:ext cx="1" cy="530847"/>
          </a:xfrm>
          <a:prstGeom prst="line">
            <a:avLst/>
          </a:prstGeom>
          <a:ln w="101600">
            <a:solidFill>
              <a:srgbClr val="53585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180" name="Line"/>
          <p:cNvSpPr/>
          <p:nvPr/>
        </p:nvSpPr>
        <p:spPr>
          <a:xfrm>
            <a:off x="7818723" y="6312729"/>
            <a:ext cx="1" cy="530847"/>
          </a:xfrm>
          <a:prstGeom prst="line">
            <a:avLst/>
          </a:prstGeom>
          <a:ln w="101600">
            <a:solidFill>
              <a:srgbClr val="53585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181" name="0"/>
          <p:cNvSpPr txBox="1"/>
          <p:nvPr/>
        </p:nvSpPr>
        <p:spPr>
          <a:xfrm>
            <a:off x="3256877" y="5694364"/>
            <a:ext cx="326137" cy="560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0</a:t>
            </a:r>
          </a:p>
        </p:txBody>
      </p:sp>
      <p:sp>
        <p:nvSpPr>
          <p:cNvPr id="182" name="20"/>
          <p:cNvSpPr txBox="1"/>
          <p:nvPr/>
        </p:nvSpPr>
        <p:spPr>
          <a:xfrm>
            <a:off x="20739837" y="5694364"/>
            <a:ext cx="537973" cy="560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20</a:t>
            </a:r>
          </a:p>
        </p:txBody>
      </p:sp>
      <p:sp>
        <p:nvSpPr>
          <p:cNvPr id="183" name="10"/>
          <p:cNvSpPr txBox="1"/>
          <p:nvPr/>
        </p:nvSpPr>
        <p:spPr>
          <a:xfrm>
            <a:off x="11948516" y="5694364"/>
            <a:ext cx="537973" cy="560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10</a:t>
            </a:r>
          </a:p>
        </p:txBody>
      </p:sp>
      <p:sp>
        <p:nvSpPr>
          <p:cNvPr id="184" name="15"/>
          <p:cNvSpPr txBox="1"/>
          <p:nvPr/>
        </p:nvSpPr>
        <p:spPr>
          <a:xfrm>
            <a:off x="16344176" y="5694364"/>
            <a:ext cx="537973" cy="560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15</a:t>
            </a:r>
          </a:p>
        </p:txBody>
      </p:sp>
      <p:sp>
        <p:nvSpPr>
          <p:cNvPr id="185" name="5"/>
          <p:cNvSpPr txBox="1"/>
          <p:nvPr/>
        </p:nvSpPr>
        <p:spPr>
          <a:xfrm>
            <a:off x="7655655" y="5694364"/>
            <a:ext cx="326137" cy="560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5</a:t>
            </a:r>
          </a:p>
        </p:txBody>
      </p:sp>
      <p:sp>
        <p:nvSpPr>
          <p:cNvPr id="186" name="Oval"/>
          <p:cNvSpPr/>
          <p:nvPr/>
        </p:nvSpPr>
        <p:spPr>
          <a:xfrm>
            <a:off x="2956388" y="6901491"/>
            <a:ext cx="927114" cy="992896"/>
          </a:xfrm>
          <a:prstGeom prst="ellipse">
            <a:avLst/>
          </a:prstGeom>
          <a:solidFill>
            <a:srgbClr val="FFFFFF"/>
          </a:solidFill>
          <a:ln w="12700">
            <a:miter lim="400000"/>
          </a:ln>
        </p:spPr>
        <p:txBody>
          <a:bodyPr lIns="50800" tIns="50800" rIns="50800" bIns="50800" anchor="ctr"/>
          <a:lstStyle/>
          <a:p>
            <a:pPr>
              <a:defRPr sz="3200" b="0">
                <a:solidFill>
                  <a:srgbClr val="000000"/>
                </a:solidFill>
                <a:latin typeface="+mn-lt"/>
                <a:ea typeface="+mn-ea"/>
                <a:cs typeface="+mn-cs"/>
                <a:sym typeface="Helvetica Neue Medium"/>
              </a:defRPr>
            </a:pPr>
            <a:endParaRPr/>
          </a:p>
        </p:txBody>
      </p:sp>
      <p:sp>
        <p:nvSpPr>
          <p:cNvPr id="187" name="M"/>
          <p:cNvSpPr txBox="1"/>
          <p:nvPr/>
        </p:nvSpPr>
        <p:spPr>
          <a:xfrm>
            <a:off x="19804384" y="5800657"/>
            <a:ext cx="3178984" cy="424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100">
                <a:solidFill>
                  <a:srgbClr val="000000"/>
                </a:solidFill>
              </a:defRPr>
            </a:lvl1pPr>
          </a:lstStyle>
          <a:p>
            <a:r>
              <a:t>M</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Brain.png" descr="Brain.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2" name="Image" descr="Image"/>
          <p:cNvPicPr>
            <a:picLocks noChangeAspect="1"/>
          </p:cNvPicPr>
          <p:nvPr/>
        </p:nvPicPr>
        <p:blipFill>
          <a:blip r:embed="rId4">
            <a:extLst/>
          </a:blip>
          <a:stretch>
            <a:fillRect/>
          </a:stretch>
        </p:blipFill>
        <p:spPr>
          <a:xfrm>
            <a:off x="10541051" y="1268932"/>
            <a:ext cx="6203896" cy="8348453"/>
          </a:xfrm>
          <a:prstGeom prst="rect">
            <a:avLst/>
          </a:prstGeom>
          <a:ln w="12700">
            <a:miter lim="400000"/>
          </a:ln>
        </p:spPr>
      </p:pic>
      <p:sp>
        <p:nvSpPr>
          <p:cNvPr id="193" name="Dragoi (1997)"/>
          <p:cNvSpPr txBox="1"/>
          <p:nvPr/>
        </p:nvSpPr>
        <p:spPr>
          <a:xfrm>
            <a:off x="21410736" y="12690331"/>
            <a:ext cx="2521484"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3100" b="0">
                <a:solidFill>
                  <a:srgbClr val="373A3C"/>
                </a:solidFill>
                <a:latin typeface="Helvetica"/>
                <a:ea typeface="Helvetica"/>
                <a:cs typeface="Helvetica"/>
                <a:sym typeface="Helvetica"/>
              </a:defRPr>
            </a:lvl1pPr>
          </a:lstStyle>
          <a:p>
            <a:r>
              <a:t>Dragoi (1997)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Bandwidth.png" descr="Bandwidth.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98" name="Sub-conscious Bandwidth"/>
          <p:cNvSpPr txBox="1"/>
          <p:nvPr/>
        </p:nvSpPr>
        <p:spPr>
          <a:xfrm>
            <a:off x="4467909" y="453296"/>
            <a:ext cx="8074661" cy="85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0000"/>
                </a:solidFill>
              </a:defRPr>
            </a:lvl1pPr>
          </a:lstStyle>
          <a:p>
            <a:r>
              <a:t>Sub-conscious Bandwidth</a:t>
            </a:r>
          </a:p>
        </p:txBody>
      </p:sp>
      <p:sp>
        <p:nvSpPr>
          <p:cNvPr id="199" name="Conscious Bandwidth"/>
          <p:cNvSpPr txBox="1"/>
          <p:nvPr/>
        </p:nvSpPr>
        <p:spPr>
          <a:xfrm>
            <a:off x="15663599" y="453296"/>
            <a:ext cx="6745606" cy="85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0000"/>
                </a:solidFill>
              </a:defRPr>
            </a:lvl1pPr>
          </a:lstStyle>
          <a:p>
            <a:r>
              <a:t>Conscious Bandwidth</a:t>
            </a:r>
          </a:p>
        </p:txBody>
      </p:sp>
      <p:sp>
        <p:nvSpPr>
          <p:cNvPr id="200" name="(millions of bits per second)"/>
          <p:cNvSpPr txBox="1"/>
          <p:nvPr/>
        </p:nvSpPr>
        <p:spPr>
          <a:xfrm>
            <a:off x="6776895" y="1334515"/>
            <a:ext cx="3456687" cy="411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000000"/>
                </a:solidFill>
              </a:defRPr>
            </a:lvl1pPr>
          </a:lstStyle>
          <a:p>
            <a:r>
              <a:t>(millions of bits per second)</a:t>
            </a:r>
          </a:p>
        </p:txBody>
      </p:sp>
      <p:sp>
        <p:nvSpPr>
          <p:cNvPr id="201" name="(bits per second)"/>
          <p:cNvSpPr txBox="1"/>
          <p:nvPr/>
        </p:nvSpPr>
        <p:spPr>
          <a:xfrm>
            <a:off x="17965792" y="1334515"/>
            <a:ext cx="2141221" cy="411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000000"/>
                </a:solidFill>
              </a:defRPr>
            </a:lvl1pPr>
          </a:lstStyle>
          <a:p>
            <a:r>
              <a:t>(bits per second)</a:t>
            </a:r>
          </a:p>
        </p:txBody>
      </p:sp>
      <p:sp>
        <p:nvSpPr>
          <p:cNvPr id="202" name="Norretanders (1998)"/>
          <p:cNvSpPr txBox="1"/>
          <p:nvPr/>
        </p:nvSpPr>
        <p:spPr>
          <a:xfrm>
            <a:off x="20261549" y="12850463"/>
            <a:ext cx="3714081"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a:solidFill>
                  <a:srgbClr val="333333"/>
                </a:solidFill>
                <a:latin typeface="Helvetica"/>
                <a:ea typeface="Helvetica"/>
                <a:cs typeface="Helvetica"/>
                <a:sym typeface="Helvetica"/>
              </a:defRPr>
            </a:lvl1pPr>
          </a:lstStyle>
          <a:p>
            <a:pPr>
              <a:defRPr sz="2000"/>
            </a:pPr>
            <a:r>
              <a:rPr sz="3000"/>
              <a:t>Norretanders (1998)</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3">
            <a:extLst/>
          </a:blip>
          <a:stretch>
            <a:fillRect/>
          </a:stretch>
        </p:blipFill>
        <p:spPr>
          <a:xfrm>
            <a:off x="-5634" y="-15875"/>
            <a:ext cx="24395268" cy="13747750"/>
          </a:xfrm>
          <a:prstGeom prst="rect">
            <a:avLst/>
          </a:prstGeom>
          <a:ln w="12700">
            <a:miter lim="400000"/>
          </a:ln>
        </p:spPr>
      </p:pic>
      <p:pic>
        <p:nvPicPr>
          <p:cNvPr id="207" name="ENVVy Logo (Coral).png" descr="ENVVy Logo (Coral).png"/>
          <p:cNvPicPr>
            <a:picLocks noChangeAspect="1"/>
          </p:cNvPicPr>
          <p:nvPr/>
        </p:nvPicPr>
        <p:blipFill>
          <a:blip r:embed="rId4">
            <a:extLst/>
          </a:blip>
          <a:stretch>
            <a:fillRect/>
          </a:stretch>
        </p:blipFill>
        <p:spPr>
          <a:xfrm>
            <a:off x="11483826" y="12969658"/>
            <a:ext cx="1416347" cy="41829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3">
            <a:extLst/>
          </a:blip>
          <a:stretch>
            <a:fillRect/>
          </a:stretch>
        </p:blipFill>
        <p:spPr>
          <a:xfrm>
            <a:off x="12113840" y="2819400"/>
            <a:ext cx="9920660" cy="6981205"/>
          </a:xfrm>
          <a:prstGeom prst="rect">
            <a:avLst/>
          </a:prstGeom>
          <a:ln w="12700">
            <a:miter lim="400000"/>
          </a:ln>
        </p:spPr>
      </p:pic>
      <p:sp>
        <p:nvSpPr>
          <p:cNvPr id="212" name="Research shows that 75% of knowledge held by adults is learnt through seeing."/>
          <p:cNvSpPr txBox="1"/>
          <p:nvPr/>
        </p:nvSpPr>
        <p:spPr>
          <a:xfrm>
            <a:off x="2675375" y="3878154"/>
            <a:ext cx="7837604" cy="5959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ts val="14100"/>
              </a:lnSpc>
              <a:defRPr sz="6433" b="0">
                <a:solidFill>
                  <a:srgbClr val="000000"/>
                </a:solidFill>
                <a:latin typeface="Helvetica"/>
                <a:ea typeface="Helvetica"/>
                <a:cs typeface="Helvetica"/>
                <a:sym typeface="Helvetica"/>
              </a:defRPr>
            </a:pPr>
            <a:r>
              <a:t>Research shows that </a:t>
            </a:r>
            <a:r>
              <a:rPr b="1">
                <a:solidFill>
                  <a:srgbClr val="151EBF"/>
                </a:solidFill>
              </a:rPr>
              <a:t>75% </a:t>
            </a:r>
            <a:r>
              <a:t>of knowledge held by adults is learnt through seeing.</a:t>
            </a:r>
            <a:endParaRPr>
              <a:latin typeface="Times"/>
              <a:ea typeface="Times"/>
              <a:cs typeface="Times"/>
              <a:sym typeface="Times"/>
            </a:endParaRPr>
          </a:p>
        </p:txBody>
      </p:sp>
      <p:sp>
        <p:nvSpPr>
          <p:cNvPr id="213" name="Laird (1985)"/>
          <p:cNvSpPr txBox="1"/>
          <p:nvPr/>
        </p:nvSpPr>
        <p:spPr>
          <a:xfrm>
            <a:off x="21775222" y="12811907"/>
            <a:ext cx="2252961"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a:solidFill>
                  <a:srgbClr val="333333"/>
                </a:solidFill>
                <a:latin typeface="Helvetica"/>
                <a:ea typeface="Helvetica"/>
                <a:cs typeface="Helvetica"/>
                <a:sym typeface="Helvetica"/>
              </a:defRPr>
            </a:lvl1pPr>
          </a:lstStyle>
          <a:p>
            <a:r>
              <a:t>Laird (1985)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AF526AFF-91CA-4FD1-84A8-8AD759693D9D-L0-001.png" descr="AF526AFF-91CA-4FD1-84A8-8AD759693D9D-L0-0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18" name="After 3 days we remember……"/>
          <p:cNvSpPr txBox="1"/>
          <p:nvPr/>
        </p:nvSpPr>
        <p:spPr>
          <a:xfrm>
            <a:off x="13871406" y="4427949"/>
            <a:ext cx="8652128" cy="5530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13600"/>
              </a:lnSpc>
              <a:defRPr sz="6033" b="0">
                <a:latin typeface="Helvetica"/>
                <a:ea typeface="Helvetica"/>
                <a:cs typeface="Helvetica"/>
                <a:sym typeface="Helvetica"/>
              </a:defRPr>
            </a:pPr>
            <a:r>
              <a:t>After 3 days we remember…</a:t>
            </a:r>
            <a:endParaRPr>
              <a:solidFill>
                <a:srgbClr val="000000"/>
              </a:solidFill>
              <a:latin typeface="Times"/>
              <a:ea typeface="Times"/>
              <a:cs typeface="Times"/>
              <a:sym typeface="Times"/>
            </a:endParaRPr>
          </a:p>
          <a:p>
            <a:pPr defTabSz="457200">
              <a:lnSpc>
                <a:spcPts val="13600"/>
              </a:lnSpc>
              <a:defRPr sz="6033" b="0">
                <a:latin typeface="Helvetica"/>
                <a:ea typeface="Helvetica"/>
                <a:cs typeface="Helvetica"/>
                <a:sym typeface="Helvetica"/>
              </a:defRPr>
            </a:pPr>
            <a:r>
              <a:rPr>
                <a:solidFill>
                  <a:srgbClr val="FFFF00"/>
                </a:solidFill>
              </a:rPr>
              <a:t>10%</a:t>
            </a:r>
            <a:r>
              <a:t> of what we have heard but </a:t>
            </a:r>
            <a:r>
              <a:rPr>
                <a:solidFill>
                  <a:srgbClr val="FFFF00"/>
                </a:solidFill>
              </a:rPr>
              <a:t>65%</a:t>
            </a:r>
            <a:r>
              <a:t> of what we have seen</a:t>
            </a:r>
            <a:endParaRPr>
              <a:solidFill>
                <a:srgbClr val="000000"/>
              </a:solidFill>
              <a:latin typeface="Times"/>
              <a:ea typeface="Times"/>
              <a:cs typeface="Times"/>
              <a:sym typeface="Times"/>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ENVVy Logo (Coral).png" descr="ENVVy Logo (Coral).png"/>
          <p:cNvPicPr>
            <a:picLocks noChangeAspect="1"/>
          </p:cNvPicPr>
          <p:nvPr/>
        </p:nvPicPr>
        <p:blipFill>
          <a:blip r:embed="rId3">
            <a:extLst/>
          </a:blip>
          <a:stretch>
            <a:fillRect/>
          </a:stretch>
        </p:blipFill>
        <p:spPr>
          <a:xfrm>
            <a:off x="11483826" y="12969658"/>
            <a:ext cx="1416347" cy="418299"/>
          </a:xfrm>
          <a:prstGeom prst="rect">
            <a:avLst/>
          </a:prstGeom>
          <a:ln w="12700">
            <a:miter lim="400000"/>
          </a:ln>
        </p:spPr>
      </p:pic>
      <p:pic>
        <p:nvPicPr>
          <p:cNvPr id="223" name="6A487C3D-AD66-424E-8CCA-006F270B064E-L0-001.jpeg" descr="6A487C3D-AD66-424E-8CCA-006F270B064E-L0-001.jpeg"/>
          <p:cNvPicPr>
            <a:picLocks noChangeAspect="1"/>
          </p:cNvPicPr>
          <p:nvPr/>
        </p:nvPicPr>
        <p:blipFill>
          <a:blip r:embed="rId4">
            <a:extLst/>
          </a:blip>
          <a:stretch>
            <a:fillRect/>
          </a:stretch>
        </p:blipFill>
        <p:spPr>
          <a:xfrm>
            <a:off x="0" y="1302"/>
            <a:ext cx="24384000" cy="1371339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7" name="D16AB2DF-F419-48A6-8921-39EABA32D7D5-L0-001.jpeg" descr="D16AB2DF-F419-48A6-8921-39EABA32D7D5-L0-001.jpeg"/>
          <p:cNvPicPr>
            <a:picLocks noChangeAspect="1"/>
          </p:cNvPicPr>
          <p:nvPr/>
        </p:nvPicPr>
        <p:blipFill>
          <a:blip r:embed="rId3">
            <a:extLst/>
          </a:blip>
          <a:stretch>
            <a:fillRect/>
          </a:stretch>
        </p:blipFill>
        <p:spPr>
          <a:xfrm>
            <a:off x="-18372" y="-1"/>
            <a:ext cx="18582969" cy="13716001"/>
          </a:xfrm>
          <a:prstGeom prst="rect">
            <a:avLst/>
          </a:prstGeom>
          <a:ln w="12700">
            <a:miter lim="400000"/>
          </a:ln>
        </p:spPr>
      </p:pic>
      <p:sp>
        <p:nvSpPr>
          <p:cNvPr id="228" name="Triangle"/>
          <p:cNvSpPr/>
          <p:nvPr/>
        </p:nvSpPr>
        <p:spPr>
          <a:xfrm>
            <a:off x="15920130" y="3290"/>
            <a:ext cx="2969874" cy="48394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close/>
              </a:path>
            </a:pathLst>
          </a:custGeom>
          <a:solidFill>
            <a:srgbClr val="FFFFFF"/>
          </a:solidFill>
          <a:ln w="12700">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229" name="&quot;I always visualize the run before I do it,&quot; Lindsay Vonn"/>
          <p:cNvSpPr txBox="1"/>
          <p:nvPr/>
        </p:nvSpPr>
        <p:spPr>
          <a:xfrm>
            <a:off x="17236364" y="9073047"/>
            <a:ext cx="6125733" cy="3943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13600"/>
              </a:lnSpc>
              <a:defRPr sz="6033" b="0">
                <a:solidFill>
                  <a:srgbClr val="000000"/>
                </a:solidFill>
                <a:latin typeface="Helvetica"/>
                <a:ea typeface="Helvetica"/>
                <a:cs typeface="Helvetica"/>
                <a:sym typeface="Helvetica"/>
              </a:defRPr>
            </a:lvl1pPr>
          </a:lstStyle>
          <a:p>
            <a:r>
              <a:t>"I always visualize the run before I do it," Lindsay Vonn</a:t>
            </a:r>
            <a:endParaRPr sz="1200">
              <a:latin typeface="Times"/>
              <a:ea typeface="Times"/>
              <a:cs typeface="Times"/>
              <a:sym typeface="Times"/>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Movie" descr="Movie"/>
          <p:cNvPicPr>
            <a:picLocks/>
          </p:cNvPicPr>
          <p:nvPr/>
        </p:nvPicPr>
        <p:blipFill>
          <a:blip r:embed="rId3">
            <a:extLst/>
          </a:blip>
          <a:stretch>
            <a:fillRect/>
          </a:stretch>
        </p:blipFill>
        <p:spPr>
          <a:xfrm>
            <a:off x="2600801" y="-9772"/>
            <a:ext cx="19272012" cy="1379971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Tshirt Front - Bubbles.ai" descr="Tshirt Front - Bubbles.ai"/>
          <p:cNvPicPr>
            <a:picLocks noChangeAspect="1"/>
          </p:cNvPicPr>
          <p:nvPr/>
        </p:nvPicPr>
        <p:blipFill>
          <a:blip r:embed="rId3">
            <a:extLst/>
          </a:blip>
          <a:stretch>
            <a:fillRect/>
          </a:stretch>
        </p:blipFill>
        <p:spPr>
          <a:xfrm>
            <a:off x="8064500" y="1778000"/>
            <a:ext cx="8255000" cy="10160000"/>
          </a:xfrm>
          <a:prstGeom prst="rect">
            <a:avLst/>
          </a:prstGeom>
          <a:ln w="12700">
            <a:miter lim="400000"/>
          </a:ln>
        </p:spPr>
      </p:pic>
      <p:sp>
        <p:nvSpPr>
          <p:cNvPr id="238" name="Rectangle"/>
          <p:cNvSpPr/>
          <p:nvPr/>
        </p:nvSpPr>
        <p:spPr>
          <a:xfrm>
            <a:off x="7927578" y="5231804"/>
            <a:ext cx="8528844" cy="6772871"/>
          </a:xfrm>
          <a:prstGeom prst="rect">
            <a:avLst/>
          </a:prstGeom>
          <a:solidFill>
            <a:srgbClr val="000000"/>
          </a:solidFill>
          <a:ln w="12700">
            <a:miter lim="400000"/>
          </a:ln>
        </p:spPr>
        <p:txBody>
          <a:bodyPr lIns="50800" tIns="50800" rIns="50800" bIns="50800" anchor="ctr"/>
          <a:lstStyle/>
          <a:p>
            <a:pPr>
              <a:defRPr sz="3200" b="0">
                <a:latin typeface="+mn-lt"/>
                <a:ea typeface="+mn-ea"/>
                <a:cs typeface="+mn-cs"/>
                <a:sym typeface="Helvetica Neue Medium"/>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Family Slides (14).JPG" descr="Family Slides (14).JPG"/>
          <p:cNvPicPr>
            <a:picLocks noChangeAspect="1"/>
          </p:cNvPicPr>
          <p:nvPr/>
        </p:nvPicPr>
        <p:blipFill>
          <a:blip r:embed="rId3">
            <a:extLst/>
          </a:blip>
          <a:stretch>
            <a:fillRect/>
          </a:stretch>
        </p:blipFill>
        <p:spPr>
          <a:xfrm>
            <a:off x="2587530" y="0"/>
            <a:ext cx="1920894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3">
            <a:extLst/>
          </a:blip>
          <a:stretch>
            <a:fillRect/>
          </a:stretch>
        </p:blipFill>
        <p:spPr>
          <a:xfrm>
            <a:off x="-17777" y="-16794"/>
            <a:ext cx="12870282" cy="6167011"/>
          </a:xfrm>
          <a:prstGeom prst="rect">
            <a:avLst/>
          </a:prstGeom>
          <a:ln w="12700">
            <a:miter lim="400000"/>
          </a:ln>
        </p:spPr>
      </p:pic>
      <p:pic>
        <p:nvPicPr>
          <p:cNvPr id="247" name="ENVVy Logo (Coral).png" descr="ENVVy Logo (Coral).png"/>
          <p:cNvPicPr>
            <a:picLocks noChangeAspect="1"/>
          </p:cNvPicPr>
          <p:nvPr/>
        </p:nvPicPr>
        <p:blipFill>
          <a:blip r:embed="rId4">
            <a:extLst/>
          </a:blip>
          <a:stretch>
            <a:fillRect/>
          </a:stretch>
        </p:blipFill>
        <p:spPr>
          <a:xfrm>
            <a:off x="11483826" y="12969658"/>
            <a:ext cx="1416347" cy="418299"/>
          </a:xfrm>
          <a:prstGeom prst="rect">
            <a:avLst/>
          </a:prstGeom>
          <a:ln w="12700">
            <a:miter lim="400000"/>
          </a:ln>
        </p:spPr>
      </p:pic>
      <p:pic>
        <p:nvPicPr>
          <p:cNvPr id="248" name="ysntwohdjyp36dtx6lv5.jpg" descr="ysntwohdjyp36dtx6lv5.jpg"/>
          <p:cNvPicPr>
            <a:picLocks/>
          </p:cNvPicPr>
          <p:nvPr/>
        </p:nvPicPr>
        <p:blipFill>
          <a:blip r:embed="rId5">
            <a:extLst/>
          </a:blip>
          <a:stretch>
            <a:fillRect/>
          </a:stretch>
        </p:blipFill>
        <p:spPr>
          <a:xfrm>
            <a:off x="12862472" y="-187703"/>
            <a:ext cx="11541794" cy="6339055"/>
          </a:xfrm>
          <a:prstGeom prst="rect">
            <a:avLst/>
          </a:prstGeom>
          <a:ln w="12700">
            <a:miter lim="400000"/>
          </a:ln>
        </p:spPr>
      </p:pic>
      <p:pic>
        <p:nvPicPr>
          <p:cNvPr id="249" name="DerVerkehrderZukunft.jpg" descr="DerVerkehrderZukunft.jpg"/>
          <p:cNvPicPr>
            <a:picLocks noChangeAspect="1"/>
          </p:cNvPicPr>
          <p:nvPr/>
        </p:nvPicPr>
        <p:blipFill>
          <a:blip r:embed="rId6">
            <a:extLst/>
          </a:blip>
          <a:stretch>
            <a:fillRect/>
          </a:stretch>
        </p:blipFill>
        <p:spPr>
          <a:xfrm>
            <a:off x="-5995" y="6135956"/>
            <a:ext cx="9843837" cy="7599443"/>
          </a:xfrm>
          <a:prstGeom prst="rect">
            <a:avLst/>
          </a:prstGeom>
          <a:ln w="12700">
            <a:miter lim="400000"/>
          </a:ln>
        </p:spPr>
      </p:pic>
      <p:pic>
        <p:nvPicPr>
          <p:cNvPr id="250" name="1945movingahead1.jpg" descr="1945movingahead1.jpg"/>
          <p:cNvPicPr>
            <a:picLocks noChangeAspect="1"/>
          </p:cNvPicPr>
          <p:nvPr/>
        </p:nvPicPr>
        <p:blipFill>
          <a:blip r:embed="rId7">
            <a:extLst/>
          </a:blip>
          <a:stretch>
            <a:fillRect/>
          </a:stretch>
        </p:blipFill>
        <p:spPr>
          <a:xfrm>
            <a:off x="9844723" y="6140640"/>
            <a:ext cx="4555776" cy="7599443"/>
          </a:xfrm>
          <a:prstGeom prst="rect">
            <a:avLst/>
          </a:prstGeom>
          <a:ln w="12700">
            <a:miter lim="400000"/>
          </a:ln>
        </p:spPr>
      </p:pic>
      <p:pic>
        <p:nvPicPr>
          <p:cNvPr id="251" name="autopilot.jpg" descr="autopilot.jpg"/>
          <p:cNvPicPr>
            <a:picLocks noChangeAspect="1"/>
          </p:cNvPicPr>
          <p:nvPr/>
        </p:nvPicPr>
        <p:blipFill>
          <a:blip r:embed="rId8">
            <a:extLst/>
          </a:blip>
          <a:stretch>
            <a:fillRect/>
          </a:stretch>
        </p:blipFill>
        <p:spPr>
          <a:xfrm>
            <a:off x="14388242" y="6140640"/>
            <a:ext cx="13018859" cy="7599443"/>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inarion.png" descr="Imaginarion.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Image" descr="Image"/>
          <p:cNvPicPr>
            <a:picLocks noChangeAspect="1"/>
          </p:cNvPicPr>
          <p:nvPr/>
        </p:nvPicPr>
        <p:blipFill>
          <a:blip r:embed="rId3">
            <a:extLst/>
          </a:blip>
          <a:stretch>
            <a:fillRect/>
          </a:stretch>
        </p:blipFill>
        <p:spPr>
          <a:xfrm>
            <a:off x="423020" y="595857"/>
            <a:ext cx="23537960" cy="10356703"/>
          </a:xfrm>
          <a:prstGeom prst="rect">
            <a:avLst/>
          </a:prstGeom>
          <a:ln w="12700">
            <a:miter lim="400000"/>
          </a:ln>
        </p:spPr>
      </p:pic>
      <p:sp>
        <p:nvSpPr>
          <p:cNvPr id="260" name="7,729,592,830 11/09/2019 19:45"/>
          <p:cNvSpPr txBox="1"/>
          <p:nvPr/>
        </p:nvSpPr>
        <p:spPr>
          <a:xfrm>
            <a:off x="6343838" y="11310504"/>
            <a:ext cx="11696323"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10000">
                <a:latin typeface="Helvetica"/>
                <a:ea typeface="Helvetica"/>
                <a:cs typeface="Helvetica"/>
                <a:sym typeface="Helvetica"/>
              </a:defRPr>
            </a:pPr>
            <a:r>
              <a:rPr sz="12000"/>
              <a:t>7,729,592,830</a:t>
            </a:r>
            <a:r>
              <a:t> </a:t>
            </a:r>
            <a:r>
              <a:rPr sz="1500"/>
              <a:t>11/09/2019 19:45</a:t>
            </a:r>
          </a:p>
        </p:txBody>
      </p:sp>
      <p:sp>
        <p:nvSpPr>
          <p:cNvPr id="261" name="World Population Density (people/km2)"/>
          <p:cNvSpPr txBox="1"/>
          <p:nvPr/>
        </p:nvSpPr>
        <p:spPr>
          <a:xfrm>
            <a:off x="8861166" y="9968927"/>
            <a:ext cx="6661668"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b="0">
                <a:solidFill>
                  <a:srgbClr val="444444"/>
                </a:solidFill>
                <a:latin typeface="Helvetica"/>
                <a:ea typeface="Helvetica"/>
                <a:cs typeface="Helvetica"/>
                <a:sym typeface="Helvetica"/>
              </a:defRPr>
            </a:pPr>
            <a:r>
              <a:t>World Population Density (people/km</a:t>
            </a:r>
            <a:r>
              <a:rPr sz="2250"/>
              <a:t>2</a:t>
            </a:r>
            <a: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magination_Quandant.png" descr="Imagination_Quandant.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86EF0E55-1914-4D06-BD17-41A178E844DC-L0-001.png" descr="86EF0E55-1914-4D06-BD17-41A178E844DC-L0-0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150717-disney-land-gallery-tease_entjbl.jpeg" descr="150717-disney-land-gallery-tease_entjbl.jpeg"/>
          <p:cNvPicPr>
            <a:picLocks noChangeAspect="1"/>
          </p:cNvPicPr>
          <p:nvPr/>
        </p:nvPicPr>
        <p:blipFill>
          <a:blip r:embed="rId3">
            <a:extLst/>
          </a:blip>
          <a:stretch>
            <a:fillRect/>
          </a:stretch>
        </p:blipFill>
        <p:spPr>
          <a:xfrm>
            <a:off x="-123186" y="-62411"/>
            <a:ext cx="24630372" cy="13840822"/>
          </a:xfrm>
          <a:prstGeom prst="rect">
            <a:avLst/>
          </a:prstGeom>
          <a:ln w="12700">
            <a:miter lim="400000"/>
          </a:ln>
        </p:spPr>
      </p:pic>
      <p:sp>
        <p:nvSpPr>
          <p:cNvPr id="270" name="If you can dream it,…"/>
          <p:cNvSpPr txBox="1"/>
          <p:nvPr/>
        </p:nvSpPr>
        <p:spPr>
          <a:xfrm>
            <a:off x="5010101" y="124771"/>
            <a:ext cx="18087730" cy="9367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117999"/>
              </a:lnSpc>
              <a:defRPr sz="20000" b="0"/>
            </a:pPr>
            <a:r>
              <a:t>I</a:t>
            </a:r>
            <a:r>
              <a:rPr sz="15000" b="1"/>
              <a:t>f you can dream it, </a:t>
            </a:r>
          </a:p>
          <a:p>
            <a:pPr algn="r" defTabSz="457200">
              <a:lnSpc>
                <a:spcPct val="117999"/>
              </a:lnSpc>
              <a:defRPr sz="20000" b="0"/>
            </a:pPr>
            <a:r>
              <a:rPr sz="15000" b="1"/>
              <a:t>you can do it.</a:t>
            </a:r>
          </a:p>
          <a:p>
            <a:pPr algn="r" defTabSz="457200">
              <a:lnSpc>
                <a:spcPct val="117999"/>
              </a:lnSpc>
              <a:defRPr sz="20000" b="0">
                <a:solidFill>
                  <a:srgbClr val="929000"/>
                </a:solidFill>
              </a:defRPr>
            </a:pPr>
            <a:r>
              <a:rPr sz="8000" b="1">
                <a:solidFill>
                  <a:srgbClr val="FFFFFF"/>
                </a:solidFill>
              </a:rPr>
              <a:t>Walt Disney</a:t>
            </a:r>
            <a:r>
              <a:t>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Tshirt Front - Bubbles.ai" descr="Tshirt Front - Bubbles.ai"/>
          <p:cNvPicPr>
            <a:picLocks noChangeAspect="1"/>
          </p:cNvPicPr>
          <p:nvPr/>
        </p:nvPicPr>
        <p:blipFill>
          <a:blip r:embed="rId3">
            <a:extLst/>
          </a:blip>
          <a:stretch>
            <a:fillRect/>
          </a:stretch>
        </p:blipFill>
        <p:spPr>
          <a:xfrm>
            <a:off x="8064500" y="1778000"/>
            <a:ext cx="8255000" cy="10160000"/>
          </a:xfrm>
          <a:prstGeom prst="rect">
            <a:avLst/>
          </a:prstGeom>
          <a:ln w="12700">
            <a:miter lim="400000"/>
          </a:ln>
        </p:spPr>
      </p:pic>
      <p:sp>
        <p:nvSpPr>
          <p:cNvPr id="275" name="Rectangle"/>
          <p:cNvSpPr/>
          <p:nvPr/>
        </p:nvSpPr>
        <p:spPr>
          <a:xfrm>
            <a:off x="7927578" y="8482161"/>
            <a:ext cx="8528844" cy="3535214"/>
          </a:xfrm>
          <a:prstGeom prst="rect">
            <a:avLst/>
          </a:prstGeom>
          <a:solidFill>
            <a:srgbClr val="000000"/>
          </a:solidFill>
          <a:ln w="12700">
            <a:miter lim="400000"/>
          </a:ln>
        </p:spPr>
        <p:txBody>
          <a:bodyPr lIns="50800" tIns="50800" rIns="50800" bIns="50800" anchor="ctr"/>
          <a:lstStyle/>
          <a:p>
            <a:pPr>
              <a:defRPr sz="3200" b="0">
                <a:latin typeface="+mn-lt"/>
                <a:ea typeface="+mn-ea"/>
                <a:cs typeface="+mn-cs"/>
                <a:sym typeface="Helvetica Neue Medium"/>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janfeb2016_f11_indonesiacavepaintings.jpg" descr="janfeb2016_f11_indonesiacavepaintings.jpg"/>
          <p:cNvPicPr>
            <a:picLocks noChangeAspect="1"/>
          </p:cNvPicPr>
          <p:nvPr/>
        </p:nvPicPr>
        <p:blipFill>
          <a:blip r:embed="rId3">
            <a:extLst/>
          </a:blip>
          <a:stretch>
            <a:fillRect/>
          </a:stretch>
        </p:blipFill>
        <p:spPr>
          <a:xfrm>
            <a:off x="666419" y="539444"/>
            <a:ext cx="7309183" cy="5477442"/>
          </a:xfrm>
          <a:prstGeom prst="rect">
            <a:avLst/>
          </a:prstGeom>
          <a:ln w="12700">
            <a:miter lim="400000"/>
          </a:ln>
        </p:spPr>
      </p:pic>
      <p:pic>
        <p:nvPicPr>
          <p:cNvPr id="280" name="Hand-Stencils-Cueva-de-las-Manos.jpg.1000x0_q80_crop-smart.jpg" descr="Hand-Stencils-Cueva-de-las-Manos.jpg.1000x0_q80_crop-smart.jpg"/>
          <p:cNvPicPr>
            <a:picLocks/>
          </p:cNvPicPr>
          <p:nvPr/>
        </p:nvPicPr>
        <p:blipFill>
          <a:blip r:embed="rId4">
            <a:extLst/>
          </a:blip>
          <a:srcRect/>
          <a:stretch>
            <a:fillRect/>
          </a:stretch>
        </p:blipFill>
        <p:spPr>
          <a:xfrm>
            <a:off x="15509019" y="539330"/>
            <a:ext cx="8276489" cy="5477513"/>
          </a:xfrm>
          <a:prstGeom prst="rect">
            <a:avLst/>
          </a:prstGeom>
          <a:ln w="12700">
            <a:miter lim="400000"/>
          </a:ln>
        </p:spPr>
      </p:pic>
      <p:pic>
        <p:nvPicPr>
          <p:cNvPr id="281" name="Altamira_Cave.jpg" descr="Altamira_Cave.jpg"/>
          <p:cNvPicPr>
            <a:picLocks noChangeAspect="1"/>
          </p:cNvPicPr>
          <p:nvPr/>
        </p:nvPicPr>
        <p:blipFill>
          <a:blip r:embed="rId5">
            <a:extLst/>
          </a:blip>
          <a:stretch>
            <a:fillRect/>
          </a:stretch>
        </p:blipFill>
        <p:spPr>
          <a:xfrm>
            <a:off x="8360719" y="539444"/>
            <a:ext cx="6751853" cy="5477442"/>
          </a:xfrm>
          <a:prstGeom prst="rect">
            <a:avLst/>
          </a:prstGeom>
          <a:ln w="12700">
            <a:miter lim="400000"/>
          </a:ln>
        </p:spPr>
      </p:pic>
      <p:pic>
        <p:nvPicPr>
          <p:cNvPr id="282" name="Wandjina_Donkey_Ridge_Kimberley_Rock_Art.jpg" descr="Wandjina_Donkey_Ridge_Kimberley_Rock_Art.jpg"/>
          <p:cNvPicPr>
            <a:picLocks noChangeAspect="1"/>
          </p:cNvPicPr>
          <p:nvPr/>
        </p:nvPicPr>
        <p:blipFill>
          <a:blip r:embed="rId6">
            <a:extLst/>
          </a:blip>
          <a:stretch>
            <a:fillRect/>
          </a:stretch>
        </p:blipFill>
        <p:spPr>
          <a:xfrm>
            <a:off x="636607" y="6663245"/>
            <a:ext cx="10728153" cy="6308155"/>
          </a:xfrm>
          <a:prstGeom prst="rect">
            <a:avLst/>
          </a:prstGeom>
          <a:ln w="12700">
            <a:miter lim="400000"/>
          </a:ln>
        </p:spPr>
      </p:pic>
      <p:pic>
        <p:nvPicPr>
          <p:cNvPr id="283" name="35d56fbeef813bf1381ebb65afef1b6d.jpg" descr="35d56fbeef813bf1381ebb65afef1b6d.jpg"/>
          <p:cNvPicPr>
            <a:picLocks/>
          </p:cNvPicPr>
          <p:nvPr/>
        </p:nvPicPr>
        <p:blipFill>
          <a:blip r:embed="rId7">
            <a:extLst/>
          </a:blip>
          <a:stretch>
            <a:fillRect/>
          </a:stretch>
        </p:blipFill>
        <p:spPr>
          <a:xfrm>
            <a:off x="11959687" y="6663245"/>
            <a:ext cx="11834364" cy="6308155"/>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Why_Illustration.png" descr="Why_Illustration.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llustrate_Process.png" descr="Illustrate_Process.png"/>
          <p:cNvPicPr>
            <a:picLocks noChangeAspect="1"/>
          </p:cNvPicPr>
          <p:nvPr/>
        </p:nvPicPr>
        <p:blipFill>
          <a:blip r:embed="rId3">
            <a:extLst/>
          </a:blip>
          <a:stretch>
            <a:fillRect/>
          </a:stretch>
        </p:blipFill>
        <p:spPr>
          <a:xfrm>
            <a:off x="-425303" y="-119616"/>
            <a:ext cx="24809303" cy="13955232"/>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I CAN’T DRAW!…"/>
          <p:cNvSpPr txBox="1"/>
          <p:nvPr/>
        </p:nvSpPr>
        <p:spPr>
          <a:xfrm>
            <a:off x="4461867" y="5511800"/>
            <a:ext cx="15460267" cy="269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I CAN’T DRAW!</a:t>
            </a:r>
          </a:p>
          <a:p>
            <a:pPr defTabSz="457200">
              <a:lnSpc>
                <a:spcPts val="12400"/>
              </a:lnSpc>
              <a:defRPr sz="5000" b="0">
                <a:solidFill>
                  <a:srgbClr val="7F7F7F"/>
                </a:solidFill>
                <a:latin typeface="Helvetica"/>
                <a:ea typeface="Helvetica"/>
                <a:cs typeface="Helvetica"/>
                <a:sym typeface="Helvetica"/>
              </a:defRPr>
            </a:pPr>
            <a:r>
              <a:t>JE NE PEUX PAS DESSINER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3">
            <a:extLst/>
          </a:blip>
          <a:stretch>
            <a:fillRect/>
          </a:stretch>
        </p:blipFill>
        <p:spPr>
          <a:xfrm>
            <a:off x="14768066" y="2811360"/>
            <a:ext cx="5425165" cy="8093280"/>
          </a:xfrm>
          <a:prstGeom prst="rect">
            <a:avLst/>
          </a:prstGeom>
          <a:ln w="12700">
            <a:miter lim="400000"/>
          </a:ln>
        </p:spPr>
      </p:pic>
      <p:pic>
        <p:nvPicPr>
          <p:cNvPr id="300" name="Image" descr="Image"/>
          <p:cNvPicPr>
            <a:picLocks noChangeAspect="1"/>
          </p:cNvPicPr>
          <p:nvPr/>
        </p:nvPicPr>
        <p:blipFill>
          <a:blip r:embed="rId4">
            <a:extLst/>
          </a:blip>
          <a:stretch>
            <a:fillRect/>
          </a:stretch>
        </p:blipFill>
        <p:spPr>
          <a:xfrm>
            <a:off x="13861274" y="3395502"/>
            <a:ext cx="7238751" cy="6924996"/>
          </a:xfrm>
          <a:prstGeom prst="rect">
            <a:avLst/>
          </a:prstGeom>
          <a:ln w="12700">
            <a:miter lim="400000"/>
          </a:ln>
        </p:spPr>
      </p:pic>
      <p:pic>
        <p:nvPicPr>
          <p:cNvPr id="301" name="Ideas_.png" descr="Ideas_.png"/>
          <p:cNvPicPr>
            <a:picLocks noChangeAspect="1"/>
          </p:cNvPicPr>
          <p:nvPr/>
        </p:nvPicPr>
        <p:blipFill>
          <a:blip r:embed="rId5">
            <a:extLst/>
          </a:blip>
          <a:stretch>
            <a:fillRect/>
          </a:stretch>
        </p:blipFill>
        <p:spPr>
          <a:xfrm>
            <a:off x="2119448" y="1573353"/>
            <a:ext cx="10569293" cy="1056929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Coffee_Cup.png" descr="Coffee_Cup.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306" name="Rectangle"/>
          <p:cNvSpPr/>
          <p:nvPr/>
        </p:nvSpPr>
        <p:spPr>
          <a:xfrm>
            <a:off x="9903131" y="-43925"/>
            <a:ext cx="14506416" cy="13803850"/>
          </a:xfrm>
          <a:prstGeom prst="rect">
            <a:avLst/>
          </a:prstGeom>
          <a:solidFill>
            <a:srgbClr val="FFFFFF"/>
          </a:solidFill>
          <a:ln w="12700">
            <a:miter lim="400000"/>
          </a:ln>
        </p:spPr>
        <p:txBody>
          <a:bodyPr lIns="50800" tIns="50800" rIns="50800" bIns="50800" anchor="ctr"/>
          <a:lstStyle/>
          <a:p>
            <a:pPr>
              <a:defRPr sz="3200" b="0">
                <a:solidFill>
                  <a:srgbClr val="000000"/>
                </a:solidFill>
                <a:latin typeface="+mn-lt"/>
                <a:ea typeface="+mn-ea"/>
                <a:cs typeface="+mn-cs"/>
                <a:sym typeface="Helvetica Neue Medium"/>
              </a:defRPr>
            </a:pPr>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Coffee_Cup.png" descr="Coffee_Cup.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Visual_Alphabet_.png" descr="Visual_Alphabet_.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3EA54D90-A0B5-4A19-B5B9-8C2C7CD9041E-L0-001.png" descr="3EA54D90-A0B5-4A19-B5B9-8C2C7CD9041E-L0-0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8" name="Sheep.png" descr="Sheep.png"/>
          <p:cNvPicPr>
            <a:picLocks noChangeAspect="1"/>
          </p:cNvPicPr>
          <p:nvPr/>
        </p:nvPicPr>
        <p:blipFill>
          <a:blip r:embed="rId2">
            <a:extLst/>
          </a:blip>
          <a:stretch>
            <a:fillRect/>
          </a:stretch>
        </p:blipFill>
        <p:spPr>
          <a:xfrm>
            <a:off x="5334000" y="-1"/>
            <a:ext cx="13716000" cy="13716001"/>
          </a:xfrm>
          <a:prstGeom prst="rect">
            <a:avLst/>
          </a:prstGeom>
          <a:ln w="12700">
            <a:miter lim="400000"/>
          </a:ln>
        </p:spPr>
      </p:pic>
      <p:sp>
        <p:nvSpPr>
          <p:cNvPr id="319" name="Line"/>
          <p:cNvSpPr/>
          <p:nvPr/>
        </p:nvSpPr>
        <p:spPr>
          <a:xfrm flipV="1">
            <a:off x="11683999" y="6350000"/>
            <a:ext cx="1270001" cy="1270000"/>
          </a:xfrm>
          <a:prstGeom prst="line">
            <a:avLst/>
          </a:prstGeom>
          <a:ln w="25400">
            <a:solidFill>
              <a:srgbClr val="FFFFFF"/>
            </a:solidFill>
            <a:miter lim="400000"/>
          </a:ln>
        </p:spPr>
        <p:txBody>
          <a:bodyPr lIns="50800" tIns="50800" rIns="50800" bIns="50800" anchor="ctr"/>
          <a:lstStyle/>
          <a:p>
            <a:pPr>
              <a:defRPr sz="3200" b="0">
                <a:latin typeface="+mn-lt"/>
                <a:ea typeface="+mn-ea"/>
                <a:cs typeface="+mn-cs"/>
                <a:sym typeface="Helvetica Neue Medium"/>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BALANCE…"/>
          <p:cNvSpPr txBox="1"/>
          <p:nvPr/>
        </p:nvSpPr>
        <p:spPr>
          <a:xfrm>
            <a:off x="4461867" y="5394387"/>
            <a:ext cx="15460267" cy="2927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BALANCE</a:t>
            </a:r>
          </a:p>
          <a:p>
            <a:pPr defTabSz="457200">
              <a:lnSpc>
                <a:spcPts val="12700"/>
              </a:lnSpc>
              <a:defRPr sz="5333" b="0">
                <a:solidFill>
                  <a:srgbClr val="7F7F7F"/>
                </a:solidFill>
                <a:latin typeface="Helvetica"/>
                <a:ea typeface="Helvetica"/>
                <a:cs typeface="Helvetica"/>
                <a:sym typeface="Helvetica"/>
              </a:defRPr>
            </a:pPr>
            <a:r>
              <a:t>Équilibre</a:t>
            </a:r>
            <a:endParaRPr sz="1200">
              <a:solidFill>
                <a:srgbClr val="000000"/>
              </a:solidFill>
              <a:latin typeface="Times"/>
              <a:ea typeface="Times"/>
              <a:cs typeface="Times"/>
              <a:sym typeface="Times"/>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3" name="Balance.png" descr="Balance.png"/>
          <p:cNvPicPr>
            <a:picLocks noChangeAspect="1"/>
          </p:cNvPicPr>
          <p:nvPr/>
        </p:nvPicPr>
        <p:blipFill>
          <a:blip r:embed="rId2">
            <a:extLst/>
          </a:blip>
          <a:stretch>
            <a:fillRect/>
          </a:stretch>
        </p:blipFill>
        <p:spPr>
          <a:xfrm>
            <a:off x="5334000" y="0"/>
            <a:ext cx="13716000" cy="1371600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RUST…"/>
          <p:cNvSpPr txBox="1"/>
          <p:nvPr/>
        </p:nvSpPr>
        <p:spPr>
          <a:xfrm>
            <a:off x="4461867" y="5394387"/>
            <a:ext cx="15460267" cy="2927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TRUST</a:t>
            </a:r>
          </a:p>
          <a:p>
            <a:pPr defTabSz="457200">
              <a:lnSpc>
                <a:spcPts val="12700"/>
              </a:lnSpc>
              <a:defRPr sz="5333" b="0">
                <a:solidFill>
                  <a:srgbClr val="7F7F7F"/>
                </a:solidFill>
                <a:latin typeface="Helvetica"/>
                <a:ea typeface="Helvetica"/>
                <a:cs typeface="Helvetica"/>
                <a:sym typeface="Helvetica"/>
              </a:defRPr>
            </a:pPr>
            <a:r>
              <a:t>Confiance</a:t>
            </a:r>
            <a:endParaRPr sz="1200">
              <a:solidFill>
                <a:srgbClr val="000000"/>
              </a:solidFill>
              <a:latin typeface="Times"/>
              <a:ea typeface="Times"/>
              <a:cs typeface="Times"/>
              <a:sym typeface="Times"/>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7" name="Trust.png" descr="Trust.png"/>
          <p:cNvPicPr>
            <a:picLocks noChangeAspect="1"/>
          </p:cNvPicPr>
          <p:nvPr/>
        </p:nvPicPr>
        <p:blipFill>
          <a:blip r:embed="rId2">
            <a:extLst/>
          </a:blip>
          <a:stretch>
            <a:fillRect/>
          </a:stretch>
        </p:blipFill>
        <p:spPr>
          <a:xfrm>
            <a:off x="5334000" y="0"/>
            <a:ext cx="13716000" cy="1371600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GROWTH…"/>
          <p:cNvSpPr txBox="1"/>
          <p:nvPr/>
        </p:nvSpPr>
        <p:spPr>
          <a:xfrm>
            <a:off x="4461867" y="5394387"/>
            <a:ext cx="15460267" cy="2927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GROWTH</a:t>
            </a:r>
          </a:p>
          <a:p>
            <a:pPr defTabSz="457200">
              <a:lnSpc>
                <a:spcPts val="12700"/>
              </a:lnSpc>
              <a:defRPr sz="5333" b="0">
                <a:solidFill>
                  <a:srgbClr val="7F7F7F"/>
                </a:solidFill>
                <a:latin typeface="Helvetica"/>
                <a:ea typeface="Helvetica"/>
                <a:cs typeface="Helvetica"/>
                <a:sym typeface="Helvetica"/>
              </a:defRPr>
            </a:pPr>
            <a:r>
              <a:t>Agrandir</a:t>
            </a:r>
            <a:endParaRPr sz="1200">
              <a:solidFill>
                <a:srgbClr val="000000"/>
              </a:solidFill>
              <a:latin typeface="Times"/>
              <a:ea typeface="Times"/>
              <a:cs typeface="Times"/>
              <a:sym typeface="Times"/>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1" name="Growth.png" descr="Growth.png"/>
          <p:cNvPicPr>
            <a:picLocks noChangeAspect="1"/>
          </p:cNvPicPr>
          <p:nvPr/>
        </p:nvPicPr>
        <p:blipFill>
          <a:blip r:embed="rId2">
            <a:extLst/>
          </a:blip>
          <a:stretch>
            <a:fillRect/>
          </a:stretch>
        </p:blipFill>
        <p:spPr>
          <a:xfrm>
            <a:off x="5334000" y="-1"/>
            <a:ext cx="13716000" cy="13716001"/>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FLECTION…"/>
          <p:cNvSpPr txBox="1"/>
          <p:nvPr/>
        </p:nvSpPr>
        <p:spPr>
          <a:xfrm>
            <a:off x="4461867" y="5486399"/>
            <a:ext cx="15460267"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REFLECTION</a:t>
            </a:r>
          </a:p>
          <a:p>
            <a:pPr defTabSz="457200">
              <a:lnSpc>
                <a:spcPts val="12700"/>
              </a:lnSpc>
              <a:defRPr sz="5333" b="0">
                <a:solidFill>
                  <a:srgbClr val="7F7F7F"/>
                </a:solidFill>
                <a:latin typeface="Helvetica"/>
                <a:ea typeface="Helvetica"/>
                <a:cs typeface="Helvetica"/>
                <a:sym typeface="Helvetica"/>
              </a:defRPr>
            </a:pPr>
            <a:r>
              <a:t>Reflexion</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5" name="AD8498A6-BD5C-4556-9241-4F8B71405260-L0-001.png" descr="AD8498A6-BD5C-4556-9241-4F8B71405260-L0-001.png"/>
          <p:cNvPicPr>
            <a:picLocks noChangeAspect="1"/>
          </p:cNvPicPr>
          <p:nvPr/>
        </p:nvPicPr>
        <p:blipFill>
          <a:blip r:embed="rId2">
            <a:extLst/>
          </a:blip>
          <a:stretch>
            <a:fillRect/>
          </a:stretch>
        </p:blipFill>
        <p:spPr>
          <a:xfrm>
            <a:off x="6618214" y="1284214"/>
            <a:ext cx="11147572" cy="11147572"/>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HANGE…"/>
          <p:cNvSpPr txBox="1"/>
          <p:nvPr/>
        </p:nvSpPr>
        <p:spPr>
          <a:xfrm>
            <a:off x="4461867" y="5486399"/>
            <a:ext cx="15460267"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CHANGE</a:t>
            </a:r>
          </a:p>
          <a:p>
            <a:pPr defTabSz="457200">
              <a:lnSpc>
                <a:spcPts val="12700"/>
              </a:lnSpc>
              <a:defRPr sz="5333" b="0">
                <a:solidFill>
                  <a:srgbClr val="7F7F7F"/>
                </a:solidFill>
                <a:latin typeface="Helvetica"/>
                <a:ea typeface="Helvetica"/>
                <a:cs typeface="Helvetica"/>
                <a:sym typeface="Helvetica"/>
              </a:defRPr>
            </a:pPr>
            <a:r>
              <a:t>Changement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42CE70A3-6567-441F-8EF4-029C22050831-L0-001.png" descr="42CE70A3-6567-441F-8EF4-029C22050831-L0-0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9" name="Change_.png" descr="Change_.png"/>
          <p:cNvPicPr>
            <a:picLocks noChangeAspect="1"/>
          </p:cNvPicPr>
          <p:nvPr/>
        </p:nvPicPr>
        <p:blipFill>
          <a:blip r:embed="rId2">
            <a:extLst/>
          </a:blip>
          <a:stretch>
            <a:fillRect/>
          </a:stretch>
        </p:blipFill>
        <p:spPr>
          <a:xfrm>
            <a:off x="5940278" y="-487253"/>
            <a:ext cx="12503444" cy="12503445"/>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DISRUPTION…"/>
          <p:cNvSpPr txBox="1"/>
          <p:nvPr/>
        </p:nvSpPr>
        <p:spPr>
          <a:xfrm>
            <a:off x="4461867" y="5486399"/>
            <a:ext cx="15460267"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DISRUPTION</a:t>
            </a:r>
          </a:p>
          <a:p>
            <a:pPr defTabSz="457200">
              <a:lnSpc>
                <a:spcPts val="12700"/>
              </a:lnSpc>
              <a:defRPr sz="5333" b="0">
                <a:solidFill>
                  <a:srgbClr val="7F7F7F"/>
                </a:solidFill>
                <a:latin typeface="Helvetica"/>
                <a:ea typeface="Helvetica"/>
                <a:cs typeface="Helvetica"/>
                <a:sym typeface="Helvetica"/>
              </a:defRPr>
            </a:pPr>
            <a:r>
              <a:t>Perturbation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3" name="7E960D78-DC1B-4C2D-903A-CE47528E86C5-L0-001.png" descr="7E960D78-DC1B-4C2D-903A-CE47528E86C5-L0-001.png"/>
          <p:cNvPicPr>
            <a:picLocks noChangeAspect="1"/>
          </p:cNvPicPr>
          <p:nvPr/>
        </p:nvPicPr>
        <p:blipFill>
          <a:blip r:embed="rId2">
            <a:extLst/>
          </a:blip>
          <a:stretch>
            <a:fillRect/>
          </a:stretch>
        </p:blipFill>
        <p:spPr>
          <a:xfrm>
            <a:off x="6088164" y="754164"/>
            <a:ext cx="12207672" cy="12207672"/>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ISK…"/>
          <p:cNvSpPr txBox="1"/>
          <p:nvPr/>
        </p:nvSpPr>
        <p:spPr>
          <a:xfrm>
            <a:off x="4461867" y="5486399"/>
            <a:ext cx="15460267"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RISK</a:t>
            </a:r>
          </a:p>
          <a:p>
            <a:pPr defTabSz="457200">
              <a:lnSpc>
                <a:spcPts val="12700"/>
              </a:lnSpc>
              <a:defRPr sz="5333" b="0">
                <a:solidFill>
                  <a:srgbClr val="7F7F7F"/>
                </a:solidFill>
                <a:latin typeface="Helvetica"/>
                <a:ea typeface="Helvetica"/>
                <a:cs typeface="Helvetica"/>
                <a:sym typeface="Helvetica"/>
              </a:defRPr>
            </a:pPr>
            <a:r>
              <a:t>Risque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7" name="70CBA772-EDEF-4E2C-92BF-F884CFF19861-L0-001.png" descr="70CBA772-EDEF-4E2C-92BF-F884CFF19861-L0-001.png"/>
          <p:cNvPicPr>
            <a:picLocks noChangeAspect="1"/>
          </p:cNvPicPr>
          <p:nvPr/>
        </p:nvPicPr>
        <p:blipFill>
          <a:blip r:embed="rId2">
            <a:extLst/>
          </a:blip>
          <a:stretch>
            <a:fillRect/>
          </a:stretch>
        </p:blipFill>
        <p:spPr>
          <a:xfrm>
            <a:off x="6504378" y="1170378"/>
            <a:ext cx="11375244" cy="11375244"/>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REATIVITY…"/>
          <p:cNvSpPr txBox="1"/>
          <p:nvPr/>
        </p:nvSpPr>
        <p:spPr>
          <a:xfrm>
            <a:off x="4461867" y="5486399"/>
            <a:ext cx="15460267"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CREATIVITY</a:t>
            </a:r>
          </a:p>
          <a:p>
            <a:pPr defTabSz="457200">
              <a:lnSpc>
                <a:spcPts val="12700"/>
              </a:lnSpc>
              <a:defRPr sz="5333" b="0">
                <a:solidFill>
                  <a:srgbClr val="7F7F7F"/>
                </a:solidFill>
                <a:latin typeface="Helvetica"/>
                <a:ea typeface="Helvetica"/>
                <a:cs typeface="Helvetica"/>
                <a:sym typeface="Helvetica"/>
              </a:defRPr>
            </a:pPr>
            <a:r>
              <a:t>La Creativite</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1" name="3B22C452-7C57-4C52-B4AD-78B57AC4480C-L0-001.png" descr="3B22C452-7C57-4C52-B4AD-78B57AC4480C-L0-001.png"/>
          <p:cNvPicPr>
            <a:picLocks noChangeAspect="1"/>
          </p:cNvPicPr>
          <p:nvPr/>
        </p:nvPicPr>
        <p:blipFill>
          <a:blip r:embed="rId2">
            <a:extLst/>
          </a:blip>
          <a:stretch>
            <a:fillRect/>
          </a:stretch>
        </p:blipFill>
        <p:spPr>
          <a:xfrm>
            <a:off x="6084607" y="750607"/>
            <a:ext cx="12214786" cy="12214786"/>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NO IDEA…"/>
          <p:cNvSpPr txBox="1"/>
          <p:nvPr/>
        </p:nvSpPr>
        <p:spPr>
          <a:xfrm>
            <a:off x="4461867" y="5486399"/>
            <a:ext cx="15460267"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22700"/>
              </a:lnSpc>
              <a:defRPr sz="12000" b="0">
                <a:latin typeface="Helvetica"/>
                <a:ea typeface="Helvetica"/>
                <a:cs typeface="Helvetica"/>
                <a:sym typeface="Helvetica"/>
              </a:defRPr>
            </a:pPr>
            <a:r>
              <a:t>NO IDEA</a:t>
            </a:r>
          </a:p>
          <a:p>
            <a:pPr defTabSz="457200">
              <a:lnSpc>
                <a:spcPts val="12700"/>
              </a:lnSpc>
              <a:defRPr sz="5333" b="0">
                <a:solidFill>
                  <a:srgbClr val="7F7F7F"/>
                </a:solidFill>
                <a:latin typeface="Helvetica"/>
                <a:ea typeface="Helvetica"/>
                <a:cs typeface="Helvetica"/>
                <a:sym typeface="Helvetica"/>
              </a:defRPr>
            </a:pPr>
            <a:r>
              <a:t>Aucune Idee</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5" name="No Idea.png" descr="No Idea.png"/>
          <p:cNvPicPr>
            <a:picLocks noChangeAspect="1"/>
          </p:cNvPicPr>
          <p:nvPr/>
        </p:nvPicPr>
        <p:blipFill>
          <a:blip r:embed="rId2">
            <a:extLst/>
          </a:blip>
          <a:stretch>
            <a:fillRect/>
          </a:stretch>
        </p:blipFill>
        <p:spPr>
          <a:xfrm>
            <a:off x="5663233" y="-1"/>
            <a:ext cx="13057534" cy="13716001"/>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7" name="Alarm_Clock.png" descr="Alarm_Clock.png"/>
          <p:cNvPicPr>
            <a:picLocks noChangeAspect="1"/>
          </p:cNvPicPr>
          <p:nvPr/>
        </p:nvPicPr>
        <p:blipFill>
          <a:blip r:embed="rId3">
            <a:extLst/>
          </a:blip>
          <a:stretch>
            <a:fillRect/>
          </a:stretch>
        </p:blipFill>
        <p:spPr>
          <a:xfrm>
            <a:off x="605461" y="363150"/>
            <a:ext cx="2761619" cy="2761619"/>
          </a:xfrm>
          <a:prstGeom prst="rect">
            <a:avLst/>
          </a:prstGeom>
          <a:ln w="12700">
            <a:miter lim="400000"/>
          </a:ln>
        </p:spPr>
      </p:pic>
      <p:pic>
        <p:nvPicPr>
          <p:cNvPr id="358" name="Communication 2.png" descr="Communication 2.png"/>
          <p:cNvPicPr>
            <a:picLocks noChangeAspect="1"/>
          </p:cNvPicPr>
          <p:nvPr/>
        </p:nvPicPr>
        <p:blipFill>
          <a:blip r:embed="rId4">
            <a:extLst/>
          </a:blip>
          <a:stretch>
            <a:fillRect/>
          </a:stretch>
        </p:blipFill>
        <p:spPr>
          <a:xfrm>
            <a:off x="3937236" y="409630"/>
            <a:ext cx="2668660" cy="2668659"/>
          </a:xfrm>
          <a:prstGeom prst="rect">
            <a:avLst/>
          </a:prstGeom>
          <a:ln w="12700">
            <a:miter lim="400000"/>
          </a:ln>
        </p:spPr>
      </p:pic>
      <p:pic>
        <p:nvPicPr>
          <p:cNvPr id="359" name="EMail.png" descr="EMail.png"/>
          <p:cNvPicPr>
            <a:picLocks noChangeAspect="1"/>
          </p:cNvPicPr>
          <p:nvPr/>
        </p:nvPicPr>
        <p:blipFill>
          <a:blip r:embed="rId5">
            <a:extLst/>
          </a:blip>
          <a:stretch>
            <a:fillRect/>
          </a:stretch>
        </p:blipFill>
        <p:spPr>
          <a:xfrm>
            <a:off x="7176052" y="266202"/>
            <a:ext cx="2955516" cy="2955515"/>
          </a:xfrm>
          <a:prstGeom prst="rect">
            <a:avLst/>
          </a:prstGeom>
          <a:ln w="12700">
            <a:miter lim="400000"/>
          </a:ln>
        </p:spPr>
      </p:pic>
      <p:pic>
        <p:nvPicPr>
          <p:cNvPr id="360" name="Environment_ 2.png" descr="Environment_ 2.png"/>
          <p:cNvPicPr>
            <a:picLocks noChangeAspect="1"/>
          </p:cNvPicPr>
          <p:nvPr/>
        </p:nvPicPr>
        <p:blipFill>
          <a:blip r:embed="rId6">
            <a:extLst/>
          </a:blip>
          <a:stretch>
            <a:fillRect/>
          </a:stretch>
        </p:blipFill>
        <p:spPr>
          <a:xfrm>
            <a:off x="10857670" y="409630"/>
            <a:ext cx="2668660" cy="2668659"/>
          </a:xfrm>
          <a:prstGeom prst="rect">
            <a:avLst/>
          </a:prstGeom>
          <a:ln w="12700">
            <a:miter lim="400000"/>
          </a:ln>
        </p:spPr>
      </p:pic>
      <p:pic>
        <p:nvPicPr>
          <p:cNvPr id="361" name="Finish_Flag.png" descr="Finish_Flag.png"/>
          <p:cNvPicPr>
            <a:picLocks noChangeAspect="1"/>
          </p:cNvPicPr>
          <p:nvPr/>
        </p:nvPicPr>
        <p:blipFill>
          <a:blip r:embed="rId7">
            <a:extLst/>
          </a:blip>
          <a:stretch>
            <a:fillRect/>
          </a:stretch>
        </p:blipFill>
        <p:spPr>
          <a:xfrm>
            <a:off x="605461" y="3497839"/>
            <a:ext cx="2761619" cy="2761619"/>
          </a:xfrm>
          <a:prstGeom prst="rect">
            <a:avLst/>
          </a:prstGeom>
          <a:ln w="12700">
            <a:miter lim="400000"/>
          </a:ln>
        </p:spPr>
      </p:pic>
      <p:pic>
        <p:nvPicPr>
          <p:cNvPr id="362" name="Future.png" descr="Future.png"/>
          <p:cNvPicPr>
            <a:picLocks noChangeAspect="1"/>
          </p:cNvPicPr>
          <p:nvPr/>
        </p:nvPicPr>
        <p:blipFill>
          <a:blip r:embed="rId8">
            <a:extLst/>
          </a:blip>
          <a:stretch>
            <a:fillRect/>
          </a:stretch>
        </p:blipFill>
        <p:spPr>
          <a:xfrm>
            <a:off x="20719401" y="139162"/>
            <a:ext cx="3209595" cy="3209595"/>
          </a:xfrm>
          <a:prstGeom prst="rect">
            <a:avLst/>
          </a:prstGeom>
          <a:ln w="12700">
            <a:miter lim="400000"/>
          </a:ln>
        </p:spPr>
      </p:pic>
      <p:pic>
        <p:nvPicPr>
          <p:cNvPr id="363" name="Iceberg_.png" descr="Iceberg_.png"/>
          <p:cNvPicPr>
            <a:picLocks noChangeAspect="1"/>
          </p:cNvPicPr>
          <p:nvPr/>
        </p:nvPicPr>
        <p:blipFill>
          <a:blip r:embed="rId9">
            <a:extLst/>
          </a:blip>
          <a:stretch>
            <a:fillRect/>
          </a:stretch>
        </p:blipFill>
        <p:spPr>
          <a:xfrm>
            <a:off x="14252432" y="266202"/>
            <a:ext cx="2955515" cy="2955515"/>
          </a:xfrm>
          <a:prstGeom prst="rect">
            <a:avLst/>
          </a:prstGeom>
          <a:ln w="12700">
            <a:miter lim="400000"/>
          </a:ln>
        </p:spPr>
      </p:pic>
      <p:pic>
        <p:nvPicPr>
          <p:cNvPr id="364" name="Outside_The_Box.png" descr="Outside_The_Box.png"/>
          <p:cNvPicPr>
            <a:picLocks noChangeAspect="1"/>
          </p:cNvPicPr>
          <p:nvPr/>
        </p:nvPicPr>
        <p:blipFill>
          <a:blip r:embed="rId10">
            <a:extLst/>
          </a:blip>
          <a:stretch>
            <a:fillRect/>
          </a:stretch>
        </p:blipFill>
        <p:spPr>
          <a:xfrm>
            <a:off x="17485917" y="266202"/>
            <a:ext cx="2955515" cy="2955515"/>
          </a:xfrm>
          <a:prstGeom prst="rect">
            <a:avLst/>
          </a:prstGeom>
          <a:ln w="12700">
            <a:miter lim="400000"/>
          </a:ln>
        </p:spPr>
      </p:pic>
      <p:pic>
        <p:nvPicPr>
          <p:cNvPr id="365" name="Target.png" descr="Target.png"/>
          <p:cNvPicPr>
            <a:picLocks noChangeAspect="1"/>
          </p:cNvPicPr>
          <p:nvPr/>
        </p:nvPicPr>
        <p:blipFill>
          <a:blip r:embed="rId11">
            <a:extLst/>
          </a:blip>
          <a:stretch>
            <a:fillRect/>
          </a:stretch>
        </p:blipFill>
        <p:spPr>
          <a:xfrm>
            <a:off x="3793809" y="3400890"/>
            <a:ext cx="2955515" cy="2955516"/>
          </a:xfrm>
          <a:prstGeom prst="rect">
            <a:avLst/>
          </a:prstGeom>
          <a:ln w="12700">
            <a:miter lim="400000"/>
          </a:ln>
        </p:spPr>
      </p:pic>
      <p:pic>
        <p:nvPicPr>
          <p:cNvPr id="366" name="Team_Goal.png" descr="Team_Goal.png"/>
          <p:cNvPicPr>
            <a:picLocks noChangeAspect="1"/>
          </p:cNvPicPr>
          <p:nvPr/>
        </p:nvPicPr>
        <p:blipFill>
          <a:blip r:embed="rId12">
            <a:extLst/>
          </a:blip>
          <a:stretch>
            <a:fillRect/>
          </a:stretch>
        </p:blipFill>
        <p:spPr>
          <a:xfrm>
            <a:off x="7049013" y="3273851"/>
            <a:ext cx="3209594" cy="3209594"/>
          </a:xfrm>
          <a:prstGeom prst="rect">
            <a:avLst/>
          </a:prstGeom>
          <a:ln w="12700">
            <a:miter lim="400000"/>
          </a:ln>
        </p:spPr>
      </p:pic>
      <p:pic>
        <p:nvPicPr>
          <p:cNvPr id="367" name="Work.png" descr="Work.png"/>
          <p:cNvPicPr>
            <a:picLocks noChangeAspect="1"/>
          </p:cNvPicPr>
          <p:nvPr/>
        </p:nvPicPr>
        <p:blipFill>
          <a:blip r:embed="rId13">
            <a:extLst/>
          </a:blip>
          <a:stretch>
            <a:fillRect/>
          </a:stretch>
        </p:blipFill>
        <p:spPr>
          <a:xfrm>
            <a:off x="14125393" y="3273851"/>
            <a:ext cx="3209595" cy="3209594"/>
          </a:xfrm>
          <a:prstGeom prst="rect">
            <a:avLst/>
          </a:prstGeom>
          <a:ln w="12700">
            <a:miter lim="400000"/>
          </a:ln>
        </p:spPr>
      </p:pic>
      <p:pic>
        <p:nvPicPr>
          <p:cNvPr id="368" name="Visual.png" descr="Visual.png"/>
          <p:cNvPicPr>
            <a:picLocks noChangeAspect="1"/>
          </p:cNvPicPr>
          <p:nvPr/>
        </p:nvPicPr>
        <p:blipFill>
          <a:blip r:embed="rId14">
            <a:extLst/>
          </a:blip>
          <a:stretch>
            <a:fillRect/>
          </a:stretch>
        </p:blipFill>
        <p:spPr>
          <a:xfrm>
            <a:off x="17358878" y="3273851"/>
            <a:ext cx="3209594" cy="3209594"/>
          </a:xfrm>
          <a:prstGeom prst="rect">
            <a:avLst/>
          </a:prstGeom>
          <a:ln w="12700">
            <a:miter lim="400000"/>
          </a:ln>
        </p:spPr>
      </p:pic>
      <p:pic>
        <p:nvPicPr>
          <p:cNvPr id="369" name="Umbrella.png" descr="Umbrella.png"/>
          <p:cNvPicPr>
            <a:picLocks noChangeAspect="1"/>
          </p:cNvPicPr>
          <p:nvPr/>
        </p:nvPicPr>
        <p:blipFill>
          <a:blip r:embed="rId15">
            <a:extLst/>
          </a:blip>
          <a:stretch>
            <a:fillRect/>
          </a:stretch>
        </p:blipFill>
        <p:spPr>
          <a:xfrm>
            <a:off x="10587203" y="3273851"/>
            <a:ext cx="3209594" cy="3209594"/>
          </a:xfrm>
          <a:prstGeom prst="rect">
            <a:avLst/>
          </a:prstGeom>
          <a:ln w="12700">
            <a:miter lim="400000"/>
          </a:ln>
        </p:spPr>
      </p:pic>
      <p:pic>
        <p:nvPicPr>
          <p:cNvPr id="370" name="Tree.png" descr="Tree.png"/>
          <p:cNvPicPr>
            <a:picLocks noChangeAspect="1"/>
          </p:cNvPicPr>
          <p:nvPr/>
        </p:nvPicPr>
        <p:blipFill>
          <a:blip r:embed="rId16">
            <a:extLst/>
          </a:blip>
          <a:stretch>
            <a:fillRect/>
          </a:stretch>
        </p:blipFill>
        <p:spPr>
          <a:xfrm>
            <a:off x="20719401" y="3273851"/>
            <a:ext cx="3209595" cy="3209594"/>
          </a:xfrm>
          <a:prstGeom prst="rect">
            <a:avLst/>
          </a:prstGeom>
          <a:ln w="12700">
            <a:miter lim="400000"/>
          </a:ln>
        </p:spPr>
      </p:pic>
      <p:pic>
        <p:nvPicPr>
          <p:cNvPr id="371" name="Trade.png" descr="Trade.png"/>
          <p:cNvPicPr>
            <a:picLocks noChangeAspect="1"/>
          </p:cNvPicPr>
          <p:nvPr/>
        </p:nvPicPr>
        <p:blipFill>
          <a:blip r:embed="rId17">
            <a:extLst/>
          </a:blip>
          <a:stretch>
            <a:fillRect/>
          </a:stretch>
        </p:blipFill>
        <p:spPr>
          <a:xfrm>
            <a:off x="381473" y="6632527"/>
            <a:ext cx="3209595" cy="3209595"/>
          </a:xfrm>
          <a:prstGeom prst="rect">
            <a:avLst/>
          </a:prstGeom>
          <a:ln w="12700">
            <a:miter lim="400000"/>
          </a:ln>
        </p:spPr>
      </p:pic>
      <p:pic>
        <p:nvPicPr>
          <p:cNvPr id="372" name="Tool_Kit 2.png" descr="Tool_Kit 2.png"/>
          <p:cNvPicPr>
            <a:picLocks noChangeAspect="1"/>
          </p:cNvPicPr>
          <p:nvPr/>
        </p:nvPicPr>
        <p:blipFill>
          <a:blip r:embed="rId18">
            <a:extLst/>
          </a:blip>
          <a:stretch>
            <a:fillRect/>
          </a:stretch>
        </p:blipFill>
        <p:spPr>
          <a:xfrm>
            <a:off x="3666769" y="6632527"/>
            <a:ext cx="3209595" cy="3209595"/>
          </a:xfrm>
          <a:prstGeom prst="rect">
            <a:avLst/>
          </a:prstGeom>
          <a:ln w="12700">
            <a:miter lim="400000"/>
          </a:ln>
        </p:spPr>
      </p:pic>
      <p:pic>
        <p:nvPicPr>
          <p:cNvPr id="373" name="Time.png" descr="Time.png"/>
          <p:cNvPicPr>
            <a:picLocks noChangeAspect="1"/>
          </p:cNvPicPr>
          <p:nvPr/>
        </p:nvPicPr>
        <p:blipFill>
          <a:blip r:embed="rId19">
            <a:extLst/>
          </a:blip>
          <a:stretch>
            <a:fillRect/>
          </a:stretch>
        </p:blipFill>
        <p:spPr>
          <a:xfrm>
            <a:off x="7049013" y="6632527"/>
            <a:ext cx="3209595" cy="3209595"/>
          </a:xfrm>
          <a:prstGeom prst="rect">
            <a:avLst/>
          </a:prstGeom>
          <a:ln w="12700">
            <a:miter lim="400000"/>
          </a:ln>
        </p:spPr>
      </p:pic>
      <p:pic>
        <p:nvPicPr>
          <p:cNvPr id="374" name="Success_Failure_.png" descr="Success_Failure_.png"/>
          <p:cNvPicPr>
            <a:picLocks noChangeAspect="1"/>
          </p:cNvPicPr>
          <p:nvPr/>
        </p:nvPicPr>
        <p:blipFill>
          <a:blip r:embed="rId20">
            <a:extLst/>
          </a:blip>
          <a:stretch>
            <a:fillRect/>
          </a:stretch>
        </p:blipFill>
        <p:spPr>
          <a:xfrm>
            <a:off x="10714242" y="6759567"/>
            <a:ext cx="2955516" cy="2955515"/>
          </a:xfrm>
          <a:prstGeom prst="rect">
            <a:avLst/>
          </a:prstGeom>
          <a:ln w="12700">
            <a:miter lim="400000"/>
          </a:ln>
        </p:spPr>
      </p:pic>
      <p:pic>
        <p:nvPicPr>
          <p:cNvPr id="375" name="Submarine.png" descr="Submarine.png"/>
          <p:cNvPicPr>
            <a:picLocks noChangeAspect="1"/>
          </p:cNvPicPr>
          <p:nvPr/>
        </p:nvPicPr>
        <p:blipFill>
          <a:blip r:embed="rId21">
            <a:extLst/>
          </a:blip>
          <a:stretch>
            <a:fillRect/>
          </a:stretch>
        </p:blipFill>
        <p:spPr>
          <a:xfrm>
            <a:off x="14125393" y="6632527"/>
            <a:ext cx="3209595" cy="3209595"/>
          </a:xfrm>
          <a:prstGeom prst="rect">
            <a:avLst/>
          </a:prstGeom>
          <a:ln w="12700">
            <a:miter lim="400000"/>
          </a:ln>
        </p:spPr>
      </p:pic>
      <p:pic>
        <p:nvPicPr>
          <p:cNvPr id="376" name="Storyboard.png" descr="Storyboard.png"/>
          <p:cNvPicPr>
            <a:picLocks noChangeAspect="1"/>
          </p:cNvPicPr>
          <p:nvPr/>
        </p:nvPicPr>
        <p:blipFill>
          <a:blip r:embed="rId22">
            <a:extLst/>
          </a:blip>
          <a:stretch>
            <a:fillRect/>
          </a:stretch>
        </p:blipFill>
        <p:spPr>
          <a:xfrm>
            <a:off x="17358878" y="6632527"/>
            <a:ext cx="3209594" cy="3209595"/>
          </a:xfrm>
          <a:prstGeom prst="rect">
            <a:avLst/>
          </a:prstGeom>
          <a:ln w="12700">
            <a:miter lim="400000"/>
          </a:ln>
        </p:spPr>
      </p:pic>
      <p:pic>
        <p:nvPicPr>
          <p:cNvPr id="377" name="Speedo.png" descr="Speedo.png"/>
          <p:cNvPicPr>
            <a:picLocks noChangeAspect="1"/>
          </p:cNvPicPr>
          <p:nvPr/>
        </p:nvPicPr>
        <p:blipFill>
          <a:blip r:embed="rId23">
            <a:extLst/>
          </a:blip>
          <a:stretch>
            <a:fillRect/>
          </a:stretch>
        </p:blipFill>
        <p:spPr>
          <a:xfrm>
            <a:off x="20719401" y="6632527"/>
            <a:ext cx="3209595" cy="3209595"/>
          </a:xfrm>
          <a:prstGeom prst="rect">
            <a:avLst/>
          </a:prstGeom>
          <a:ln w="12700">
            <a:miter lim="400000"/>
          </a:ln>
        </p:spPr>
      </p:pic>
      <p:pic>
        <p:nvPicPr>
          <p:cNvPr id="378" name="Ship.png" descr="Ship.png"/>
          <p:cNvPicPr>
            <a:picLocks noChangeAspect="1"/>
          </p:cNvPicPr>
          <p:nvPr/>
        </p:nvPicPr>
        <p:blipFill>
          <a:blip r:embed="rId24">
            <a:extLst/>
          </a:blip>
          <a:stretch>
            <a:fillRect/>
          </a:stretch>
        </p:blipFill>
        <p:spPr>
          <a:xfrm>
            <a:off x="508513" y="10215191"/>
            <a:ext cx="2955515" cy="2955516"/>
          </a:xfrm>
          <a:prstGeom prst="rect">
            <a:avLst/>
          </a:prstGeom>
          <a:ln w="12700">
            <a:miter lim="400000"/>
          </a:ln>
        </p:spPr>
      </p:pic>
      <p:pic>
        <p:nvPicPr>
          <p:cNvPr id="379" name="Separate.png" descr="Separate.png"/>
          <p:cNvPicPr>
            <a:picLocks noChangeAspect="1"/>
          </p:cNvPicPr>
          <p:nvPr/>
        </p:nvPicPr>
        <p:blipFill>
          <a:blip r:embed="rId25">
            <a:extLst/>
          </a:blip>
          <a:stretch>
            <a:fillRect/>
          </a:stretch>
        </p:blipFill>
        <p:spPr>
          <a:xfrm>
            <a:off x="3666769" y="10088152"/>
            <a:ext cx="3209595" cy="3209594"/>
          </a:xfrm>
          <a:prstGeom prst="rect">
            <a:avLst/>
          </a:prstGeom>
          <a:ln w="12700">
            <a:miter lim="400000"/>
          </a:ln>
        </p:spPr>
      </p:pic>
      <p:pic>
        <p:nvPicPr>
          <p:cNvPr id="380" name="Red_Tape.png" descr="Red_Tape.png"/>
          <p:cNvPicPr>
            <a:picLocks noChangeAspect="1"/>
          </p:cNvPicPr>
          <p:nvPr/>
        </p:nvPicPr>
        <p:blipFill>
          <a:blip r:embed="rId26">
            <a:extLst/>
          </a:blip>
          <a:stretch>
            <a:fillRect/>
          </a:stretch>
        </p:blipFill>
        <p:spPr>
          <a:xfrm>
            <a:off x="10587203" y="10088152"/>
            <a:ext cx="3209594" cy="3209594"/>
          </a:xfrm>
          <a:prstGeom prst="rect">
            <a:avLst/>
          </a:prstGeom>
          <a:ln w="12700">
            <a:miter lim="400000"/>
          </a:ln>
        </p:spPr>
      </p:pic>
      <p:pic>
        <p:nvPicPr>
          <p:cNvPr id="381" name="Preparation.png" descr="Preparation.png"/>
          <p:cNvPicPr>
            <a:picLocks noChangeAspect="1"/>
          </p:cNvPicPr>
          <p:nvPr/>
        </p:nvPicPr>
        <p:blipFill>
          <a:blip r:embed="rId27">
            <a:extLst/>
          </a:blip>
          <a:stretch>
            <a:fillRect/>
          </a:stretch>
        </p:blipFill>
        <p:spPr>
          <a:xfrm>
            <a:off x="14252432" y="10215191"/>
            <a:ext cx="2955515" cy="2955516"/>
          </a:xfrm>
          <a:prstGeom prst="rect">
            <a:avLst/>
          </a:prstGeom>
          <a:ln w="12700">
            <a:miter lim="400000"/>
          </a:ln>
        </p:spPr>
      </p:pic>
      <p:pic>
        <p:nvPicPr>
          <p:cNvPr id="382" name="Picture.png" descr="Picture.png"/>
          <p:cNvPicPr>
            <a:picLocks noChangeAspect="1"/>
          </p:cNvPicPr>
          <p:nvPr/>
        </p:nvPicPr>
        <p:blipFill>
          <a:blip r:embed="rId28">
            <a:extLst/>
          </a:blip>
          <a:stretch>
            <a:fillRect/>
          </a:stretch>
        </p:blipFill>
        <p:spPr>
          <a:xfrm>
            <a:off x="7049013" y="10088152"/>
            <a:ext cx="3209594" cy="3209594"/>
          </a:xfrm>
          <a:prstGeom prst="rect">
            <a:avLst/>
          </a:prstGeom>
          <a:ln w="12700">
            <a:miter lim="400000"/>
          </a:ln>
        </p:spPr>
      </p:pic>
      <p:pic>
        <p:nvPicPr>
          <p:cNvPr id="383" name="Money_Bag.png" descr="Money_Bag.png"/>
          <p:cNvPicPr>
            <a:picLocks noChangeAspect="1"/>
          </p:cNvPicPr>
          <p:nvPr/>
        </p:nvPicPr>
        <p:blipFill>
          <a:blip r:embed="rId29">
            <a:extLst/>
          </a:blip>
          <a:stretch>
            <a:fillRect/>
          </a:stretch>
        </p:blipFill>
        <p:spPr>
          <a:xfrm>
            <a:off x="17485917" y="10215191"/>
            <a:ext cx="2955515" cy="2955516"/>
          </a:xfrm>
          <a:prstGeom prst="rect">
            <a:avLst/>
          </a:prstGeom>
          <a:ln w="12700">
            <a:miter lim="400000"/>
          </a:ln>
        </p:spPr>
      </p:pic>
      <p:pic>
        <p:nvPicPr>
          <p:cNvPr id="384" name="Light_House_.png" descr="Light_House_.png"/>
          <p:cNvPicPr>
            <a:picLocks noChangeAspect="1"/>
          </p:cNvPicPr>
          <p:nvPr/>
        </p:nvPicPr>
        <p:blipFill>
          <a:blip r:embed="rId30">
            <a:extLst/>
          </a:blip>
          <a:stretch>
            <a:fillRect/>
          </a:stretch>
        </p:blipFill>
        <p:spPr>
          <a:xfrm>
            <a:off x="20719401" y="10088152"/>
            <a:ext cx="3209595" cy="320959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EB94BBB2-06ED-47C2-B3E9-EFB97E22C6CA-L0-001.png" descr="EB94BBB2-06ED-47C2-B3E9-EFB97E22C6CA-L0-0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8" name="Airport.png" descr="Airport.png"/>
          <p:cNvPicPr>
            <a:picLocks noChangeAspect="1"/>
          </p:cNvPicPr>
          <p:nvPr/>
        </p:nvPicPr>
        <p:blipFill>
          <a:blip r:embed="rId3">
            <a:extLst/>
          </a:blip>
          <a:stretch>
            <a:fillRect/>
          </a:stretch>
        </p:blipFill>
        <p:spPr>
          <a:xfrm>
            <a:off x="504011" y="436601"/>
            <a:ext cx="2955515" cy="2955516"/>
          </a:xfrm>
          <a:prstGeom prst="rect">
            <a:avLst/>
          </a:prstGeom>
          <a:ln w="12700">
            <a:miter lim="400000"/>
          </a:ln>
        </p:spPr>
      </p:pic>
      <p:pic>
        <p:nvPicPr>
          <p:cNvPr id="389" name="Audience.png" descr="Audience.png"/>
          <p:cNvPicPr>
            <a:picLocks noChangeAspect="1"/>
          </p:cNvPicPr>
          <p:nvPr/>
        </p:nvPicPr>
        <p:blipFill>
          <a:blip r:embed="rId4">
            <a:extLst/>
          </a:blip>
          <a:stretch>
            <a:fillRect/>
          </a:stretch>
        </p:blipFill>
        <p:spPr>
          <a:xfrm>
            <a:off x="3907421" y="436601"/>
            <a:ext cx="2955516" cy="2955516"/>
          </a:xfrm>
          <a:prstGeom prst="rect">
            <a:avLst/>
          </a:prstGeom>
          <a:ln w="12700">
            <a:miter lim="400000"/>
          </a:ln>
        </p:spPr>
      </p:pic>
      <p:pic>
        <p:nvPicPr>
          <p:cNvPr id="390" name="Bell.png" descr="Bell.png"/>
          <p:cNvPicPr>
            <a:picLocks noChangeAspect="1"/>
          </p:cNvPicPr>
          <p:nvPr/>
        </p:nvPicPr>
        <p:blipFill>
          <a:blip r:embed="rId5">
            <a:extLst/>
          </a:blip>
          <a:stretch>
            <a:fillRect/>
          </a:stretch>
        </p:blipFill>
        <p:spPr>
          <a:xfrm>
            <a:off x="7310832" y="436601"/>
            <a:ext cx="2955515" cy="2955516"/>
          </a:xfrm>
          <a:prstGeom prst="rect">
            <a:avLst/>
          </a:prstGeom>
          <a:ln w="12700">
            <a:miter lim="400000"/>
          </a:ln>
        </p:spPr>
      </p:pic>
      <p:pic>
        <p:nvPicPr>
          <p:cNvPr id="391" name="Bomb.png" descr="Bomb.png"/>
          <p:cNvPicPr>
            <a:picLocks noChangeAspect="1"/>
          </p:cNvPicPr>
          <p:nvPr/>
        </p:nvPicPr>
        <p:blipFill>
          <a:blip r:embed="rId6">
            <a:extLst/>
          </a:blip>
          <a:stretch>
            <a:fillRect/>
          </a:stretch>
        </p:blipFill>
        <p:spPr>
          <a:xfrm>
            <a:off x="10714242" y="436601"/>
            <a:ext cx="2955516" cy="2955516"/>
          </a:xfrm>
          <a:prstGeom prst="rect">
            <a:avLst/>
          </a:prstGeom>
          <a:ln w="12700">
            <a:miter lim="400000"/>
          </a:ln>
        </p:spPr>
      </p:pic>
      <p:pic>
        <p:nvPicPr>
          <p:cNvPr id="392" name="Bullying.png" descr="Bullying.png"/>
          <p:cNvPicPr>
            <a:picLocks noChangeAspect="1"/>
          </p:cNvPicPr>
          <p:nvPr/>
        </p:nvPicPr>
        <p:blipFill>
          <a:blip r:embed="rId7">
            <a:extLst/>
          </a:blip>
          <a:stretch>
            <a:fillRect/>
          </a:stretch>
        </p:blipFill>
        <p:spPr>
          <a:xfrm>
            <a:off x="14117653" y="436601"/>
            <a:ext cx="2955515" cy="2955516"/>
          </a:xfrm>
          <a:prstGeom prst="rect">
            <a:avLst/>
          </a:prstGeom>
          <a:ln w="12700">
            <a:miter lim="400000"/>
          </a:ln>
        </p:spPr>
      </p:pic>
      <p:pic>
        <p:nvPicPr>
          <p:cNvPr id="393" name="Champion.png" descr="Champion.png"/>
          <p:cNvPicPr>
            <a:picLocks noChangeAspect="1"/>
          </p:cNvPicPr>
          <p:nvPr/>
        </p:nvPicPr>
        <p:blipFill>
          <a:blip r:embed="rId8">
            <a:extLst/>
          </a:blip>
          <a:stretch>
            <a:fillRect/>
          </a:stretch>
        </p:blipFill>
        <p:spPr>
          <a:xfrm>
            <a:off x="17521063" y="436601"/>
            <a:ext cx="2955516" cy="2955516"/>
          </a:xfrm>
          <a:prstGeom prst="rect">
            <a:avLst/>
          </a:prstGeom>
          <a:ln w="12700">
            <a:miter lim="400000"/>
          </a:ln>
        </p:spPr>
      </p:pic>
      <p:pic>
        <p:nvPicPr>
          <p:cNvPr id="394" name="City.png" descr="City.png"/>
          <p:cNvPicPr>
            <a:picLocks noChangeAspect="1"/>
          </p:cNvPicPr>
          <p:nvPr/>
        </p:nvPicPr>
        <p:blipFill>
          <a:blip r:embed="rId9">
            <a:extLst/>
          </a:blip>
          <a:stretch>
            <a:fillRect/>
          </a:stretch>
        </p:blipFill>
        <p:spPr>
          <a:xfrm>
            <a:off x="20924474" y="436601"/>
            <a:ext cx="2955516" cy="2955516"/>
          </a:xfrm>
          <a:prstGeom prst="rect">
            <a:avLst/>
          </a:prstGeom>
          <a:ln w="12700">
            <a:miter lim="400000"/>
          </a:ln>
        </p:spPr>
      </p:pic>
      <p:pic>
        <p:nvPicPr>
          <p:cNvPr id="395" name="Clouds.png" descr="Clouds.png"/>
          <p:cNvPicPr>
            <a:picLocks noChangeAspect="1"/>
          </p:cNvPicPr>
          <p:nvPr/>
        </p:nvPicPr>
        <p:blipFill>
          <a:blip r:embed="rId10">
            <a:extLst/>
          </a:blip>
          <a:stretch>
            <a:fillRect/>
          </a:stretch>
        </p:blipFill>
        <p:spPr>
          <a:xfrm>
            <a:off x="504011" y="3380822"/>
            <a:ext cx="2955515" cy="2955515"/>
          </a:xfrm>
          <a:prstGeom prst="rect">
            <a:avLst/>
          </a:prstGeom>
          <a:ln w="12700">
            <a:miter lim="400000"/>
          </a:ln>
        </p:spPr>
      </p:pic>
      <p:pic>
        <p:nvPicPr>
          <p:cNvPr id="396" name="Communication.png" descr="Communication.png"/>
          <p:cNvPicPr>
            <a:picLocks noChangeAspect="1"/>
          </p:cNvPicPr>
          <p:nvPr/>
        </p:nvPicPr>
        <p:blipFill>
          <a:blip r:embed="rId11">
            <a:extLst/>
          </a:blip>
          <a:stretch>
            <a:fillRect/>
          </a:stretch>
        </p:blipFill>
        <p:spPr>
          <a:xfrm>
            <a:off x="3907421" y="3380822"/>
            <a:ext cx="2955516" cy="2955515"/>
          </a:xfrm>
          <a:prstGeom prst="rect">
            <a:avLst/>
          </a:prstGeom>
          <a:ln w="12700">
            <a:miter lim="400000"/>
          </a:ln>
        </p:spPr>
      </p:pic>
      <p:pic>
        <p:nvPicPr>
          <p:cNvPr id="397" name="Creativity.png" descr="Creativity.png"/>
          <p:cNvPicPr>
            <a:picLocks noChangeAspect="1"/>
          </p:cNvPicPr>
          <p:nvPr/>
        </p:nvPicPr>
        <p:blipFill>
          <a:blip r:embed="rId12">
            <a:extLst/>
          </a:blip>
          <a:stretch>
            <a:fillRect/>
          </a:stretch>
        </p:blipFill>
        <p:spPr>
          <a:xfrm>
            <a:off x="7310832" y="3380822"/>
            <a:ext cx="2955515" cy="2955515"/>
          </a:xfrm>
          <a:prstGeom prst="rect">
            <a:avLst/>
          </a:prstGeom>
          <a:ln w="12700">
            <a:miter lim="400000"/>
          </a:ln>
        </p:spPr>
      </p:pic>
      <p:pic>
        <p:nvPicPr>
          <p:cNvPr id="398" name="Downtime.png" descr="Downtime.png"/>
          <p:cNvPicPr>
            <a:picLocks noChangeAspect="1"/>
          </p:cNvPicPr>
          <p:nvPr/>
        </p:nvPicPr>
        <p:blipFill>
          <a:blip r:embed="rId13">
            <a:extLst/>
          </a:blip>
          <a:stretch>
            <a:fillRect/>
          </a:stretch>
        </p:blipFill>
        <p:spPr>
          <a:xfrm>
            <a:off x="10714242" y="3380822"/>
            <a:ext cx="2955516" cy="2955515"/>
          </a:xfrm>
          <a:prstGeom prst="rect">
            <a:avLst/>
          </a:prstGeom>
          <a:ln w="12700">
            <a:miter lim="400000"/>
          </a:ln>
        </p:spPr>
      </p:pic>
      <p:pic>
        <p:nvPicPr>
          <p:cNvPr id="399" name="Environment_.png" descr="Environment_.png"/>
          <p:cNvPicPr>
            <a:picLocks noChangeAspect="1"/>
          </p:cNvPicPr>
          <p:nvPr/>
        </p:nvPicPr>
        <p:blipFill>
          <a:blip r:embed="rId14">
            <a:extLst/>
          </a:blip>
          <a:stretch>
            <a:fillRect/>
          </a:stretch>
        </p:blipFill>
        <p:spPr>
          <a:xfrm>
            <a:off x="14117653" y="3380822"/>
            <a:ext cx="2955515" cy="2955515"/>
          </a:xfrm>
          <a:prstGeom prst="rect">
            <a:avLst/>
          </a:prstGeom>
          <a:ln w="12700">
            <a:miter lim="400000"/>
          </a:ln>
        </p:spPr>
      </p:pic>
      <p:pic>
        <p:nvPicPr>
          <p:cNvPr id="400" name="Exchange.png" descr="Exchange.png"/>
          <p:cNvPicPr>
            <a:picLocks noChangeAspect="1"/>
          </p:cNvPicPr>
          <p:nvPr/>
        </p:nvPicPr>
        <p:blipFill>
          <a:blip r:embed="rId15">
            <a:extLst/>
          </a:blip>
          <a:stretch>
            <a:fillRect/>
          </a:stretch>
        </p:blipFill>
        <p:spPr>
          <a:xfrm>
            <a:off x="17521063" y="3380822"/>
            <a:ext cx="2955516" cy="2955515"/>
          </a:xfrm>
          <a:prstGeom prst="rect">
            <a:avLst/>
          </a:prstGeom>
          <a:ln w="12700">
            <a:miter lim="400000"/>
          </a:ln>
        </p:spPr>
      </p:pic>
      <p:pic>
        <p:nvPicPr>
          <p:cNvPr id="401" name="Experiment 2.png" descr="Experiment 2.png"/>
          <p:cNvPicPr>
            <a:picLocks noChangeAspect="1"/>
          </p:cNvPicPr>
          <p:nvPr/>
        </p:nvPicPr>
        <p:blipFill>
          <a:blip r:embed="rId16">
            <a:extLst/>
          </a:blip>
          <a:stretch>
            <a:fillRect/>
          </a:stretch>
        </p:blipFill>
        <p:spPr>
          <a:xfrm>
            <a:off x="20924474" y="3380822"/>
            <a:ext cx="2955516" cy="2955515"/>
          </a:xfrm>
          <a:prstGeom prst="rect">
            <a:avLst/>
          </a:prstGeom>
          <a:ln w="12700">
            <a:miter lim="400000"/>
          </a:ln>
        </p:spPr>
      </p:pic>
      <p:pic>
        <p:nvPicPr>
          <p:cNvPr id="402" name="Expressions.png" descr="Expressions.png"/>
          <p:cNvPicPr>
            <a:picLocks noChangeAspect="1"/>
          </p:cNvPicPr>
          <p:nvPr/>
        </p:nvPicPr>
        <p:blipFill>
          <a:blip r:embed="rId17">
            <a:extLst/>
          </a:blip>
          <a:stretch>
            <a:fillRect/>
          </a:stretch>
        </p:blipFill>
        <p:spPr>
          <a:xfrm>
            <a:off x="821393" y="6076096"/>
            <a:ext cx="7591884" cy="7591885"/>
          </a:xfrm>
          <a:prstGeom prst="rect">
            <a:avLst/>
          </a:prstGeom>
          <a:ln w="12700">
            <a:miter lim="400000"/>
          </a:ln>
        </p:spPr>
      </p:pic>
      <p:pic>
        <p:nvPicPr>
          <p:cNvPr id="403" name="People.png" descr="People.png"/>
          <p:cNvPicPr>
            <a:picLocks noChangeAspect="1"/>
          </p:cNvPicPr>
          <p:nvPr/>
        </p:nvPicPr>
        <p:blipFill>
          <a:blip r:embed="rId18">
            <a:extLst/>
          </a:blip>
          <a:stretch>
            <a:fillRect/>
          </a:stretch>
        </p:blipFill>
        <p:spPr>
          <a:xfrm>
            <a:off x="15970724" y="6432297"/>
            <a:ext cx="6879483" cy="6879483"/>
          </a:xfrm>
          <a:prstGeom prst="rect">
            <a:avLst/>
          </a:prstGeom>
          <a:ln w="12700">
            <a:miter lim="400000"/>
          </a:ln>
        </p:spPr>
      </p:pic>
      <p:pic>
        <p:nvPicPr>
          <p:cNvPr id="404" name="The_Basics.png" descr="The_Basics.png"/>
          <p:cNvPicPr>
            <a:picLocks noChangeAspect="1"/>
          </p:cNvPicPr>
          <p:nvPr/>
        </p:nvPicPr>
        <p:blipFill>
          <a:blip r:embed="rId19">
            <a:extLst/>
          </a:blip>
          <a:stretch>
            <a:fillRect/>
          </a:stretch>
        </p:blipFill>
        <p:spPr>
          <a:xfrm>
            <a:off x="8797553" y="6477592"/>
            <a:ext cx="6788894" cy="6788893"/>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6x6_Rule.png" descr="6x6_Rul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Visual_Co-Creation.png" descr="Visual_Co-Creation.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9d0ee513-50a6-485b-b690-8ebd652a93d4.jpg" descr="9d0ee513-50a6-485b-b690-8ebd652a93d4.jpg"/>
          <p:cNvPicPr>
            <a:picLocks noChangeAspect="1"/>
          </p:cNvPicPr>
          <p:nvPr/>
        </p:nvPicPr>
        <p:blipFill>
          <a:blip r:embed="rId3">
            <a:extLst/>
          </a:blip>
          <a:stretch>
            <a:fillRect/>
          </a:stretch>
        </p:blipFill>
        <p:spPr>
          <a:xfrm>
            <a:off x="3048000" y="0"/>
            <a:ext cx="18288000" cy="13716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Warning Label.png" descr="Warning Label.png"/>
          <p:cNvPicPr>
            <a:picLocks/>
          </p:cNvPicPr>
          <p:nvPr/>
        </p:nvPicPr>
        <p:blipFill>
          <a:blip r:embed="rId3">
            <a:extLst/>
          </a:blip>
          <a:stretch>
            <a:fillRect/>
          </a:stretch>
        </p:blipFill>
        <p:spPr>
          <a:xfrm>
            <a:off x="3825589" y="1139594"/>
            <a:ext cx="16732822" cy="11436812"/>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Tshirt Front - Bubbles.ai" descr="Tshirt Front - Bubbles.ai"/>
          <p:cNvPicPr>
            <a:picLocks noChangeAspect="1"/>
          </p:cNvPicPr>
          <p:nvPr/>
        </p:nvPicPr>
        <p:blipFill>
          <a:blip r:embed="rId3">
            <a:extLst/>
          </a:blip>
          <a:stretch>
            <a:fillRect/>
          </a:stretch>
        </p:blipFill>
        <p:spPr>
          <a:xfrm>
            <a:off x="8064500" y="1778000"/>
            <a:ext cx="8255000" cy="101600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Co-Creation.png" descr="Co-Creation.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Image" descr="Image"/>
          <p:cNvPicPr>
            <a:picLocks/>
          </p:cNvPicPr>
          <p:nvPr/>
        </p:nvPicPr>
        <p:blipFill>
          <a:blip r:embed="rId3">
            <a:extLst/>
          </a:blip>
          <a:stretch>
            <a:fillRect/>
          </a:stretch>
        </p:blipFill>
        <p:spPr>
          <a:xfrm>
            <a:off x="71971" y="43019"/>
            <a:ext cx="24240058" cy="13629962"/>
          </a:xfrm>
          <a:prstGeom prst="rect">
            <a:avLst/>
          </a:prstGeom>
          <a:ln w="12700">
            <a:miter lim="400000"/>
          </a:ln>
        </p:spPr>
      </p:pic>
      <p:sp>
        <p:nvSpPr>
          <p:cNvPr id="433" name="Visual Improv"/>
          <p:cNvSpPr txBox="1"/>
          <p:nvPr/>
        </p:nvSpPr>
        <p:spPr>
          <a:xfrm>
            <a:off x="8072287" y="11615346"/>
            <a:ext cx="8239426" cy="115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000"/>
            </a:lvl1pPr>
          </a:lstStyle>
          <a:p>
            <a:r>
              <a:t>Visual Improv</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Draw a shape"/>
          <p:cNvSpPr txBox="1"/>
          <p:nvPr/>
        </p:nvSpPr>
        <p:spPr>
          <a:xfrm>
            <a:off x="7983855" y="6044564"/>
            <a:ext cx="8416291" cy="1626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a:lvl1pPr>
          </a:lstStyle>
          <a:p>
            <a:r>
              <a:t>Draw a shape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Add Content"/>
          <p:cNvSpPr txBox="1"/>
          <p:nvPr/>
        </p:nvSpPr>
        <p:spPr>
          <a:xfrm>
            <a:off x="8324214" y="6044564"/>
            <a:ext cx="7735571" cy="1626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a:lvl1pPr>
          </a:lstStyle>
          <a:p>
            <a:r>
              <a:t>Add Content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Image Gallery"/>
          <p:cNvGrpSpPr/>
          <p:nvPr/>
        </p:nvGrpSpPr>
        <p:grpSpPr>
          <a:xfrm>
            <a:off x="-1" y="-6717"/>
            <a:ext cx="24384001" cy="14416885"/>
            <a:chOff x="0" y="0"/>
            <a:chExt cx="24384000" cy="14416884"/>
          </a:xfrm>
        </p:grpSpPr>
        <p:pic>
          <p:nvPicPr>
            <p:cNvPr id="133" name="Stopping.png" descr="Stopping.png"/>
            <p:cNvPicPr>
              <a:picLocks noChangeAspect="1"/>
            </p:cNvPicPr>
            <p:nvPr/>
          </p:nvPicPr>
          <p:blipFill>
            <a:blip r:embed="rId3">
              <a:extLst/>
            </a:blip>
            <a:srcRect l="48" r="48"/>
            <a:stretch>
              <a:fillRect/>
            </a:stretch>
          </p:blipFill>
          <p:spPr>
            <a:xfrm>
              <a:off x="0" y="0"/>
              <a:ext cx="24384000" cy="13729434"/>
            </a:xfrm>
            <a:prstGeom prst="rect">
              <a:avLst/>
            </a:prstGeom>
            <a:ln w="12700" cap="flat">
              <a:noFill/>
              <a:miter lim="400000"/>
            </a:ln>
            <a:effectLst/>
          </p:spPr>
        </p:pic>
        <p:sp>
          <p:nvSpPr>
            <p:cNvPr id="134" name="Type to enter a caption."/>
            <p:cNvSpPr/>
            <p:nvPr/>
          </p:nvSpPr>
          <p:spPr>
            <a:xfrm>
              <a:off x="0" y="13805633"/>
              <a:ext cx="24384000" cy="6112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Type to enter a caption.</a:t>
              </a:r>
            </a:p>
          </p:txBody>
        </p:sp>
      </p:grpSp>
      <p:sp>
        <p:nvSpPr>
          <p:cNvPr id="136" name="Our behaviour is shaped by the operating environment and social norms.…"/>
          <p:cNvSpPr txBox="1"/>
          <p:nvPr/>
        </p:nvSpPr>
        <p:spPr>
          <a:xfrm>
            <a:off x="12141993" y="845517"/>
            <a:ext cx="11501660" cy="5420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ts val="10000"/>
              </a:lnSpc>
              <a:defRPr sz="5066" b="0">
                <a:solidFill>
                  <a:srgbClr val="000000"/>
                </a:solidFill>
                <a:latin typeface="Helvetica"/>
                <a:ea typeface="Helvetica"/>
                <a:cs typeface="Helvetica"/>
                <a:sym typeface="Helvetica"/>
              </a:defRPr>
            </a:pPr>
            <a:r>
              <a:t>Our behaviour is shaped by the operating environment and social norms. </a:t>
            </a:r>
            <a:endParaRPr>
              <a:latin typeface="Times"/>
              <a:ea typeface="Times"/>
              <a:cs typeface="Times"/>
              <a:sym typeface="Times"/>
            </a:endParaRPr>
          </a:p>
          <a:p>
            <a:pPr algn="l" defTabSz="457200">
              <a:lnSpc>
                <a:spcPts val="10000"/>
              </a:lnSpc>
              <a:defRPr sz="5066" b="0">
                <a:solidFill>
                  <a:srgbClr val="000000"/>
                </a:solidFill>
                <a:latin typeface="Times"/>
                <a:ea typeface="Times"/>
                <a:cs typeface="Times"/>
                <a:sym typeface="Times"/>
              </a:defRPr>
            </a:pPr>
            <a:endParaRPr>
              <a:latin typeface="Times"/>
              <a:ea typeface="Times"/>
              <a:cs typeface="Times"/>
              <a:sym typeface="Times"/>
            </a:endParaRPr>
          </a:p>
          <a:p>
            <a:pPr algn="l" defTabSz="457200">
              <a:lnSpc>
                <a:spcPts val="10000"/>
              </a:lnSpc>
              <a:defRPr sz="5066" b="0">
                <a:solidFill>
                  <a:srgbClr val="000000"/>
                </a:solidFill>
                <a:latin typeface="Helvetica"/>
                <a:ea typeface="Helvetica"/>
                <a:cs typeface="Helvetica"/>
                <a:sym typeface="Helvetica"/>
              </a:defRPr>
            </a:pPr>
            <a:r>
              <a:t>Many times these norms prevent us from doing things differently. </a:t>
            </a:r>
            <a:endParaRPr>
              <a:latin typeface="Times"/>
              <a:ea typeface="Times"/>
              <a:cs typeface="Times"/>
              <a:sym typeface="Times"/>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Add Movement"/>
          <p:cNvSpPr txBox="1"/>
          <p:nvPr/>
        </p:nvSpPr>
        <p:spPr>
          <a:xfrm>
            <a:off x="7548880" y="6044564"/>
            <a:ext cx="9286241" cy="1626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a:lvl1pPr>
          </a:lstStyle>
          <a:p>
            <a:r>
              <a:t>Add Movement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Add Text"/>
          <p:cNvSpPr txBox="1"/>
          <p:nvPr/>
        </p:nvSpPr>
        <p:spPr>
          <a:xfrm>
            <a:off x="9500870" y="6044564"/>
            <a:ext cx="5382261" cy="1626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a:lvl1pPr>
          </a:lstStyle>
          <a:p>
            <a:r>
              <a:t>Add Text</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Add Color &amp; Shadows"/>
          <p:cNvSpPr txBox="1"/>
          <p:nvPr/>
        </p:nvSpPr>
        <p:spPr>
          <a:xfrm>
            <a:off x="5514974" y="6044564"/>
            <a:ext cx="13354051" cy="1626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a:lvl1pPr>
          </a:lstStyle>
          <a:p>
            <a:r>
              <a:t>Add Color &amp; Shadows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7" name="Value_Co-Creation.png" descr="Value_Co-Creation.png"/>
          <p:cNvPicPr>
            <a:picLocks noChangeAspect="1"/>
          </p:cNvPicPr>
          <p:nvPr/>
        </p:nvPicPr>
        <p:blipFill>
          <a:blip r:embed="rId3">
            <a:extLst/>
          </a:blip>
          <a:stretch>
            <a:fillRect/>
          </a:stretch>
        </p:blipFill>
        <p:spPr>
          <a:xfrm>
            <a:off x="-1" y="-1"/>
            <a:ext cx="24384001" cy="13716001"/>
          </a:xfrm>
          <a:prstGeom prst="rect">
            <a:avLst/>
          </a:prstGeom>
          <a:ln w="12700">
            <a:miter lim="400000"/>
          </a:ln>
        </p:spPr>
      </p:pic>
      <p:sp>
        <p:nvSpPr>
          <p:cNvPr id="458" name="Oval"/>
          <p:cNvSpPr/>
          <p:nvPr/>
        </p:nvSpPr>
        <p:spPr>
          <a:xfrm>
            <a:off x="6605367" y="7214755"/>
            <a:ext cx="5549294" cy="5509629"/>
          </a:xfrm>
          <a:prstGeom prst="ellipse">
            <a:avLst/>
          </a:prstGeom>
          <a:ln w="127000">
            <a:solidFill>
              <a:srgbClr val="FF2600"/>
            </a:solidFill>
            <a:custDash>
              <a:ds d="200000" sp="200000"/>
            </a:custDash>
            <a:miter lim="400000"/>
          </a:ln>
        </p:spPr>
        <p:txBody>
          <a:bodyPr lIns="50800" tIns="50800" rIns="50800" bIns="50800" anchor="ctr"/>
          <a:lstStyle/>
          <a:p>
            <a:pPr>
              <a:defRPr sz="3200" b="0">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2" name="Innovation Action Spiral.png" descr="Innovation Action Spiral.png"/>
          <p:cNvPicPr>
            <a:picLocks noChangeAspect="1"/>
          </p:cNvPicPr>
          <p:nvPr/>
        </p:nvPicPr>
        <p:blipFill>
          <a:blip r:embed="rId3">
            <a:extLst/>
          </a:blip>
          <a:stretch>
            <a:fillRect/>
          </a:stretch>
        </p:blipFill>
        <p:spPr>
          <a:xfrm>
            <a:off x="1972338" y="-1"/>
            <a:ext cx="20439324" cy="13716001"/>
          </a:xfrm>
          <a:prstGeom prst="rect">
            <a:avLst/>
          </a:prstGeom>
          <a:ln w="12700">
            <a:miter lim="400000"/>
          </a:ln>
        </p:spPr>
      </p:pic>
      <p:pic>
        <p:nvPicPr>
          <p:cNvPr id="463" name="Speach Bubbles (clear).png" descr="Speach Bubbles (clear).png"/>
          <p:cNvPicPr>
            <a:picLocks noChangeAspect="1"/>
          </p:cNvPicPr>
          <p:nvPr/>
        </p:nvPicPr>
        <p:blipFill>
          <a:blip r:embed="rId4">
            <a:extLst/>
          </a:blip>
          <a:srcRect b="67024"/>
          <a:stretch>
            <a:fillRect/>
          </a:stretch>
        </p:blipFill>
        <p:spPr>
          <a:xfrm>
            <a:off x="9183384" y="6879907"/>
            <a:ext cx="4830119" cy="1997631"/>
          </a:xfrm>
          <a:prstGeom prst="rect">
            <a:avLst/>
          </a:prstGeom>
          <a:ln w="12700">
            <a:miter lim="400000"/>
          </a:ln>
        </p:spPr>
      </p:pic>
      <p:pic>
        <p:nvPicPr>
          <p:cNvPr id="464" name="Speach Bubbles (clear).png" descr="Speach Bubbles (clear).png"/>
          <p:cNvPicPr>
            <a:picLocks noChangeAspect="1"/>
          </p:cNvPicPr>
          <p:nvPr/>
        </p:nvPicPr>
        <p:blipFill>
          <a:blip r:embed="rId4">
            <a:extLst/>
          </a:blip>
          <a:srcRect t="33566" b="33566"/>
          <a:stretch>
            <a:fillRect/>
          </a:stretch>
        </p:blipFill>
        <p:spPr>
          <a:xfrm>
            <a:off x="7388101" y="4467437"/>
            <a:ext cx="4830119" cy="1991085"/>
          </a:xfrm>
          <a:prstGeom prst="rect">
            <a:avLst/>
          </a:prstGeom>
          <a:ln w="12700">
            <a:miter lim="400000"/>
          </a:ln>
        </p:spPr>
      </p:pic>
      <p:pic>
        <p:nvPicPr>
          <p:cNvPr id="465" name="Speach Bubbles (clear).png" descr="Speach Bubbles (clear).png"/>
          <p:cNvPicPr>
            <a:picLocks noChangeAspect="1"/>
          </p:cNvPicPr>
          <p:nvPr/>
        </p:nvPicPr>
        <p:blipFill>
          <a:blip r:embed="rId4">
            <a:extLst/>
          </a:blip>
          <a:srcRect t="66232"/>
          <a:stretch>
            <a:fillRect/>
          </a:stretch>
        </p:blipFill>
        <p:spPr>
          <a:xfrm>
            <a:off x="13205807" y="4201648"/>
            <a:ext cx="4830119" cy="204562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1" animBg="1" advAuto="0"/>
      <p:bldP spid="464" grpId="2" animBg="1" advAuto="0"/>
      <p:bldP spid="465" grpId="3"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9A9A9"/>
        </a:solidFill>
        <a:effectLst/>
      </p:bgPr>
    </p:bg>
    <p:spTree>
      <p:nvGrpSpPr>
        <p:cNvPr id="1" name=""/>
        <p:cNvGrpSpPr/>
        <p:nvPr/>
      </p:nvGrpSpPr>
      <p:grpSpPr>
        <a:xfrm>
          <a:off x="0" y="0"/>
          <a:ext cx="0" cy="0"/>
          <a:chOff x="0" y="0"/>
          <a:chExt cx="0" cy="0"/>
        </a:xfrm>
      </p:grpSpPr>
      <p:pic>
        <p:nvPicPr>
          <p:cNvPr id="469" name="19580CD7-2004-42DC-8269-CFFC884A5FDC-L0-001.jpeg" descr="19580CD7-2004-42DC-8269-CFFC884A5FDC-L0-001.jpeg"/>
          <p:cNvPicPr>
            <a:picLocks noChangeAspect="1"/>
          </p:cNvPicPr>
          <p:nvPr/>
        </p:nvPicPr>
        <p:blipFill>
          <a:blip r:embed="rId2">
            <a:extLst/>
          </a:blip>
          <a:stretch>
            <a:fillRect/>
          </a:stretch>
        </p:blipFill>
        <p:spPr>
          <a:xfrm>
            <a:off x="770018" y="442479"/>
            <a:ext cx="22843964" cy="12831042"/>
          </a:xfrm>
          <a:prstGeom prst="rect">
            <a:avLst/>
          </a:prstGeom>
          <a:ln w="12700">
            <a:miter lim="400000"/>
          </a:ln>
        </p:spPr>
      </p:pic>
      <p:pic>
        <p:nvPicPr>
          <p:cNvPr id="470" name="Speach Bubbles (clear).png" descr="Speach Bubbles (clear).png"/>
          <p:cNvPicPr>
            <a:picLocks noChangeAspect="1"/>
          </p:cNvPicPr>
          <p:nvPr/>
        </p:nvPicPr>
        <p:blipFill>
          <a:blip r:embed="rId3">
            <a:extLst/>
          </a:blip>
          <a:srcRect b="67024"/>
          <a:stretch>
            <a:fillRect/>
          </a:stretch>
        </p:blipFill>
        <p:spPr>
          <a:xfrm>
            <a:off x="982504" y="4367907"/>
            <a:ext cx="4830119" cy="1997631"/>
          </a:xfrm>
          <a:prstGeom prst="rect">
            <a:avLst/>
          </a:prstGeom>
          <a:ln w="12700">
            <a:miter lim="400000"/>
          </a:ln>
        </p:spPr>
      </p:pic>
      <p:pic>
        <p:nvPicPr>
          <p:cNvPr id="471" name="Speach Bubbles (clear).png" descr="Speach Bubbles (clear).png"/>
          <p:cNvPicPr>
            <a:picLocks noChangeAspect="1"/>
          </p:cNvPicPr>
          <p:nvPr/>
        </p:nvPicPr>
        <p:blipFill>
          <a:blip r:embed="rId3">
            <a:extLst/>
          </a:blip>
          <a:srcRect b="67024"/>
          <a:stretch>
            <a:fillRect/>
          </a:stretch>
        </p:blipFill>
        <p:spPr>
          <a:xfrm>
            <a:off x="11000840" y="4367907"/>
            <a:ext cx="4830119" cy="1997631"/>
          </a:xfrm>
          <a:prstGeom prst="rect">
            <a:avLst/>
          </a:prstGeom>
          <a:ln w="12700">
            <a:miter lim="400000"/>
          </a:ln>
        </p:spPr>
      </p:pic>
      <p:pic>
        <p:nvPicPr>
          <p:cNvPr id="472" name="Speach Bubbles (clear).png" descr="Speach Bubbles (clear).png"/>
          <p:cNvPicPr>
            <a:picLocks noChangeAspect="1"/>
          </p:cNvPicPr>
          <p:nvPr/>
        </p:nvPicPr>
        <p:blipFill>
          <a:blip r:embed="rId3">
            <a:extLst/>
          </a:blip>
          <a:srcRect t="33566" b="33566"/>
          <a:stretch>
            <a:fillRect/>
          </a:stretch>
        </p:blipFill>
        <p:spPr>
          <a:xfrm>
            <a:off x="1627947" y="6456069"/>
            <a:ext cx="4830119" cy="1991085"/>
          </a:xfrm>
          <a:prstGeom prst="rect">
            <a:avLst/>
          </a:prstGeom>
          <a:ln w="12700">
            <a:miter lim="400000"/>
          </a:ln>
        </p:spPr>
      </p:pic>
      <p:pic>
        <p:nvPicPr>
          <p:cNvPr id="473" name="Speach Bubbles (clear).png" descr="Speach Bubbles (clear).png"/>
          <p:cNvPicPr>
            <a:picLocks noChangeAspect="1"/>
          </p:cNvPicPr>
          <p:nvPr/>
        </p:nvPicPr>
        <p:blipFill>
          <a:blip r:embed="rId3">
            <a:extLst/>
          </a:blip>
          <a:srcRect t="33566" b="33566"/>
          <a:stretch>
            <a:fillRect/>
          </a:stretch>
        </p:blipFill>
        <p:spPr>
          <a:xfrm>
            <a:off x="11735068" y="6456069"/>
            <a:ext cx="4830119" cy="1991085"/>
          </a:xfrm>
          <a:prstGeom prst="rect">
            <a:avLst/>
          </a:prstGeom>
          <a:ln w="12700">
            <a:miter lim="400000"/>
          </a:ln>
        </p:spPr>
      </p:pic>
      <p:pic>
        <p:nvPicPr>
          <p:cNvPr id="474" name="Speach Bubbles (clear).png" descr="Speach Bubbles (clear).png"/>
          <p:cNvPicPr>
            <a:picLocks noChangeAspect="1"/>
          </p:cNvPicPr>
          <p:nvPr/>
        </p:nvPicPr>
        <p:blipFill>
          <a:blip r:embed="rId3">
            <a:extLst/>
          </a:blip>
          <a:srcRect t="66232"/>
          <a:stretch>
            <a:fillRect/>
          </a:stretch>
        </p:blipFill>
        <p:spPr>
          <a:xfrm>
            <a:off x="14921929" y="8412908"/>
            <a:ext cx="4830119" cy="2045619"/>
          </a:xfrm>
          <a:prstGeom prst="rect">
            <a:avLst/>
          </a:prstGeom>
          <a:ln w="12700">
            <a:miter lim="400000"/>
          </a:ln>
        </p:spPr>
      </p:pic>
      <p:pic>
        <p:nvPicPr>
          <p:cNvPr id="475" name="Speach Bubbles (clear).png" descr="Speach Bubbles (clear).png"/>
          <p:cNvPicPr>
            <a:picLocks noChangeAspect="1"/>
          </p:cNvPicPr>
          <p:nvPr/>
        </p:nvPicPr>
        <p:blipFill>
          <a:blip r:embed="rId3">
            <a:extLst/>
          </a:blip>
          <a:srcRect t="66232"/>
          <a:stretch>
            <a:fillRect/>
          </a:stretch>
        </p:blipFill>
        <p:spPr>
          <a:xfrm>
            <a:off x="5028755" y="8412908"/>
            <a:ext cx="4830119" cy="2045619"/>
          </a:xfrm>
          <a:prstGeom prst="rect">
            <a:avLst/>
          </a:prstGeom>
          <a:ln w="12700">
            <a:miter lim="400000"/>
          </a:ln>
        </p:spPr>
      </p:pic>
      <p:sp>
        <p:nvSpPr>
          <p:cNvPr id="476" name="UK Design Council 2007"/>
          <p:cNvSpPr txBox="1"/>
          <p:nvPr/>
        </p:nvSpPr>
        <p:spPr>
          <a:xfrm>
            <a:off x="21138775" y="12745375"/>
            <a:ext cx="2298002" cy="324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rgbClr val="000000"/>
                </a:solidFill>
              </a:defRPr>
            </a:lvl1pPr>
          </a:lstStyle>
          <a:p>
            <a:r>
              <a:t>UK Design Council 2007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0"/>
                                  </p:stCondLst>
                                  <p:iterate>
                                    <p:tmAbs val="0"/>
                                  </p:iterate>
                                  <p:childTnLst>
                                    <p:set>
                                      <p:cBhvr>
                                        <p:cTn id="9" fill="hold"/>
                                        <p:tgtEl>
                                          <p:spTgt spid="47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3" nodeType="afterEffect">
                                  <p:stCondLst>
                                    <p:cond delay="2000"/>
                                  </p:stCondLst>
                                  <p:iterate>
                                    <p:tmAbs val="0"/>
                                  </p:iterate>
                                  <p:childTnLst>
                                    <p:set>
                                      <p:cBhvr>
                                        <p:cTn id="12" fill="hold"/>
                                        <p:tgtEl>
                                          <p:spTgt spid="475"/>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4" nodeType="afterEffect">
                                  <p:stCondLst>
                                    <p:cond delay="2000"/>
                                  </p:stCondLst>
                                  <p:iterate>
                                    <p:tmAbs val="0"/>
                                  </p:iterate>
                                  <p:childTnLst>
                                    <p:set>
                                      <p:cBhvr>
                                        <p:cTn id="15" fill="hold"/>
                                        <p:tgtEl>
                                          <p:spTgt spid="471"/>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5" nodeType="afterEffect">
                                  <p:stCondLst>
                                    <p:cond delay="2000"/>
                                  </p:stCondLst>
                                  <p:iterate>
                                    <p:tmAbs val="0"/>
                                  </p:iterate>
                                  <p:childTnLst>
                                    <p:set>
                                      <p:cBhvr>
                                        <p:cTn id="18" fill="hold"/>
                                        <p:tgtEl>
                                          <p:spTgt spid="473"/>
                                        </p:tgtEl>
                                        <p:attrNameLst>
                                          <p:attrName>style.visibility</p:attrName>
                                        </p:attrNameLst>
                                      </p:cBhvr>
                                      <p:to>
                                        <p:strVal val="visible"/>
                                      </p:to>
                                    </p:set>
                                  </p:childTnLst>
                                </p:cTn>
                              </p:par>
                            </p:childTnLst>
                          </p:cTn>
                        </p:par>
                        <p:par>
                          <p:cTn id="19" fill="hold">
                            <p:stCondLst>
                              <p:cond delay="8000"/>
                            </p:stCondLst>
                            <p:childTnLst>
                              <p:par>
                                <p:cTn id="20" presetID="1" presetClass="entr" presetSubtype="0" fill="hold" grpId="6" nodeType="afterEffect">
                                  <p:stCondLst>
                                    <p:cond delay="2000"/>
                                  </p:stCondLst>
                                  <p:iterate>
                                    <p:tmAbs val="0"/>
                                  </p:iterate>
                                  <p:childTnLst>
                                    <p:set>
                                      <p:cBhvr>
                                        <p:cTn id="21" fill="hold"/>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1" animBg="1" advAuto="0"/>
      <p:bldP spid="471" grpId="4" animBg="1" advAuto="0"/>
      <p:bldP spid="472" grpId="2" animBg="1" advAuto="0"/>
      <p:bldP spid="473" grpId="5" animBg="1" advAuto="0"/>
      <p:bldP spid="474" grpId="6" animBg="1" advAuto="0"/>
      <p:bldP spid="475" grpId="3"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CeTWFTzWIAABJCS.jpg" descr="CeTWFTzWIAABJCS.jpg"/>
          <p:cNvPicPr>
            <a:picLocks noChangeAspect="1"/>
          </p:cNvPicPr>
          <p:nvPr/>
        </p:nvPicPr>
        <p:blipFill>
          <a:blip r:embed="rId3">
            <a:extLst/>
          </a:blip>
          <a:stretch>
            <a:fillRect/>
          </a:stretch>
        </p:blipFill>
        <p:spPr>
          <a:xfrm>
            <a:off x="1270798" y="1768575"/>
            <a:ext cx="6816242" cy="4541770"/>
          </a:xfrm>
          <a:prstGeom prst="rect">
            <a:avLst/>
          </a:prstGeom>
          <a:ln w="12700">
            <a:miter lim="400000"/>
          </a:ln>
        </p:spPr>
      </p:pic>
      <p:pic>
        <p:nvPicPr>
          <p:cNvPr id="479" name="parking-9-390x285.jpg" descr="parking-9-390x285.jpg"/>
          <p:cNvPicPr>
            <a:picLocks/>
          </p:cNvPicPr>
          <p:nvPr/>
        </p:nvPicPr>
        <p:blipFill>
          <a:blip r:embed="rId4">
            <a:extLst/>
          </a:blip>
          <a:stretch>
            <a:fillRect/>
          </a:stretch>
        </p:blipFill>
        <p:spPr>
          <a:xfrm>
            <a:off x="8951676" y="1768575"/>
            <a:ext cx="6675002" cy="4541770"/>
          </a:xfrm>
          <a:prstGeom prst="rect">
            <a:avLst/>
          </a:prstGeom>
          <a:ln w="12700">
            <a:miter lim="400000"/>
          </a:ln>
        </p:spPr>
      </p:pic>
      <p:pic>
        <p:nvPicPr>
          <p:cNvPr id="480" name="gettyimages-1B07277_0003-640x640.jpg" descr="gettyimages-1B07277_0003-640x640.jpg"/>
          <p:cNvPicPr>
            <a:picLocks/>
          </p:cNvPicPr>
          <p:nvPr/>
        </p:nvPicPr>
        <p:blipFill>
          <a:blip r:embed="rId5">
            <a:extLst/>
          </a:blip>
          <a:stretch>
            <a:fillRect/>
          </a:stretch>
        </p:blipFill>
        <p:spPr>
          <a:xfrm>
            <a:off x="16484138" y="1806866"/>
            <a:ext cx="6701308" cy="4465188"/>
          </a:xfrm>
          <a:prstGeom prst="rect">
            <a:avLst/>
          </a:prstGeom>
          <a:ln w="12700">
            <a:miter lim="400000"/>
          </a:ln>
        </p:spPr>
      </p:pic>
      <p:pic>
        <p:nvPicPr>
          <p:cNvPr id="481" name="engineerstra.jpg" descr="engineerstra.jpg"/>
          <p:cNvPicPr>
            <a:picLocks/>
          </p:cNvPicPr>
          <p:nvPr/>
        </p:nvPicPr>
        <p:blipFill>
          <a:blip r:embed="rId6">
            <a:extLst/>
          </a:blip>
          <a:srcRect r="15874"/>
          <a:stretch>
            <a:fillRect/>
          </a:stretch>
        </p:blipFill>
        <p:spPr>
          <a:xfrm>
            <a:off x="8951631" y="7432702"/>
            <a:ext cx="6675084" cy="4343115"/>
          </a:xfrm>
          <a:prstGeom prst="rect">
            <a:avLst/>
          </a:prstGeom>
          <a:ln w="12700">
            <a:miter lim="400000"/>
          </a:ln>
        </p:spPr>
      </p:pic>
      <p:pic>
        <p:nvPicPr>
          <p:cNvPr id="482" name="_ad86e356-25e1-11e8-a8dd-98cd3615fcfa.jpg" descr="_ad86e356-25e1-11e8-a8dd-98cd3615fcfa.jpg"/>
          <p:cNvPicPr>
            <a:picLocks/>
          </p:cNvPicPr>
          <p:nvPr/>
        </p:nvPicPr>
        <p:blipFill>
          <a:blip r:embed="rId7">
            <a:extLst/>
          </a:blip>
          <a:srcRect l="7290" r="7290"/>
          <a:stretch>
            <a:fillRect/>
          </a:stretch>
        </p:blipFill>
        <p:spPr>
          <a:xfrm>
            <a:off x="16517515" y="7347325"/>
            <a:ext cx="6634730" cy="4513881"/>
          </a:xfrm>
          <a:prstGeom prst="rect">
            <a:avLst/>
          </a:prstGeom>
          <a:ln w="12700">
            <a:miter lim="400000"/>
          </a:ln>
        </p:spPr>
      </p:pic>
      <p:pic>
        <p:nvPicPr>
          <p:cNvPr id="483" name="Image" descr="Image"/>
          <p:cNvPicPr>
            <a:picLocks noChangeAspect="1"/>
          </p:cNvPicPr>
          <p:nvPr/>
        </p:nvPicPr>
        <p:blipFill>
          <a:blip r:embed="rId8">
            <a:extLst/>
          </a:blip>
          <a:srcRect t="7884" b="17857"/>
          <a:stretch>
            <a:fillRect/>
          </a:stretch>
        </p:blipFill>
        <p:spPr>
          <a:xfrm>
            <a:off x="1286233" y="7380663"/>
            <a:ext cx="6785919" cy="4446986"/>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Tshirt Front - Bubbles.ai" descr="Tshirt Front - Bubbles.ai"/>
          <p:cNvPicPr>
            <a:picLocks noChangeAspect="1"/>
          </p:cNvPicPr>
          <p:nvPr/>
        </p:nvPicPr>
        <p:blipFill>
          <a:blip r:embed="rId3">
            <a:extLst/>
          </a:blip>
          <a:stretch>
            <a:fillRect/>
          </a:stretch>
        </p:blipFill>
        <p:spPr>
          <a:xfrm>
            <a:off x="1373768" y="1778000"/>
            <a:ext cx="8255001" cy="10160000"/>
          </a:xfrm>
          <a:prstGeom prst="rect">
            <a:avLst/>
          </a:prstGeom>
          <a:ln w="12700">
            <a:miter lim="400000"/>
          </a:ln>
        </p:spPr>
      </p:pic>
      <p:sp>
        <p:nvSpPr>
          <p:cNvPr id="488" name="1. In private think about the problem…"/>
          <p:cNvSpPr/>
          <p:nvPr/>
        </p:nvSpPr>
        <p:spPr>
          <a:xfrm>
            <a:off x="9915332" y="1691932"/>
            <a:ext cx="13168314" cy="2567386"/>
          </a:xfrm>
          <a:custGeom>
            <a:avLst/>
            <a:gdLst/>
            <a:ahLst/>
            <a:cxnLst>
              <a:cxn ang="0">
                <a:pos x="wd2" y="hd2"/>
              </a:cxn>
              <a:cxn ang="5400000">
                <a:pos x="wd2" y="hd2"/>
              </a:cxn>
              <a:cxn ang="10800000">
                <a:pos x="wd2" y="hd2"/>
              </a:cxn>
              <a:cxn ang="16200000">
                <a:pos x="wd2" y="hd2"/>
              </a:cxn>
            </a:cxnLst>
            <a:rect l="0" t="0" r="r" b="b"/>
            <a:pathLst>
              <a:path w="21600" h="21600" extrusionOk="0">
                <a:moveTo>
                  <a:pt x="2144" y="0"/>
                </a:moveTo>
                <a:cubicBezTo>
                  <a:pt x="2086" y="0"/>
                  <a:pt x="2040" y="239"/>
                  <a:pt x="2040" y="534"/>
                </a:cubicBezTo>
                <a:lnTo>
                  <a:pt x="2040" y="8424"/>
                </a:lnTo>
                <a:lnTo>
                  <a:pt x="0" y="9493"/>
                </a:lnTo>
                <a:lnTo>
                  <a:pt x="2040" y="10561"/>
                </a:lnTo>
                <a:lnTo>
                  <a:pt x="2040" y="21066"/>
                </a:lnTo>
                <a:cubicBezTo>
                  <a:pt x="2040" y="21361"/>
                  <a:pt x="2086" y="21600"/>
                  <a:pt x="2144" y="21600"/>
                </a:cubicBezTo>
                <a:lnTo>
                  <a:pt x="21496" y="21600"/>
                </a:lnTo>
                <a:cubicBezTo>
                  <a:pt x="21553" y="21600"/>
                  <a:pt x="21600" y="21361"/>
                  <a:pt x="21600" y="21066"/>
                </a:cubicBezTo>
                <a:lnTo>
                  <a:pt x="21600" y="534"/>
                </a:lnTo>
                <a:cubicBezTo>
                  <a:pt x="21600" y="239"/>
                  <a:pt x="21553" y="0"/>
                  <a:pt x="21496" y="0"/>
                </a:cubicBezTo>
                <a:lnTo>
                  <a:pt x="2144" y="0"/>
                </a:lnTo>
                <a:close/>
              </a:path>
            </a:pathLst>
          </a:custGeom>
          <a:solidFill>
            <a:srgbClr val="86AF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0" tIns="508000" rIns="508000" bIns="508000" anchor="ctr"/>
          <a:lstStyle/>
          <a:p>
            <a:pPr algn="l">
              <a:defRPr sz="3200" b="0">
                <a:latin typeface="+mn-lt"/>
                <a:ea typeface="+mn-ea"/>
                <a:cs typeface="+mn-cs"/>
                <a:sym typeface="Helvetica Neue Medium"/>
              </a:defRPr>
            </a:pPr>
            <a:r>
              <a:t>1. In private think about the problem </a:t>
            </a:r>
          </a:p>
          <a:p>
            <a:pPr algn="l">
              <a:defRPr sz="3200" b="0">
                <a:latin typeface="+mn-lt"/>
                <a:ea typeface="+mn-ea"/>
                <a:cs typeface="+mn-cs"/>
                <a:sym typeface="Helvetica Neue Medium"/>
              </a:defRPr>
            </a:pPr>
            <a:r>
              <a:t>2. Imagination how it might be solved</a:t>
            </a:r>
          </a:p>
          <a:p>
            <a:pPr algn="l">
              <a:defRPr sz="3200" b="0">
                <a:latin typeface="+mn-lt"/>
                <a:ea typeface="+mn-ea"/>
                <a:cs typeface="+mn-cs"/>
                <a:sym typeface="Helvetica Neue Medium"/>
              </a:defRPr>
            </a:pPr>
            <a:r>
              <a:t>3. Record your ideas</a:t>
            </a:r>
          </a:p>
        </p:txBody>
      </p:sp>
      <p:sp>
        <p:nvSpPr>
          <p:cNvPr id="489" name="1. Illustrate your best idea…"/>
          <p:cNvSpPr/>
          <p:nvPr/>
        </p:nvSpPr>
        <p:spPr>
          <a:xfrm>
            <a:off x="9915332" y="5180304"/>
            <a:ext cx="13168314" cy="2296320"/>
          </a:xfrm>
          <a:custGeom>
            <a:avLst/>
            <a:gdLst/>
            <a:ahLst/>
            <a:cxnLst>
              <a:cxn ang="0">
                <a:pos x="wd2" y="hd2"/>
              </a:cxn>
              <a:cxn ang="5400000">
                <a:pos x="wd2" y="hd2"/>
              </a:cxn>
              <a:cxn ang="10800000">
                <a:pos x="wd2" y="hd2"/>
              </a:cxn>
              <a:cxn ang="16200000">
                <a:pos x="wd2" y="hd2"/>
              </a:cxn>
            </a:cxnLst>
            <a:rect l="0" t="0" r="r" b="b"/>
            <a:pathLst>
              <a:path w="21600" h="21600" extrusionOk="0">
                <a:moveTo>
                  <a:pt x="2144" y="0"/>
                </a:moveTo>
                <a:cubicBezTo>
                  <a:pt x="2086" y="0"/>
                  <a:pt x="2040" y="267"/>
                  <a:pt x="2040" y="597"/>
                </a:cubicBezTo>
                <a:lnTo>
                  <a:pt x="2040" y="9419"/>
                </a:lnTo>
                <a:lnTo>
                  <a:pt x="0" y="10613"/>
                </a:lnTo>
                <a:lnTo>
                  <a:pt x="2040" y="11808"/>
                </a:lnTo>
                <a:lnTo>
                  <a:pt x="2040" y="21003"/>
                </a:lnTo>
                <a:cubicBezTo>
                  <a:pt x="2040" y="21333"/>
                  <a:pt x="2086" y="21600"/>
                  <a:pt x="2144" y="21600"/>
                </a:cubicBezTo>
                <a:lnTo>
                  <a:pt x="21496" y="21600"/>
                </a:lnTo>
                <a:cubicBezTo>
                  <a:pt x="21553" y="21600"/>
                  <a:pt x="21600" y="21333"/>
                  <a:pt x="21600" y="21003"/>
                </a:cubicBezTo>
                <a:lnTo>
                  <a:pt x="21600" y="597"/>
                </a:lnTo>
                <a:cubicBezTo>
                  <a:pt x="21600" y="267"/>
                  <a:pt x="21553" y="0"/>
                  <a:pt x="21496" y="0"/>
                </a:cubicBezTo>
                <a:lnTo>
                  <a:pt x="2144" y="0"/>
                </a:lnTo>
                <a:close/>
              </a:path>
            </a:pathLst>
          </a:custGeom>
          <a:solidFill>
            <a:srgbClr val="0267B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0" tIns="508000" rIns="508000" bIns="508000" anchor="ctr"/>
          <a:lstStyle/>
          <a:p>
            <a:pPr algn="l">
              <a:defRPr sz="3200" b="0">
                <a:latin typeface="+mn-lt"/>
                <a:ea typeface="+mn-ea"/>
                <a:cs typeface="+mn-cs"/>
                <a:sym typeface="Helvetica Neue Medium"/>
              </a:defRPr>
            </a:pPr>
            <a:r>
              <a:t>1. Illustrate your best idea</a:t>
            </a:r>
          </a:p>
          <a:p>
            <a:pPr algn="l">
              <a:defRPr sz="3200" b="0">
                <a:latin typeface="+mn-lt"/>
                <a:ea typeface="+mn-ea"/>
                <a:cs typeface="+mn-cs"/>
                <a:sym typeface="Helvetica Neue Medium"/>
              </a:defRPr>
            </a:pPr>
            <a:r>
              <a:t>2. Share your idea &amp; illustration with your group </a:t>
            </a:r>
          </a:p>
        </p:txBody>
      </p:sp>
      <p:sp>
        <p:nvSpPr>
          <p:cNvPr id="490" name="1. As a group select a few of the ideas…"/>
          <p:cNvSpPr/>
          <p:nvPr/>
        </p:nvSpPr>
        <p:spPr>
          <a:xfrm>
            <a:off x="9915465" y="8509297"/>
            <a:ext cx="13168313" cy="3609579"/>
          </a:xfrm>
          <a:custGeom>
            <a:avLst/>
            <a:gdLst/>
            <a:ahLst/>
            <a:cxnLst>
              <a:cxn ang="0">
                <a:pos x="wd2" y="hd2"/>
              </a:cxn>
              <a:cxn ang="5400000">
                <a:pos x="wd2" y="hd2"/>
              </a:cxn>
              <a:cxn ang="10800000">
                <a:pos x="wd2" y="hd2"/>
              </a:cxn>
              <a:cxn ang="16200000">
                <a:pos x="wd2" y="hd2"/>
              </a:cxn>
            </a:cxnLst>
            <a:rect l="0" t="0" r="r" b="b"/>
            <a:pathLst>
              <a:path w="21600" h="21600" extrusionOk="0">
                <a:moveTo>
                  <a:pt x="2144" y="0"/>
                </a:moveTo>
                <a:cubicBezTo>
                  <a:pt x="2086" y="0"/>
                  <a:pt x="2040" y="170"/>
                  <a:pt x="2040" y="380"/>
                </a:cubicBezTo>
                <a:lnTo>
                  <a:pt x="2040" y="5992"/>
                </a:lnTo>
                <a:lnTo>
                  <a:pt x="0" y="6752"/>
                </a:lnTo>
                <a:lnTo>
                  <a:pt x="2040" y="7512"/>
                </a:lnTo>
                <a:lnTo>
                  <a:pt x="2040" y="21220"/>
                </a:lnTo>
                <a:cubicBezTo>
                  <a:pt x="2040" y="21430"/>
                  <a:pt x="2086" y="21600"/>
                  <a:pt x="2144" y="21600"/>
                </a:cubicBezTo>
                <a:lnTo>
                  <a:pt x="21496" y="21600"/>
                </a:lnTo>
                <a:cubicBezTo>
                  <a:pt x="21553" y="21600"/>
                  <a:pt x="21600" y="21430"/>
                  <a:pt x="21600" y="21220"/>
                </a:cubicBezTo>
                <a:lnTo>
                  <a:pt x="21600" y="380"/>
                </a:lnTo>
                <a:cubicBezTo>
                  <a:pt x="21600" y="170"/>
                  <a:pt x="21553" y="0"/>
                  <a:pt x="21496" y="0"/>
                </a:cubicBezTo>
                <a:lnTo>
                  <a:pt x="2144" y="0"/>
                </a:lnTo>
                <a:close/>
              </a:path>
            </a:pathLst>
          </a:custGeom>
          <a:solidFill>
            <a:srgbClr val="FF6F6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0" tIns="508000" rIns="508000" bIns="508000" anchor="ctr"/>
          <a:lstStyle/>
          <a:p>
            <a:pPr lvl="2" indent="0" algn="l">
              <a:defRPr sz="3200" b="0">
                <a:latin typeface="+mn-lt"/>
                <a:ea typeface="+mn-ea"/>
                <a:cs typeface="+mn-cs"/>
                <a:sym typeface="Helvetica Neue Medium"/>
              </a:defRPr>
            </a:pPr>
            <a:r>
              <a:t>1. As a group select a few of the ideas </a:t>
            </a:r>
          </a:p>
          <a:p>
            <a:pPr algn="l">
              <a:defRPr sz="3200" b="0">
                <a:latin typeface="+mn-lt"/>
                <a:ea typeface="+mn-ea"/>
                <a:cs typeface="+mn-cs"/>
                <a:sym typeface="Helvetica Neue Medium"/>
              </a:defRPr>
            </a:pPr>
            <a:r>
              <a:t>2. Refine the ideas, make them better</a:t>
            </a:r>
          </a:p>
          <a:p>
            <a:pPr algn="l">
              <a:defRPr sz="3200" b="0">
                <a:latin typeface="+mn-lt"/>
                <a:ea typeface="+mn-ea"/>
                <a:cs typeface="+mn-cs"/>
                <a:sym typeface="Helvetica Neue Medium"/>
              </a:defRPr>
            </a:pPr>
            <a:r>
              <a:t>3. Take the best idea, continue to build on it</a:t>
            </a:r>
          </a:p>
          <a:p>
            <a:pPr algn="l">
              <a:defRPr sz="3200" b="0">
                <a:latin typeface="+mn-lt"/>
                <a:ea typeface="+mn-ea"/>
                <a:cs typeface="+mn-cs"/>
                <a:sym typeface="Helvetica Neue Medium"/>
              </a:defRPr>
            </a:pPr>
            <a:r>
              <a:t>4. Create an illustration </a:t>
            </a:r>
          </a:p>
          <a:p>
            <a:pPr algn="l">
              <a:defRPr sz="3200" b="0">
                <a:latin typeface="+mn-lt"/>
                <a:ea typeface="+mn-ea"/>
                <a:cs typeface="+mn-cs"/>
                <a:sym typeface="Helvetica Neue Medium"/>
              </a:defRPr>
            </a:pPr>
            <a:r>
              <a:t>5. Present your idea to the room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1" animBg="1" advAuto="0"/>
      <p:bldP spid="490" grpId="2"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267B8"/>
        </a:solidFill>
        <a:effectLst/>
      </p:bgPr>
    </p:bg>
    <p:spTree>
      <p:nvGrpSpPr>
        <p:cNvPr id="1" name=""/>
        <p:cNvGrpSpPr/>
        <p:nvPr/>
      </p:nvGrpSpPr>
      <p:grpSpPr>
        <a:xfrm>
          <a:off x="0" y="0"/>
          <a:ext cx="0" cy="0"/>
          <a:chOff x="0" y="0"/>
          <a:chExt cx="0" cy="0"/>
        </a:xfrm>
      </p:grpSpPr>
      <p:sp>
        <p:nvSpPr>
          <p:cNvPr id="494" name="Cognitive Power…"/>
          <p:cNvSpPr txBox="1"/>
          <p:nvPr/>
        </p:nvSpPr>
        <p:spPr>
          <a:xfrm>
            <a:off x="8927275" y="1016000"/>
            <a:ext cx="13057162" cy="1168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ts val="5800"/>
              </a:lnSpc>
              <a:defRPr sz="4000">
                <a:latin typeface="Helvetica"/>
                <a:ea typeface="Helvetica"/>
                <a:cs typeface="Helvetica"/>
                <a:sym typeface="Helvetica"/>
              </a:defRPr>
            </a:pPr>
            <a:r>
              <a:t>Cognitive Power</a:t>
            </a:r>
            <a:endParaRPr b="0"/>
          </a:p>
          <a:p>
            <a:pPr marL="529166" indent="-529166" algn="l" defTabSz="457200">
              <a:lnSpc>
                <a:spcPts val="5800"/>
              </a:lnSpc>
              <a:buSzPct val="125000"/>
              <a:buChar char="•"/>
              <a:defRPr sz="4000" b="0">
                <a:latin typeface="Helvetica"/>
                <a:ea typeface="Helvetica"/>
                <a:cs typeface="Helvetica"/>
                <a:sym typeface="Helvetica"/>
              </a:defRPr>
            </a:pPr>
            <a:r>
              <a:t>Extend the Mind</a:t>
            </a:r>
          </a:p>
          <a:p>
            <a:pPr marL="529166" indent="-529166" algn="l" defTabSz="457200">
              <a:lnSpc>
                <a:spcPts val="5800"/>
              </a:lnSpc>
              <a:buSzPct val="125000"/>
              <a:buChar char="•"/>
              <a:defRPr sz="4000" b="0">
                <a:latin typeface="Helvetica"/>
                <a:ea typeface="Helvetica"/>
                <a:cs typeface="Helvetica"/>
                <a:sym typeface="Helvetica"/>
              </a:defRPr>
            </a:pPr>
            <a:r>
              <a:t>Information Retention &amp; Recall</a:t>
            </a:r>
          </a:p>
          <a:p>
            <a:pPr marL="529166" indent="-529166" algn="l" defTabSz="457200">
              <a:lnSpc>
                <a:spcPts val="5800"/>
              </a:lnSpc>
              <a:buSzPct val="125000"/>
              <a:buChar char="•"/>
              <a:defRPr sz="4000" b="0">
                <a:latin typeface="Helvetica"/>
                <a:ea typeface="Helvetica"/>
                <a:cs typeface="Helvetica"/>
                <a:sym typeface="Helvetica"/>
              </a:defRPr>
            </a:pPr>
            <a:r>
              <a:t>Information Comprehension</a:t>
            </a:r>
          </a:p>
          <a:p>
            <a:pPr marL="529166" indent="-529166" algn="l" defTabSz="457200">
              <a:lnSpc>
                <a:spcPts val="5800"/>
              </a:lnSpc>
              <a:buSzPct val="125000"/>
              <a:buChar char="•"/>
              <a:defRPr sz="4000" b="0">
                <a:latin typeface="Helvetica"/>
                <a:ea typeface="Helvetica"/>
                <a:cs typeface="Helvetica"/>
                <a:sym typeface="Helvetica"/>
              </a:defRPr>
            </a:pPr>
            <a:r>
              <a:t>Increased Insights</a:t>
            </a:r>
          </a:p>
          <a:p>
            <a:pPr marL="529166" indent="-529166" algn="l" defTabSz="457200">
              <a:lnSpc>
                <a:spcPts val="5800"/>
              </a:lnSpc>
              <a:buSzPct val="125000"/>
              <a:buChar char="•"/>
              <a:defRPr sz="4000" b="0">
                <a:latin typeface="Helvetica"/>
                <a:ea typeface="Helvetica"/>
                <a:cs typeface="Helvetica"/>
                <a:sym typeface="Helvetica"/>
              </a:defRPr>
            </a:pPr>
            <a:r>
              <a:t>Elevated Creativity</a:t>
            </a:r>
          </a:p>
          <a:p>
            <a:pPr algn="l" defTabSz="457200">
              <a:lnSpc>
                <a:spcPts val="5800"/>
              </a:lnSpc>
              <a:defRPr sz="4000" b="0">
                <a:latin typeface="Helvetica"/>
                <a:ea typeface="Helvetica"/>
                <a:cs typeface="Helvetica"/>
                <a:sym typeface="Helvetica"/>
              </a:defRPr>
            </a:pPr>
            <a:endParaRPr/>
          </a:p>
          <a:p>
            <a:pPr algn="l" defTabSz="457200">
              <a:lnSpc>
                <a:spcPts val="5800"/>
              </a:lnSpc>
              <a:defRPr sz="4000">
                <a:latin typeface="Helvetica"/>
                <a:ea typeface="Helvetica"/>
                <a:cs typeface="Helvetica"/>
                <a:sym typeface="Helvetica"/>
              </a:defRPr>
            </a:pPr>
            <a:r>
              <a:t>Performance</a:t>
            </a:r>
            <a:endParaRPr b="0"/>
          </a:p>
          <a:p>
            <a:pPr marL="529166" indent="-529166" algn="l" defTabSz="457200">
              <a:lnSpc>
                <a:spcPts val="5800"/>
              </a:lnSpc>
              <a:buSzPct val="125000"/>
              <a:buChar char="•"/>
              <a:defRPr sz="4000" b="0">
                <a:latin typeface="Helvetica"/>
                <a:ea typeface="Helvetica"/>
                <a:cs typeface="Helvetica"/>
                <a:sym typeface="Helvetica"/>
              </a:defRPr>
            </a:pPr>
            <a:r>
              <a:t>Big-Picture Access</a:t>
            </a:r>
          </a:p>
          <a:p>
            <a:pPr marL="529166" indent="-529166" algn="l" defTabSz="457200">
              <a:lnSpc>
                <a:spcPts val="5800"/>
              </a:lnSpc>
              <a:buSzPct val="125000"/>
              <a:buChar char="•"/>
              <a:defRPr sz="4000" b="0">
                <a:latin typeface="Helvetica"/>
                <a:ea typeface="Helvetica"/>
                <a:cs typeface="Helvetica"/>
                <a:sym typeface="Helvetica"/>
              </a:defRPr>
            </a:pPr>
            <a:r>
              <a:t>Deeper Group Engagement</a:t>
            </a:r>
          </a:p>
          <a:p>
            <a:pPr marL="529166" indent="-529166" algn="l" defTabSz="457200">
              <a:lnSpc>
                <a:spcPts val="5800"/>
              </a:lnSpc>
              <a:buSzPct val="125000"/>
              <a:buChar char="•"/>
              <a:defRPr sz="4000" b="0">
                <a:latin typeface="Helvetica"/>
                <a:ea typeface="Helvetica"/>
                <a:cs typeface="Helvetica"/>
                <a:sym typeface="Helvetica"/>
              </a:defRPr>
            </a:pPr>
            <a:r>
              <a:t>Creative Thinking</a:t>
            </a:r>
          </a:p>
          <a:p>
            <a:pPr marL="529166" indent="-529166" algn="l" defTabSz="457200">
              <a:lnSpc>
                <a:spcPts val="5800"/>
              </a:lnSpc>
              <a:buSzPct val="125000"/>
              <a:buChar char="•"/>
              <a:defRPr sz="4000" b="0">
                <a:latin typeface="Helvetica"/>
                <a:ea typeface="Helvetica"/>
                <a:cs typeface="Helvetica"/>
                <a:sym typeface="Helvetica"/>
              </a:defRPr>
            </a:pPr>
            <a:r>
              <a:t>Participatory Problem Solving &gt;&gt;&gt; Innovation</a:t>
            </a:r>
          </a:p>
          <a:p>
            <a:pPr marL="529166" indent="-529166" algn="l" defTabSz="457200">
              <a:lnSpc>
                <a:spcPts val="5800"/>
              </a:lnSpc>
              <a:buSzPct val="125000"/>
              <a:buChar char="•"/>
              <a:defRPr sz="4000" b="0">
                <a:latin typeface="Helvetica"/>
                <a:ea typeface="Helvetica"/>
                <a:cs typeface="Helvetica"/>
                <a:sym typeface="Helvetica"/>
              </a:defRPr>
            </a:pPr>
            <a:r>
              <a:t>Meeting Focus &gt;&gt;&gt; Efficiency</a:t>
            </a:r>
          </a:p>
          <a:p>
            <a:pPr marL="529166" indent="-529166" algn="l" defTabSz="457200">
              <a:lnSpc>
                <a:spcPts val="5800"/>
              </a:lnSpc>
              <a:buSzPct val="125000"/>
              <a:buChar char="•"/>
              <a:defRPr sz="4000" b="0">
                <a:latin typeface="Helvetica"/>
                <a:ea typeface="Helvetica"/>
                <a:cs typeface="Helvetica"/>
                <a:sym typeface="Helvetica"/>
              </a:defRPr>
            </a:pPr>
            <a:r>
              <a:t>Shared Memory &amp; Artefacts</a:t>
            </a:r>
          </a:p>
          <a:p>
            <a:pPr algn="l" defTabSz="457200">
              <a:lnSpc>
                <a:spcPts val="5800"/>
              </a:lnSpc>
              <a:defRPr sz="4000" b="0">
                <a:latin typeface="Helvetica"/>
                <a:ea typeface="Helvetica"/>
                <a:cs typeface="Helvetica"/>
                <a:sym typeface="Helvetica"/>
              </a:defRPr>
            </a:pPr>
            <a:endParaRPr/>
          </a:p>
          <a:p>
            <a:pPr algn="l" defTabSz="457200">
              <a:lnSpc>
                <a:spcPts val="5800"/>
              </a:lnSpc>
              <a:defRPr sz="4000">
                <a:latin typeface="Helvetica"/>
                <a:ea typeface="Helvetica"/>
                <a:cs typeface="Helvetica"/>
                <a:sym typeface="Helvetica"/>
              </a:defRPr>
            </a:pPr>
            <a:r>
              <a:t>Pleasure</a:t>
            </a:r>
            <a:endParaRPr b="0"/>
          </a:p>
          <a:p>
            <a:pPr marL="529166" indent="-529166" algn="l" defTabSz="457200">
              <a:lnSpc>
                <a:spcPts val="5800"/>
              </a:lnSpc>
              <a:buSzPct val="125000"/>
              <a:buChar char="•"/>
              <a:defRPr sz="4000" b="0">
                <a:latin typeface="Helvetica"/>
                <a:ea typeface="Helvetica"/>
                <a:cs typeface="Helvetica"/>
                <a:sym typeface="Helvetica"/>
              </a:defRPr>
            </a:pPr>
            <a:r>
              <a:t>Relaxation &gt;&gt;&gt; Mindfulness</a:t>
            </a:r>
          </a:p>
          <a:p>
            <a:pPr marL="529166" indent="-529166" algn="l" defTabSz="457200">
              <a:lnSpc>
                <a:spcPts val="5800"/>
              </a:lnSpc>
              <a:buSzPct val="125000"/>
              <a:buChar char="•"/>
              <a:defRPr sz="4000" b="0">
                <a:latin typeface="Helvetica"/>
                <a:ea typeface="Helvetica"/>
                <a:cs typeface="Helvetica"/>
                <a:sym typeface="Helvetica"/>
              </a:defRPr>
            </a:pPr>
            <a:r>
              <a:t>Possibility &gt;&gt;&gt; Opportunity</a:t>
            </a:r>
          </a:p>
          <a:p>
            <a:pPr marL="529166" indent="-529166" algn="l" defTabSz="457200">
              <a:lnSpc>
                <a:spcPts val="5800"/>
              </a:lnSpc>
              <a:buSzPct val="125000"/>
              <a:buChar char="•"/>
              <a:defRPr sz="4000" b="0">
                <a:latin typeface="Helvetica"/>
                <a:ea typeface="Helvetica"/>
                <a:cs typeface="Helvetica"/>
                <a:sym typeface="Helvetica"/>
              </a:defRPr>
            </a:pPr>
            <a:r>
              <a:t>Enjoyment &gt;&gt;&gt; Motivation</a:t>
            </a:r>
          </a:p>
        </p:txBody>
      </p:sp>
      <p:sp>
        <p:nvSpPr>
          <p:cNvPr id="495" name="Rectangle"/>
          <p:cNvSpPr/>
          <p:nvPr/>
        </p:nvSpPr>
        <p:spPr>
          <a:xfrm>
            <a:off x="-34426" y="-10125"/>
            <a:ext cx="7828012" cy="13736250"/>
          </a:xfrm>
          <a:prstGeom prst="rect">
            <a:avLst/>
          </a:prstGeom>
          <a:solidFill>
            <a:srgbClr val="FFFFFF"/>
          </a:solidFill>
          <a:ln w="12700">
            <a:miter lim="400000"/>
          </a:ln>
        </p:spPr>
        <p:txBody>
          <a:bodyPr lIns="50800" tIns="50800" rIns="50800" bIns="50800" anchor="ctr"/>
          <a:lstStyle/>
          <a:p>
            <a:pPr>
              <a:defRPr sz="3200" b="0">
                <a:solidFill>
                  <a:srgbClr val="000000"/>
                </a:solidFill>
                <a:latin typeface="+mn-lt"/>
                <a:ea typeface="+mn-ea"/>
                <a:cs typeface="+mn-cs"/>
                <a:sym typeface="Helvetica Neue Medium"/>
              </a:defRPr>
            </a:pPr>
            <a:endParaRPr/>
          </a:p>
        </p:txBody>
      </p:sp>
      <p:pic>
        <p:nvPicPr>
          <p:cNvPr id="496" name="Image" descr="Image"/>
          <p:cNvPicPr>
            <a:picLocks noChangeAspect="1"/>
          </p:cNvPicPr>
          <p:nvPr/>
        </p:nvPicPr>
        <p:blipFill>
          <a:blip r:embed="rId3">
            <a:extLst/>
          </a:blip>
          <a:stretch>
            <a:fillRect/>
          </a:stretch>
        </p:blipFill>
        <p:spPr>
          <a:xfrm>
            <a:off x="1793949" y="535396"/>
            <a:ext cx="4171261" cy="4171261"/>
          </a:xfrm>
          <a:prstGeom prst="rect">
            <a:avLst/>
          </a:prstGeom>
          <a:ln w="12700">
            <a:miter lim="400000"/>
          </a:ln>
        </p:spPr>
      </p:pic>
      <p:pic>
        <p:nvPicPr>
          <p:cNvPr id="497" name="Image" descr="Image"/>
          <p:cNvPicPr>
            <a:picLocks noChangeAspect="1"/>
          </p:cNvPicPr>
          <p:nvPr/>
        </p:nvPicPr>
        <p:blipFill>
          <a:blip r:embed="rId4">
            <a:extLst/>
          </a:blip>
          <a:stretch>
            <a:fillRect/>
          </a:stretch>
        </p:blipFill>
        <p:spPr>
          <a:xfrm>
            <a:off x="1271119" y="5132612"/>
            <a:ext cx="5216921" cy="3450776"/>
          </a:xfrm>
          <a:prstGeom prst="rect">
            <a:avLst/>
          </a:prstGeom>
          <a:ln w="12700">
            <a:miter lim="400000"/>
          </a:ln>
        </p:spPr>
      </p:pic>
      <p:pic>
        <p:nvPicPr>
          <p:cNvPr id="498" name="Image" descr="Image"/>
          <p:cNvPicPr>
            <a:picLocks noChangeAspect="1"/>
          </p:cNvPicPr>
          <p:nvPr/>
        </p:nvPicPr>
        <p:blipFill>
          <a:blip r:embed="rId5">
            <a:extLst/>
          </a:blip>
          <a:stretch>
            <a:fillRect/>
          </a:stretch>
        </p:blipFill>
        <p:spPr>
          <a:xfrm>
            <a:off x="1309104" y="9332142"/>
            <a:ext cx="5140952" cy="3450776"/>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2" name="Super_Powers.png" descr="Super_Powers.png"/>
          <p:cNvPicPr>
            <a:picLocks noChangeAspect="1"/>
          </p:cNvPicPr>
          <p:nvPr/>
        </p:nvPicPr>
        <p:blipFill>
          <a:blip r:embed="rId2">
            <a:extLst/>
          </a:blip>
          <a:stretch>
            <a:fillRect/>
          </a:stretch>
        </p:blipFill>
        <p:spPr>
          <a:xfrm>
            <a:off x="784886" y="1358550"/>
            <a:ext cx="10998901" cy="10998900"/>
          </a:xfrm>
          <a:prstGeom prst="rect">
            <a:avLst/>
          </a:prstGeom>
          <a:ln w="12700">
            <a:miter lim="400000"/>
          </a:ln>
        </p:spPr>
      </p:pic>
      <p:sp>
        <p:nvSpPr>
          <p:cNvPr id="503" name="Text"/>
          <p:cNvSpPr txBox="1"/>
          <p:nvPr/>
        </p:nvSpPr>
        <p:spPr>
          <a:xfrm>
            <a:off x="11760898" y="6577774"/>
            <a:ext cx="862204" cy="560452"/>
          </a:xfrm>
          <a:prstGeom prst="rect">
            <a:avLst/>
          </a:prstGeom>
          <a:ln w="12700">
            <a:miter lim="400000"/>
          </a:ln>
        </p:spPr>
        <p:txBody>
          <a:bodyPr wrap="none" lIns="50800" tIns="50800" rIns="50800" bIns="50800" anchor="ctr">
            <a:spAutoFit/>
          </a:bodyPr>
          <a:lstStyle/>
          <a:p>
            <a:endParaRPr/>
          </a:p>
        </p:txBody>
      </p:sp>
      <p:sp>
        <p:nvSpPr>
          <p:cNvPr id="504" name="It is not about the creativity,…"/>
          <p:cNvSpPr txBox="1"/>
          <p:nvPr/>
        </p:nvSpPr>
        <p:spPr>
          <a:xfrm>
            <a:off x="9673231" y="2093032"/>
            <a:ext cx="13335509" cy="2672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500" i="1">
                <a:solidFill>
                  <a:schemeClr val="accent1">
                    <a:hueOff val="118245"/>
                    <a:lumOff val="-11372"/>
                  </a:schemeClr>
                </a:solidFill>
              </a:defRPr>
            </a:pPr>
            <a:r>
              <a:t>It is not about the creativity, </a:t>
            </a:r>
          </a:p>
          <a:p>
            <a:pPr>
              <a:defRPr sz="5500" i="1">
                <a:solidFill>
                  <a:schemeClr val="accent1">
                    <a:hueOff val="118245"/>
                    <a:lumOff val="-11372"/>
                  </a:schemeClr>
                </a:solidFill>
              </a:defRPr>
            </a:pPr>
            <a:r>
              <a:t>it is about the person you are becoming</a:t>
            </a:r>
          </a:p>
          <a:p>
            <a:pPr>
              <a:defRPr sz="5500" i="1">
                <a:solidFill>
                  <a:schemeClr val="accent1">
                    <a:hueOff val="118245"/>
                    <a:lumOff val="-11372"/>
                  </a:schemeClr>
                </a:solidFill>
              </a:defRPr>
            </a:pPr>
            <a:r>
              <a:t>while you are creating. </a:t>
            </a:r>
          </a:p>
        </p:txBody>
      </p:sp>
      <p:sp>
        <p:nvSpPr>
          <p:cNvPr id="505" name="Thank You"/>
          <p:cNvSpPr txBox="1"/>
          <p:nvPr/>
        </p:nvSpPr>
        <p:spPr>
          <a:xfrm>
            <a:off x="13752471" y="10819814"/>
            <a:ext cx="5177029" cy="130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solidFill>
                  <a:srgbClr val="FF6F62"/>
                </a:solidFill>
              </a:defRPr>
            </a:lvl1pPr>
          </a:lstStyle>
          <a:p>
            <a:r>
              <a:t>Thank You</a:t>
            </a:r>
          </a:p>
        </p:txBody>
      </p:sp>
      <p:pic>
        <p:nvPicPr>
          <p:cNvPr id="506" name="Speach Bubbles (clear).png" descr="Speach Bubbles (clear).png"/>
          <p:cNvPicPr>
            <a:picLocks noChangeAspect="1"/>
          </p:cNvPicPr>
          <p:nvPr/>
        </p:nvPicPr>
        <p:blipFill>
          <a:blip r:embed="rId3">
            <a:extLst/>
          </a:blip>
          <a:srcRect/>
          <a:stretch>
            <a:fillRect/>
          </a:stretch>
        </p:blipFill>
        <p:spPr>
          <a:xfrm>
            <a:off x="14293507" y="5661845"/>
            <a:ext cx="4095073" cy="5136084"/>
          </a:xfrm>
          <a:prstGeom prst="rect">
            <a:avLst/>
          </a:prstGeom>
          <a:ln w="12700">
            <a:miter lim="400000"/>
          </a:ln>
        </p:spPr>
      </p:pic>
      <p:pic>
        <p:nvPicPr>
          <p:cNvPr id="507" name="Image" descr="Image"/>
          <p:cNvPicPr>
            <a:picLocks noChangeAspect="1"/>
          </p:cNvPicPr>
          <p:nvPr/>
        </p:nvPicPr>
        <p:blipFill>
          <a:blip r:embed="rId4">
            <a:extLst/>
          </a:blip>
          <a:stretch>
            <a:fillRect/>
          </a:stretch>
        </p:blipFill>
        <p:spPr>
          <a:xfrm>
            <a:off x="5256877" y="3543238"/>
            <a:ext cx="1070182" cy="88468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4750"/>
                                  </p:stCondLst>
                                  <p:iterate>
                                    <p:tmAbs val="0"/>
                                  </p:iterate>
                                  <p:childTnLst>
                                    <p:set>
                                      <p:cBhvr>
                                        <p:cTn id="6" fill="hold"/>
                                        <p:tgtEl>
                                          <p:spTgt spid="506"/>
                                        </p:tgtEl>
                                        <p:attrNameLst>
                                          <p:attrName>style.visibility</p:attrName>
                                        </p:attrNameLst>
                                      </p:cBhvr>
                                      <p:to>
                                        <p:strVal val="visible"/>
                                      </p:to>
                                    </p:set>
                                    <p:anim calcmode="lin" valueType="num">
                                      <p:cBhvr>
                                        <p:cTn id="7" dur="1000" fill="hold"/>
                                        <p:tgtEl>
                                          <p:spTgt spid="506"/>
                                        </p:tgtEl>
                                        <p:attrNameLst>
                                          <p:attrName>ppt_x</p:attrName>
                                        </p:attrNameLst>
                                      </p:cBhvr>
                                      <p:tavLst>
                                        <p:tav tm="0">
                                          <p:val>
                                            <p:strVal val="0-#ppt_w/2"/>
                                          </p:val>
                                        </p:tav>
                                        <p:tav tm="100000">
                                          <p:val>
                                            <p:strVal val="#ppt_x"/>
                                          </p:val>
                                        </p:tav>
                                      </p:tavLst>
                                    </p:anim>
                                    <p:anim calcmode="lin" valueType="num">
                                      <p:cBhvr>
                                        <p:cTn id="8" dur="1000" fill="hold"/>
                                        <p:tgtEl>
                                          <p:spTgt spid="506"/>
                                        </p:tgtEl>
                                        <p:attrNameLst>
                                          <p:attrName>ppt_y</p:attrName>
                                        </p:attrNameLst>
                                      </p:cBhvr>
                                      <p:tavLst>
                                        <p:tav tm="0">
                                          <p:val>
                                            <p:strVal val="#ppt_y"/>
                                          </p:val>
                                        </p:tav>
                                        <p:tav tm="100000">
                                          <p:val>
                                            <p:strVal val="#ppt_y"/>
                                          </p:val>
                                        </p:tav>
                                      </p:tavLst>
                                    </p:anim>
                                  </p:childTnLst>
                                </p:cTn>
                              </p:par>
                            </p:childTnLst>
                          </p:cTn>
                        </p:par>
                        <p:par>
                          <p:cTn id="9" fill="hold">
                            <p:stCondLst>
                              <p:cond delay="5750"/>
                            </p:stCondLst>
                            <p:childTnLst>
                              <p:par>
                                <p:cTn id="10" presetID="9" presetClass="entr" fill="hold" grpId="2" nodeType="afterEffect">
                                  <p:stCondLst>
                                    <p:cond delay="2750"/>
                                  </p:stCondLst>
                                  <p:iterate>
                                    <p:tmAbs val="0"/>
                                  </p:iterate>
                                  <p:childTnLst>
                                    <p:set>
                                      <p:cBhvr>
                                        <p:cTn id="11" fill="hold"/>
                                        <p:tgtEl>
                                          <p:spTgt spid="505"/>
                                        </p:tgtEl>
                                        <p:attrNameLst>
                                          <p:attrName>style.visibility</p:attrName>
                                        </p:attrNameLst>
                                      </p:cBhvr>
                                      <p:to>
                                        <p:strVal val="visible"/>
                                      </p:to>
                                    </p:set>
                                    <p:animEffect transition="in" filter="dissolve">
                                      <p:cBhvr>
                                        <p:cTn id="12" dur="3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2" animBg="1" advAuto="0"/>
      <p:bldP spid="50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Tshirt Front - Bubbles.ai" descr="Tshirt Front - Bubbles.ai"/>
          <p:cNvPicPr>
            <a:picLocks noChangeAspect="1"/>
          </p:cNvPicPr>
          <p:nvPr/>
        </p:nvPicPr>
        <p:blipFill>
          <a:blip r:embed="rId3">
            <a:extLst/>
          </a:blip>
          <a:stretch>
            <a:fillRect/>
          </a:stretch>
        </p:blipFill>
        <p:spPr>
          <a:xfrm>
            <a:off x="1232438" y="1482794"/>
            <a:ext cx="7131310" cy="8776996"/>
          </a:xfrm>
          <a:prstGeom prst="rect">
            <a:avLst/>
          </a:prstGeom>
          <a:ln w="12700">
            <a:miter lim="400000"/>
          </a:ln>
        </p:spPr>
      </p:pic>
      <p:sp>
        <p:nvSpPr>
          <p:cNvPr id="145" name="Rectangle"/>
          <p:cNvSpPr/>
          <p:nvPr/>
        </p:nvSpPr>
        <p:spPr>
          <a:xfrm>
            <a:off x="19026568" y="3243274"/>
            <a:ext cx="2843003" cy="2002521"/>
          </a:xfrm>
          <a:prstGeom prst="rect">
            <a:avLst/>
          </a:prstGeom>
          <a:solidFill>
            <a:srgbClr val="000000"/>
          </a:solidFill>
          <a:ln w="12700">
            <a:miter lim="400000"/>
          </a:ln>
        </p:spPr>
        <p:txBody>
          <a:bodyPr lIns="50800" tIns="50800" rIns="50800" bIns="50800" anchor="ctr"/>
          <a:lstStyle/>
          <a:p>
            <a:pPr>
              <a:defRPr sz="3200" b="0">
                <a:latin typeface="+mn-lt"/>
                <a:ea typeface="+mn-ea"/>
                <a:cs typeface="+mn-cs"/>
                <a:sym typeface="Helvetica Neue Medium"/>
              </a:defRPr>
            </a:pPr>
            <a:endParaRPr/>
          </a:p>
        </p:txBody>
      </p:sp>
      <p:pic>
        <p:nvPicPr>
          <p:cNvPr id="146" name="meatball1.jpg" descr="meatball1.jpg"/>
          <p:cNvPicPr>
            <a:picLocks noChangeAspect="1"/>
          </p:cNvPicPr>
          <p:nvPr/>
        </p:nvPicPr>
        <p:blipFill>
          <a:blip r:embed="rId4">
            <a:extLst/>
          </a:blip>
          <a:stretch>
            <a:fillRect/>
          </a:stretch>
        </p:blipFill>
        <p:spPr>
          <a:xfrm>
            <a:off x="36892969" y="2439831"/>
            <a:ext cx="9309101" cy="7683501"/>
          </a:xfrm>
          <a:prstGeom prst="rect">
            <a:avLst/>
          </a:prstGeom>
          <a:ln w="12700">
            <a:miter lim="400000"/>
          </a:ln>
        </p:spPr>
      </p:pic>
      <p:sp>
        <p:nvSpPr>
          <p:cNvPr id="147" name="WHY VISUAL THINKING IS ONE OF THE KEYS TO INNOVATION"/>
          <p:cNvSpPr txBox="1"/>
          <p:nvPr/>
        </p:nvSpPr>
        <p:spPr>
          <a:xfrm>
            <a:off x="10782935" y="4043971"/>
            <a:ext cx="12416528" cy="3654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7700"/>
            </a:pPr>
            <a:r>
              <a:t>WHY </a:t>
            </a:r>
            <a:r>
              <a:rPr>
                <a:solidFill>
                  <a:srgbClr val="0167B8"/>
                </a:solidFill>
              </a:rPr>
              <a:t>VISUAL THINKING</a:t>
            </a:r>
            <a:r>
              <a:t> IS ONE OF THE KEYS TO </a:t>
            </a:r>
            <a:r>
              <a:rPr>
                <a:solidFill>
                  <a:srgbClr val="FE6F61"/>
                </a:solidFill>
              </a:rPr>
              <a:t>INNOVATION</a:t>
            </a:r>
          </a:p>
        </p:txBody>
      </p:sp>
      <p:sp>
        <p:nvSpPr>
          <p:cNvPr id="148" name="Dr Mark Boyes EMBA…"/>
          <p:cNvSpPr txBox="1"/>
          <p:nvPr/>
        </p:nvSpPr>
        <p:spPr>
          <a:xfrm>
            <a:off x="11683045" y="10528005"/>
            <a:ext cx="11972021" cy="2619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4000"/>
            </a:pPr>
            <a:r>
              <a:rPr sz="3500"/>
              <a:t>Dr Mark Boyes</a:t>
            </a:r>
            <a:r>
              <a:t> </a:t>
            </a:r>
            <a:r>
              <a:rPr sz="1500"/>
              <a:t>EMBA</a:t>
            </a:r>
            <a:endParaRPr sz="2000"/>
          </a:p>
          <a:p>
            <a:pPr algn="r">
              <a:defRPr sz="2500"/>
            </a:pPr>
            <a:r>
              <a:t>Innovation Capability Develop Manager </a:t>
            </a:r>
          </a:p>
          <a:p>
            <a:pPr algn="r">
              <a:defRPr sz="2500"/>
            </a:pPr>
            <a:r>
              <a:t>Australian Pharmaceutics Industries</a:t>
            </a:r>
          </a:p>
          <a:p>
            <a:pPr algn="r">
              <a:defRPr sz="2500"/>
            </a:pPr>
            <a:endParaRPr/>
          </a:p>
          <a:p>
            <a:pPr algn="r">
              <a:defRPr sz="2500"/>
            </a:pPr>
            <a:r>
              <a:t>Lecturer Innovation Strategy &amp; Design Thinking</a:t>
            </a:r>
          </a:p>
          <a:p>
            <a:pPr algn="r">
              <a:defRPr sz="2500"/>
            </a:pPr>
            <a:r>
              <a:t>RMIT University Graduate School of Business &amp; Law </a:t>
            </a:r>
          </a:p>
        </p:txBody>
      </p:sp>
      <p:pic>
        <p:nvPicPr>
          <p:cNvPr id="149" name="Image" descr="Image"/>
          <p:cNvPicPr>
            <a:picLocks noChangeAspect="1"/>
          </p:cNvPicPr>
          <p:nvPr/>
        </p:nvPicPr>
        <p:blipFill>
          <a:blip r:embed="rId5">
            <a:extLst/>
          </a:blip>
          <a:stretch>
            <a:fillRect/>
          </a:stretch>
        </p:blipFill>
        <p:spPr>
          <a:xfrm>
            <a:off x="11741480" y="10836592"/>
            <a:ext cx="2422403" cy="2002520"/>
          </a:xfrm>
          <a:prstGeom prst="rect">
            <a:avLst/>
          </a:prstGeom>
          <a:ln w="12700">
            <a:miter lim="400000"/>
          </a:ln>
        </p:spPr>
      </p:pic>
      <p:pic>
        <p:nvPicPr>
          <p:cNvPr id="150" name="Image" descr="Image"/>
          <p:cNvPicPr>
            <a:picLocks noChangeAspect="1"/>
          </p:cNvPicPr>
          <p:nvPr/>
        </p:nvPicPr>
        <p:blipFill>
          <a:blip r:embed="rId6">
            <a:extLst/>
          </a:blip>
          <a:stretch>
            <a:fillRect/>
          </a:stretch>
        </p:blipFill>
        <p:spPr>
          <a:xfrm>
            <a:off x="604249" y="9126052"/>
            <a:ext cx="5423600" cy="5423600"/>
          </a:xfrm>
          <a:prstGeom prst="rect">
            <a:avLst/>
          </a:prstGeom>
          <a:ln w="12700">
            <a:miter lim="400000"/>
          </a:ln>
        </p:spPr>
      </p:pic>
      <p:pic>
        <p:nvPicPr>
          <p:cNvPr id="151" name="Image" descr="Image"/>
          <p:cNvPicPr>
            <a:picLocks noChangeAspect="1"/>
          </p:cNvPicPr>
          <p:nvPr/>
        </p:nvPicPr>
        <p:blipFill>
          <a:blip r:embed="rId7">
            <a:extLst/>
          </a:blip>
          <a:stretch>
            <a:fillRect/>
          </a:stretch>
        </p:blipFill>
        <p:spPr>
          <a:xfrm>
            <a:off x="6065694" y="11098496"/>
            <a:ext cx="4267232" cy="147871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2191</Words>
  <Application>Microsoft Office PowerPoint</Application>
  <PresentationFormat>Custom</PresentationFormat>
  <Paragraphs>177</Paragraphs>
  <Slides>79</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Helvetica</vt:lpstr>
      <vt:lpstr>Helvetica Neue</vt:lpstr>
      <vt:lpstr>Helvetica Neue Light</vt:lpstr>
      <vt:lpstr>Helvetica Neue Medium</vt:lpstr>
      <vt:lpstr>Times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Macleod, Lindsay B. (GSFC-592.0)[ASRC FEDERAL SPACE &amp; DEFENSE, INC.]</dc:creator>
  <cp:lastModifiedBy>Macleod, Lindsay B. (GSFC-592.0)[ASRC FEDERAL SPACE &amp; DEFENSE, INC.]</cp:lastModifiedBy>
  <cp:revision>1</cp:revision>
  <dcterms:modified xsi:type="dcterms:W3CDTF">2019-10-01T23:42:49Z</dcterms:modified>
</cp:coreProperties>
</file>