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68"/>
  </p:notesMasterIdLst>
  <p:sldIdLst>
    <p:sldId id="416" r:id="rId2"/>
    <p:sldId id="421" r:id="rId3"/>
    <p:sldId id="431" r:id="rId4"/>
    <p:sldId id="432" r:id="rId5"/>
    <p:sldId id="433" r:id="rId6"/>
    <p:sldId id="419" r:id="rId7"/>
    <p:sldId id="420" r:id="rId8"/>
    <p:sldId id="430" r:id="rId9"/>
    <p:sldId id="429" r:id="rId10"/>
    <p:sldId id="426" r:id="rId11"/>
    <p:sldId id="427" r:id="rId12"/>
    <p:sldId id="422" r:id="rId13"/>
    <p:sldId id="434" r:id="rId14"/>
    <p:sldId id="437" r:id="rId15"/>
    <p:sldId id="438" r:id="rId16"/>
    <p:sldId id="439" r:id="rId17"/>
    <p:sldId id="464" r:id="rId18"/>
    <p:sldId id="443" r:id="rId19"/>
    <p:sldId id="435" r:id="rId20"/>
    <p:sldId id="444" r:id="rId21"/>
    <p:sldId id="448" r:id="rId22"/>
    <p:sldId id="449" r:id="rId23"/>
    <p:sldId id="445" r:id="rId24"/>
    <p:sldId id="446" r:id="rId25"/>
    <p:sldId id="447" r:id="rId26"/>
    <p:sldId id="450" r:id="rId27"/>
    <p:sldId id="452" r:id="rId28"/>
    <p:sldId id="453" r:id="rId29"/>
    <p:sldId id="454" r:id="rId30"/>
    <p:sldId id="456" r:id="rId31"/>
    <p:sldId id="455" r:id="rId32"/>
    <p:sldId id="493" r:id="rId33"/>
    <p:sldId id="463" r:id="rId34"/>
    <p:sldId id="468" r:id="rId35"/>
    <p:sldId id="469" r:id="rId36"/>
    <p:sldId id="470" r:id="rId37"/>
    <p:sldId id="471" r:id="rId38"/>
    <p:sldId id="472" r:id="rId39"/>
    <p:sldId id="494" r:id="rId40"/>
    <p:sldId id="495" r:id="rId41"/>
    <p:sldId id="473" r:id="rId42"/>
    <p:sldId id="474" r:id="rId43"/>
    <p:sldId id="475" r:id="rId44"/>
    <p:sldId id="476" r:id="rId45"/>
    <p:sldId id="477" r:id="rId46"/>
    <p:sldId id="478" r:id="rId47"/>
    <p:sldId id="479" r:id="rId48"/>
    <p:sldId id="480" r:id="rId49"/>
    <p:sldId id="458" r:id="rId50"/>
    <p:sldId id="466" r:id="rId51"/>
    <p:sldId id="462" r:id="rId52"/>
    <p:sldId id="481" r:id="rId53"/>
    <p:sldId id="482" r:id="rId54"/>
    <p:sldId id="483" r:id="rId55"/>
    <p:sldId id="484" r:id="rId56"/>
    <p:sldId id="485" r:id="rId57"/>
    <p:sldId id="486" r:id="rId58"/>
    <p:sldId id="487" r:id="rId59"/>
    <p:sldId id="488" r:id="rId60"/>
    <p:sldId id="489" r:id="rId61"/>
    <p:sldId id="490" r:id="rId62"/>
    <p:sldId id="491" r:id="rId63"/>
    <p:sldId id="492" r:id="rId64"/>
    <p:sldId id="465" r:id="rId65"/>
    <p:sldId id="440" r:id="rId66"/>
    <p:sldId id="415" r:id="rId6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ABFF"/>
    <a:srgbClr val="E2E2E2"/>
    <a:srgbClr val="E9EED6"/>
    <a:srgbClr val="F9F7B9"/>
    <a:srgbClr val="FDEBD7"/>
    <a:srgbClr val="CEB1F9"/>
    <a:srgbClr val="8F8E5B"/>
    <a:srgbClr val="6B6B6B"/>
    <a:srgbClr val="FFD5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62" autoAdjust="0"/>
    <p:restoredTop sz="94660"/>
  </p:normalViewPr>
  <p:slideViewPr>
    <p:cSldViewPr snapToGrid="0">
      <p:cViewPr varScale="1">
        <p:scale>
          <a:sx n="71" d="100"/>
          <a:sy n="71" d="100"/>
        </p:scale>
        <p:origin x="381"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2944" units="cm"/>
          <inkml:channel name="Y" type="integer" max="768" units="cm"/>
          <inkml:channel name="T" type="integer" max="2.14748E9" units="dev"/>
        </inkml:traceFormat>
        <inkml:channelProperties>
          <inkml:channelProperty channel="X" name="resolution" value="85.5814" units="1/cm"/>
          <inkml:channelProperty channel="Y" name="resolution" value="39.79275" units="1/cm"/>
          <inkml:channelProperty channel="T" name="resolution" value="1" units="1/dev"/>
        </inkml:channelProperties>
      </inkml:inkSource>
      <inkml:timestamp xml:id="ts0" timeString="2019-07-08T14:17:56.494"/>
    </inkml:context>
    <inkml:brush xml:id="br0">
      <inkml:brushProperty name="width" value="0.05292" units="cm"/>
      <inkml:brushProperty name="height" value="0.05292" units="cm"/>
      <inkml:brushProperty name="color" value="#FF0000"/>
    </inkml:brush>
  </inkml:definitions>
  <inkml:trace contextRef="#ctx0" brushRef="#br0">997 21030 0</inkml:trace>
</inkml:ink>
</file>

<file path=ppt/ink/ink2.xml><?xml version="1.0" encoding="utf-8"?>
<inkml:ink xmlns:inkml="http://www.w3.org/2003/InkML">
  <inkml:definitions>
    <inkml:context xml:id="ctx0">
      <inkml:inkSource xml:id="inkSrc0">
        <inkml:traceFormat>
          <inkml:channel name="X" type="integer" max="2944" units="cm"/>
          <inkml:channel name="Y" type="integer" max="768" units="cm"/>
          <inkml:channel name="T" type="integer" max="2.14748E9" units="dev"/>
        </inkml:traceFormat>
        <inkml:channelProperties>
          <inkml:channelProperty channel="X" name="resolution" value="85.5814" units="1/cm"/>
          <inkml:channelProperty channel="Y" name="resolution" value="39.79275" units="1/cm"/>
          <inkml:channelProperty channel="T" name="resolution" value="1" units="1/dev"/>
        </inkml:channelProperties>
      </inkml:inkSource>
      <inkml:timestamp xml:id="ts0" timeString="2019-07-08T14:17:56.494"/>
    </inkml:context>
    <inkml:brush xml:id="br0">
      <inkml:brushProperty name="width" value="0.05292" units="cm"/>
      <inkml:brushProperty name="height" value="0.05292" units="cm"/>
      <inkml:brushProperty name="color" value="#FF0000"/>
    </inkml:brush>
  </inkml:definitions>
  <inkml:trace contextRef="#ctx0" brushRef="#br0">997 21030 0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02BF222-8E73-4642-B461-FC9FAA5D2F32}" type="datetimeFigureOut">
              <a:rPr lang="en-US" smtClean="0"/>
              <a:t>10/6/2020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D5A173C-B0E8-4E3C-87B7-C4B40D9C2B49}" type="slidenum">
              <a:rPr lang="en-US" smtClean="0"/>
              <a:t>‹#›</a:t>
            </a:fld>
            <a:endParaRPr lang="en-US"/>
          </a:p>
        </p:txBody>
      </p:sp>
    </p:spTree>
    <p:extLst>
      <p:ext uri="{BB962C8B-B14F-4D97-AF65-F5344CB8AC3E}">
        <p14:creationId xmlns:p14="http://schemas.microsoft.com/office/powerpoint/2010/main" val="3017638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7F1EAA-3C44-4484-A39B-68247019845B}" type="slidenum">
              <a:rPr lang="en-US" smtClean="0"/>
              <a:t>2</a:t>
            </a:fld>
            <a:endParaRPr lang="en-US"/>
          </a:p>
        </p:txBody>
      </p:sp>
    </p:spTree>
    <p:extLst>
      <p:ext uri="{BB962C8B-B14F-4D97-AF65-F5344CB8AC3E}">
        <p14:creationId xmlns:p14="http://schemas.microsoft.com/office/powerpoint/2010/main" val="4077151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E2ABD4C-49CB-4C46-9ACE-A3CF9D790CD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296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endParaRPr lang="en-US" dirty="0">
              <a:latin typeface="Arial" pitchFamily="34" charset="0"/>
            </a:endParaRPr>
          </a:p>
        </p:txBody>
      </p:sp>
      <p:sp>
        <p:nvSpPr>
          <p:cNvPr id="4" name="Slide Number Placeholder 3"/>
          <p:cNvSpPr>
            <a:spLocks noGrp="1"/>
          </p:cNvSpPr>
          <p:nvPr>
            <p:ph type="sldNum" sz="quarter" idx="5"/>
          </p:nvPr>
        </p:nvSpPr>
        <p:spPr/>
        <p:txBody>
          <a:bodyPr/>
          <a:lstStyle/>
          <a:p>
            <a:pPr defTabSz="931774">
              <a:defRPr/>
            </a:pPr>
            <a:fld id="{71BF34AB-5B7B-485B-9801-0AEFC66FEDCE}" type="slidenum">
              <a:rPr lang="en-US">
                <a:solidFill>
                  <a:prstClr val="black"/>
                </a:solidFill>
                <a:latin typeface="Calibri" panose="020F0502020204030204"/>
              </a:rPr>
              <a:pPr defTabSz="931774">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96381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observatory overview</a:t>
            </a:r>
          </a:p>
        </p:txBody>
      </p:sp>
      <p:sp>
        <p:nvSpPr>
          <p:cNvPr id="4" name="Slide Number Placeholder 3"/>
          <p:cNvSpPr>
            <a:spLocks noGrp="1"/>
          </p:cNvSpPr>
          <p:nvPr>
            <p:ph type="sldNum" sz="quarter" idx="5"/>
          </p:nvPr>
        </p:nvSpPr>
        <p:spPr/>
        <p:txBody>
          <a:bodyPr/>
          <a:lstStyle/>
          <a:p>
            <a:pPr defTabSz="931774">
              <a:defRPr/>
            </a:pPr>
            <a:fld id="{4AFB6370-86AA-7344-AFFA-F285B12A0DDF}" type="slidenum">
              <a:rPr lang="en-US">
                <a:solidFill>
                  <a:prstClr val="black"/>
                </a:solidFill>
                <a:latin typeface="Calibri" panose="020F0502020204030204"/>
              </a:rPr>
              <a:pPr defTabSz="931774">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5201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Reiterate that baselines are “capabilities” not “requirements”</a:t>
            </a:r>
          </a:p>
          <a:p>
            <a:r>
              <a:rPr lang="en-US" dirty="0"/>
              <a:t>Point out that we’ll discuss “% tilt” later</a:t>
            </a:r>
          </a:p>
          <a:p>
            <a:r>
              <a:rPr lang="en-US" dirty="0"/>
              <a:t>Point out “high gain”</a:t>
            </a:r>
          </a:p>
        </p:txBody>
      </p:sp>
      <p:sp>
        <p:nvSpPr>
          <p:cNvPr id="4" name="Slide Number Placeholder 3"/>
          <p:cNvSpPr>
            <a:spLocks noGrp="1"/>
          </p:cNvSpPr>
          <p:nvPr>
            <p:ph type="sldNum" sz="quarter" idx="5"/>
          </p:nvPr>
        </p:nvSpPr>
        <p:spPr/>
        <p:txBody>
          <a:bodyPr/>
          <a:lstStyle/>
          <a:p>
            <a:fld id="{757F1EAA-3C44-4484-A39B-68247019845B}" type="slidenum">
              <a:rPr lang="en-US" smtClean="0"/>
              <a:t>10</a:t>
            </a:fld>
            <a:endParaRPr lang="en-US"/>
          </a:p>
        </p:txBody>
      </p:sp>
    </p:spTree>
    <p:extLst>
      <p:ext uri="{BB962C8B-B14F-4D97-AF65-F5344CB8AC3E}">
        <p14:creationId xmlns:p14="http://schemas.microsoft.com/office/powerpoint/2010/main" val="2973028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E2ABD4C-49CB-4C46-9ACE-A3CF9D790CD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2850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0"/>
            <a:ext cx="12192000" cy="685676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26149" y="46167"/>
            <a:ext cx="865852" cy="554873"/>
          </a:xfrm>
          <a:prstGeom prst="rect">
            <a:avLst/>
          </a:prstGeom>
        </p:spPr>
      </p:pic>
    </p:spTree>
    <p:extLst>
      <p:ext uri="{BB962C8B-B14F-4D97-AF65-F5344CB8AC3E}">
        <p14:creationId xmlns:p14="http://schemas.microsoft.com/office/powerpoint/2010/main" val="2675434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32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lumMod val="65000"/>
                    <a:lumOff val="3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Line 5"/>
          <p:cNvSpPr>
            <a:spLocks noChangeShapeType="1"/>
          </p:cNvSpPr>
          <p:nvPr userDrawn="1"/>
        </p:nvSpPr>
        <p:spPr bwMode="auto">
          <a:xfrm>
            <a:off x="1219201" y="777875"/>
            <a:ext cx="10155767" cy="0"/>
          </a:xfrm>
          <a:prstGeom prst="line">
            <a:avLst/>
          </a:prstGeom>
          <a:noFill/>
          <a:ln w="38100">
            <a:solidFill>
              <a:srgbClr val="A1A4A3"/>
            </a:solidFill>
            <a:round/>
            <a:headEnd/>
            <a:tailEnd/>
          </a:ln>
        </p:spPr>
        <p:txBody>
          <a:bodyPr wrap="none" anchor="ctr"/>
          <a:lstStyle/>
          <a:p>
            <a:endParaRPr lang="en-US" sz="1800" dirty="0"/>
          </a:p>
        </p:txBody>
      </p:sp>
      <p:sp>
        <p:nvSpPr>
          <p:cNvPr id="11" name="Date Placeholder 1"/>
          <p:cNvSpPr>
            <a:spLocks noGrp="1"/>
          </p:cNvSpPr>
          <p:nvPr>
            <p:ph type="dt" sz="half" idx="10"/>
          </p:nvPr>
        </p:nvSpPr>
        <p:spPr>
          <a:xfrm>
            <a:off x="609600" y="6584950"/>
            <a:ext cx="2844800" cy="196850"/>
          </a:xfrm>
          <a:prstGeom prst="rect">
            <a:avLst/>
          </a:prstGeom>
        </p:spPr>
        <p:txBody>
          <a:bodyPr/>
          <a:lstStyle/>
          <a:p>
            <a:r>
              <a:rPr lang="en-US" smtClean="0"/>
              <a:t>10/6/2020</a:t>
            </a:r>
            <a:endParaRPr lang="en-US" dirty="0"/>
          </a:p>
        </p:txBody>
      </p:sp>
      <p:sp>
        <p:nvSpPr>
          <p:cNvPr id="12" name="Slide Number Placeholder 3"/>
          <p:cNvSpPr>
            <a:spLocks noGrp="1"/>
          </p:cNvSpPr>
          <p:nvPr>
            <p:ph type="sldNum" sz="quarter" idx="12"/>
          </p:nvPr>
        </p:nvSpPr>
        <p:spPr>
          <a:xfrm>
            <a:off x="9042400" y="6569076"/>
            <a:ext cx="2844800" cy="212725"/>
          </a:xfrm>
        </p:spPr>
        <p:txBody>
          <a:bodyPr/>
          <a:lstStyle/>
          <a:p>
            <a:fld id="{B0D1B106-9B78-43E7-9216-5A30474DFCE2}" type="slidenum">
              <a:rPr lang="en-US" smtClean="0"/>
              <a:pPr/>
              <a:t>‹#›</a:t>
            </a:fld>
            <a:endParaRPr lang="en-US" dirty="0"/>
          </a:p>
        </p:txBody>
      </p:sp>
      <p:sp>
        <p:nvSpPr>
          <p:cNvPr id="13" name="Footer Placeholder 4"/>
          <p:cNvSpPr>
            <a:spLocks noGrp="1"/>
          </p:cNvSpPr>
          <p:nvPr>
            <p:ph type="ftr" sz="quarter" idx="3"/>
          </p:nvPr>
        </p:nvSpPr>
        <p:spPr>
          <a:xfrm>
            <a:off x="4165600" y="6553201"/>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smtClean="0"/>
              <a:t>Lessons Learned In Instrument Development</a:t>
            </a:r>
            <a:endParaRPr lang="en-US" dirty="0"/>
          </a:p>
        </p:txBody>
      </p:sp>
    </p:spTree>
    <p:extLst>
      <p:ext uri="{BB962C8B-B14F-4D97-AF65-F5344CB8AC3E}">
        <p14:creationId xmlns:p14="http://schemas.microsoft.com/office/powerpoint/2010/main" val="3435186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533400"/>
          </a:xfrm>
        </p:spPr>
        <p:txBody>
          <a:bodyPr>
            <a:normAutofit/>
          </a:bodyPr>
          <a:lstStyle>
            <a:lvl1pPr>
              <a:defRPr sz="2000"/>
            </a:lvl1pPr>
          </a:lstStyle>
          <a:p>
            <a:r>
              <a:rPr lang="en-US" dirty="0"/>
              <a:t>Click to edit Master title style</a:t>
            </a:r>
          </a:p>
        </p:txBody>
      </p:sp>
      <p:sp>
        <p:nvSpPr>
          <p:cNvPr id="3" name="Content Placeholder 2"/>
          <p:cNvSpPr>
            <a:spLocks noGrp="1"/>
          </p:cNvSpPr>
          <p:nvPr>
            <p:ph idx="1"/>
          </p:nvPr>
        </p:nvSpPr>
        <p:spPr>
          <a:xfrm>
            <a:off x="609600" y="1084021"/>
            <a:ext cx="10972800" cy="4525963"/>
          </a:xfrm>
        </p:spPr>
        <p:txBody>
          <a:bodyPr>
            <a:normAutofit/>
          </a:bodyPr>
          <a:lstStyle>
            <a:lvl1pPr>
              <a:defRPr sz="2800">
                <a:solidFill>
                  <a:schemeClr val="tx1"/>
                </a:solidFill>
                <a:latin typeface="Arial" pitchFamily="34" charset="0"/>
                <a:cs typeface="Arial" pitchFamily="34" charset="0"/>
              </a:defRPr>
            </a:lvl1pPr>
            <a:lvl2pPr>
              <a:defRPr sz="2400">
                <a:solidFill>
                  <a:schemeClr val="tx1"/>
                </a:solidFill>
                <a:latin typeface="Arial" pitchFamily="34" charset="0"/>
                <a:cs typeface="Arial" pitchFamily="34" charset="0"/>
              </a:defRPr>
            </a:lvl2pPr>
            <a:lvl3pPr>
              <a:defRPr sz="2000">
                <a:solidFill>
                  <a:schemeClr val="tx1"/>
                </a:solidFill>
                <a:latin typeface="Arial" pitchFamily="34" charset="0"/>
                <a:cs typeface="Arial" pitchFamily="34" charset="0"/>
              </a:defRPr>
            </a:lvl3pPr>
            <a:lvl4pPr>
              <a:defRPr sz="1800">
                <a:solidFill>
                  <a:schemeClr val="tx1"/>
                </a:solidFill>
                <a:latin typeface="Arial" pitchFamily="34" charset="0"/>
                <a:cs typeface="Arial" pitchFamily="34" charset="0"/>
              </a:defRPr>
            </a:lvl4pPr>
            <a:lvl5pPr>
              <a:defRPr sz="1800">
                <a:solidFill>
                  <a:schemeClr val="tx1"/>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Line 5"/>
          <p:cNvSpPr>
            <a:spLocks noChangeShapeType="1"/>
          </p:cNvSpPr>
          <p:nvPr userDrawn="1"/>
        </p:nvSpPr>
        <p:spPr bwMode="auto">
          <a:xfrm>
            <a:off x="1219201" y="777875"/>
            <a:ext cx="10155767" cy="0"/>
          </a:xfrm>
          <a:prstGeom prst="line">
            <a:avLst/>
          </a:prstGeom>
          <a:noFill/>
          <a:ln w="38100">
            <a:solidFill>
              <a:srgbClr val="A1A4A3"/>
            </a:solidFill>
            <a:round/>
            <a:headEnd/>
            <a:tailEnd/>
          </a:ln>
        </p:spPr>
        <p:txBody>
          <a:bodyPr wrap="none" anchor="ctr"/>
          <a:lstStyle/>
          <a:p>
            <a:endParaRPr lang="en-US" sz="1800" dirty="0"/>
          </a:p>
        </p:txBody>
      </p:sp>
      <p:sp>
        <p:nvSpPr>
          <p:cNvPr id="11" name="Date Placeholder 1"/>
          <p:cNvSpPr>
            <a:spLocks noGrp="1"/>
          </p:cNvSpPr>
          <p:nvPr>
            <p:ph type="dt" sz="half" idx="10"/>
          </p:nvPr>
        </p:nvSpPr>
        <p:spPr>
          <a:xfrm>
            <a:off x="609600" y="6584950"/>
            <a:ext cx="2844800" cy="196850"/>
          </a:xfrm>
          <a:prstGeom prst="rect">
            <a:avLst/>
          </a:prstGeom>
        </p:spPr>
        <p:txBody>
          <a:bodyPr/>
          <a:lstStyle/>
          <a:p>
            <a:r>
              <a:rPr lang="en-US" smtClean="0"/>
              <a:t>10/6/2020</a:t>
            </a:r>
            <a:endParaRPr lang="en-US" dirty="0"/>
          </a:p>
        </p:txBody>
      </p:sp>
      <p:sp>
        <p:nvSpPr>
          <p:cNvPr id="12" name="Slide Number Placeholder 3"/>
          <p:cNvSpPr>
            <a:spLocks noGrp="1"/>
          </p:cNvSpPr>
          <p:nvPr>
            <p:ph type="sldNum" sz="quarter" idx="12"/>
          </p:nvPr>
        </p:nvSpPr>
        <p:spPr>
          <a:xfrm>
            <a:off x="9042400" y="6569076"/>
            <a:ext cx="2844800" cy="212725"/>
          </a:xfrm>
        </p:spPr>
        <p:txBody>
          <a:bodyPr/>
          <a:lstStyle/>
          <a:p>
            <a:fld id="{B0D1B106-9B78-43E7-9216-5A30474DFCE2}" type="slidenum">
              <a:rPr lang="en-US" smtClean="0"/>
              <a:pPr/>
              <a:t>‹#›</a:t>
            </a:fld>
            <a:endParaRPr lang="en-US" dirty="0"/>
          </a:p>
        </p:txBody>
      </p:sp>
      <p:sp>
        <p:nvSpPr>
          <p:cNvPr id="13" name="Footer Placeholder 4"/>
          <p:cNvSpPr>
            <a:spLocks noGrp="1"/>
          </p:cNvSpPr>
          <p:nvPr>
            <p:ph type="ftr" sz="quarter" idx="3"/>
          </p:nvPr>
        </p:nvSpPr>
        <p:spPr>
          <a:xfrm>
            <a:off x="4165600" y="6553201"/>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smtClean="0"/>
              <a:t>Lessons Learned In Instrument Development</a:t>
            </a:r>
            <a:endParaRPr lang="en-US" dirty="0"/>
          </a:p>
        </p:txBody>
      </p:sp>
    </p:spTree>
    <p:extLst>
      <p:ext uri="{BB962C8B-B14F-4D97-AF65-F5344CB8AC3E}">
        <p14:creationId xmlns:p14="http://schemas.microsoft.com/office/powerpoint/2010/main" val="707903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91606" y="274638"/>
            <a:ext cx="9808789" cy="430918"/>
          </a:xfrm>
          <a:prstGeom prst="rect">
            <a:avLst/>
          </a:prstGeom>
        </p:spPr>
        <p:txBody>
          <a:bodyPr>
            <a:normAutofit/>
          </a:bodyPr>
          <a:lstStyle>
            <a:lvl1pPr>
              <a:defRPr sz="2000" b="1">
                <a:latin typeface="Helvetica"/>
                <a:cs typeface="Helvetica"/>
              </a:defRPr>
            </a:lvl1pPr>
          </a:lstStyle>
          <a:p>
            <a:r>
              <a:rPr lang="en-US"/>
              <a:t>Click to edit Master title style</a:t>
            </a:r>
          </a:p>
        </p:txBody>
      </p:sp>
      <p:sp>
        <p:nvSpPr>
          <p:cNvPr id="3" name="Content Placeholder 2"/>
          <p:cNvSpPr>
            <a:spLocks noGrp="1"/>
          </p:cNvSpPr>
          <p:nvPr>
            <p:ph sz="half" idx="1"/>
          </p:nvPr>
        </p:nvSpPr>
        <p:spPr>
          <a:xfrm>
            <a:off x="914400" y="884975"/>
            <a:ext cx="5080000" cy="5061185"/>
          </a:xfrm>
        </p:spPr>
        <p:txBody>
          <a:bodyPr/>
          <a:lstStyle>
            <a:lvl1pPr>
              <a:defRPr sz="18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04469" y="884975"/>
            <a:ext cx="5080000" cy="5061185"/>
          </a:xfrm>
        </p:spPr>
        <p:txBody>
          <a:bodyPr/>
          <a:lstStyle>
            <a:lvl1pPr>
              <a:defRPr sz="18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5"/>
          <p:cNvSpPr>
            <a:spLocks noChangeShapeType="1"/>
          </p:cNvSpPr>
          <p:nvPr userDrawn="1"/>
        </p:nvSpPr>
        <p:spPr bwMode="auto">
          <a:xfrm>
            <a:off x="1219201" y="777875"/>
            <a:ext cx="10155767" cy="0"/>
          </a:xfrm>
          <a:prstGeom prst="line">
            <a:avLst/>
          </a:prstGeom>
          <a:noFill/>
          <a:ln w="38100">
            <a:solidFill>
              <a:srgbClr val="A1A4A3"/>
            </a:solidFill>
            <a:round/>
            <a:headEnd/>
            <a:tailEnd/>
          </a:ln>
        </p:spPr>
        <p:txBody>
          <a:bodyPr wrap="none" anchor="ctr"/>
          <a:lstStyle/>
          <a:p>
            <a:endParaRPr lang="en-US" sz="1800" dirty="0"/>
          </a:p>
        </p:txBody>
      </p:sp>
      <p:sp>
        <p:nvSpPr>
          <p:cNvPr id="19" name="Line 43"/>
          <p:cNvSpPr>
            <a:spLocks noChangeShapeType="1"/>
          </p:cNvSpPr>
          <p:nvPr userDrawn="1"/>
        </p:nvSpPr>
        <p:spPr bwMode="auto">
          <a:xfrm>
            <a:off x="1219200" y="6564313"/>
            <a:ext cx="10176933" cy="0"/>
          </a:xfrm>
          <a:prstGeom prst="line">
            <a:avLst/>
          </a:prstGeom>
          <a:noFill/>
          <a:ln w="38100">
            <a:solidFill>
              <a:srgbClr val="A1A4A3"/>
            </a:solidFill>
            <a:round/>
            <a:headEnd/>
            <a:tailEnd/>
          </a:ln>
        </p:spPr>
        <p:txBody>
          <a:bodyPr wrap="none" anchor="ctr"/>
          <a:lstStyle/>
          <a:p>
            <a:endParaRPr lang="en-US" sz="1800" dirty="0"/>
          </a:p>
        </p:txBody>
      </p:sp>
      <p:sp>
        <p:nvSpPr>
          <p:cNvPr id="11" name="Date Placeholder 1"/>
          <p:cNvSpPr>
            <a:spLocks noGrp="1"/>
          </p:cNvSpPr>
          <p:nvPr>
            <p:ph type="dt" sz="half" idx="10"/>
          </p:nvPr>
        </p:nvSpPr>
        <p:spPr>
          <a:xfrm>
            <a:off x="609600" y="6584950"/>
            <a:ext cx="2844800" cy="196850"/>
          </a:xfrm>
          <a:prstGeom prst="rect">
            <a:avLst/>
          </a:prstGeom>
        </p:spPr>
        <p:txBody>
          <a:bodyPr/>
          <a:lstStyle/>
          <a:p>
            <a:r>
              <a:rPr lang="en-US" smtClean="0"/>
              <a:t>10/6/2020</a:t>
            </a:r>
            <a:endParaRPr lang="en-US" dirty="0"/>
          </a:p>
        </p:txBody>
      </p:sp>
      <p:sp>
        <p:nvSpPr>
          <p:cNvPr id="12" name="Slide Number Placeholder 3"/>
          <p:cNvSpPr>
            <a:spLocks noGrp="1"/>
          </p:cNvSpPr>
          <p:nvPr>
            <p:ph type="sldNum" sz="quarter" idx="12"/>
          </p:nvPr>
        </p:nvSpPr>
        <p:spPr>
          <a:xfrm>
            <a:off x="9042400" y="6569076"/>
            <a:ext cx="2844800" cy="212725"/>
          </a:xfrm>
        </p:spPr>
        <p:txBody>
          <a:bodyPr/>
          <a:lstStyle/>
          <a:p>
            <a:fld id="{B0D1B106-9B78-43E7-9216-5A30474DFCE2}" type="slidenum">
              <a:rPr lang="en-US" smtClean="0"/>
              <a:pPr/>
              <a:t>‹#›</a:t>
            </a:fld>
            <a:endParaRPr lang="en-US" dirty="0"/>
          </a:p>
        </p:txBody>
      </p:sp>
      <p:sp>
        <p:nvSpPr>
          <p:cNvPr id="13" name="Footer Placeholder 4"/>
          <p:cNvSpPr>
            <a:spLocks noGrp="1"/>
          </p:cNvSpPr>
          <p:nvPr>
            <p:ph type="ftr" sz="quarter" idx="3"/>
          </p:nvPr>
        </p:nvSpPr>
        <p:spPr>
          <a:xfrm>
            <a:off x="4165600" y="6553201"/>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smtClean="0"/>
              <a:t>Lessons Learned In Instrument Development</a:t>
            </a:r>
            <a:endParaRPr lang="en-US" dirty="0"/>
          </a:p>
        </p:txBody>
      </p:sp>
    </p:spTree>
    <p:extLst>
      <p:ext uri="{BB962C8B-B14F-4D97-AF65-F5344CB8AC3E}">
        <p14:creationId xmlns:p14="http://schemas.microsoft.com/office/powerpoint/2010/main" val="1680000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dirty="0"/>
              <a:t>Click to edit Master title style</a:t>
            </a:r>
          </a:p>
        </p:txBody>
      </p:sp>
      <p:sp>
        <p:nvSpPr>
          <p:cNvPr id="8" name="Line 5"/>
          <p:cNvSpPr>
            <a:spLocks noChangeShapeType="1"/>
          </p:cNvSpPr>
          <p:nvPr userDrawn="1"/>
        </p:nvSpPr>
        <p:spPr bwMode="auto">
          <a:xfrm>
            <a:off x="1219201" y="777875"/>
            <a:ext cx="10155767" cy="0"/>
          </a:xfrm>
          <a:prstGeom prst="line">
            <a:avLst/>
          </a:prstGeom>
          <a:noFill/>
          <a:ln w="38100">
            <a:solidFill>
              <a:srgbClr val="A1A4A3"/>
            </a:solidFill>
            <a:round/>
            <a:headEnd/>
            <a:tailEnd/>
          </a:ln>
        </p:spPr>
        <p:txBody>
          <a:bodyPr wrap="none" anchor="ctr"/>
          <a:lstStyle/>
          <a:p>
            <a:endParaRPr lang="en-US" sz="1800" dirty="0"/>
          </a:p>
        </p:txBody>
      </p:sp>
      <p:sp>
        <p:nvSpPr>
          <p:cNvPr id="10" name="Date Placeholder 1"/>
          <p:cNvSpPr>
            <a:spLocks noGrp="1"/>
          </p:cNvSpPr>
          <p:nvPr>
            <p:ph type="dt" sz="half" idx="10"/>
          </p:nvPr>
        </p:nvSpPr>
        <p:spPr>
          <a:xfrm>
            <a:off x="609600" y="6584950"/>
            <a:ext cx="2844800" cy="196850"/>
          </a:xfrm>
          <a:prstGeom prst="rect">
            <a:avLst/>
          </a:prstGeom>
        </p:spPr>
        <p:txBody>
          <a:bodyPr/>
          <a:lstStyle/>
          <a:p>
            <a:r>
              <a:rPr lang="en-US" smtClean="0"/>
              <a:t>10/6/2020</a:t>
            </a:r>
            <a:endParaRPr lang="en-US" dirty="0"/>
          </a:p>
        </p:txBody>
      </p:sp>
      <p:sp>
        <p:nvSpPr>
          <p:cNvPr id="11" name="Slide Number Placeholder 3"/>
          <p:cNvSpPr>
            <a:spLocks noGrp="1"/>
          </p:cNvSpPr>
          <p:nvPr>
            <p:ph type="sldNum" sz="quarter" idx="12"/>
          </p:nvPr>
        </p:nvSpPr>
        <p:spPr>
          <a:xfrm>
            <a:off x="9042400" y="6569076"/>
            <a:ext cx="2844800" cy="212725"/>
          </a:xfrm>
        </p:spPr>
        <p:txBody>
          <a:bodyPr/>
          <a:lstStyle/>
          <a:p>
            <a:fld id="{B0D1B106-9B78-43E7-9216-5A30474DFCE2}" type="slidenum">
              <a:rPr lang="en-US" smtClean="0"/>
              <a:pPr/>
              <a:t>‹#›</a:t>
            </a:fld>
            <a:endParaRPr lang="en-US" dirty="0"/>
          </a:p>
        </p:txBody>
      </p:sp>
      <p:sp>
        <p:nvSpPr>
          <p:cNvPr id="12" name="Footer Placeholder 4"/>
          <p:cNvSpPr>
            <a:spLocks noGrp="1"/>
          </p:cNvSpPr>
          <p:nvPr>
            <p:ph type="ftr" sz="quarter" idx="3"/>
          </p:nvPr>
        </p:nvSpPr>
        <p:spPr>
          <a:xfrm>
            <a:off x="4165600" y="6553201"/>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smtClean="0"/>
              <a:t>Lessons Learned In Instrument Development</a:t>
            </a:r>
            <a:endParaRPr lang="en-US" dirty="0"/>
          </a:p>
        </p:txBody>
      </p:sp>
    </p:spTree>
    <p:extLst>
      <p:ext uri="{BB962C8B-B14F-4D97-AF65-F5344CB8AC3E}">
        <p14:creationId xmlns:p14="http://schemas.microsoft.com/office/powerpoint/2010/main" val="2814263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1"/>
          <p:cNvSpPr>
            <a:spLocks noGrp="1"/>
          </p:cNvSpPr>
          <p:nvPr>
            <p:ph type="dt" sz="half" idx="10"/>
          </p:nvPr>
        </p:nvSpPr>
        <p:spPr>
          <a:xfrm>
            <a:off x="609600" y="6584950"/>
            <a:ext cx="2844800" cy="196850"/>
          </a:xfrm>
          <a:prstGeom prst="rect">
            <a:avLst/>
          </a:prstGeom>
        </p:spPr>
        <p:txBody>
          <a:bodyPr/>
          <a:lstStyle/>
          <a:p>
            <a:r>
              <a:rPr lang="en-US" smtClean="0"/>
              <a:t>10/6/2020</a:t>
            </a:r>
            <a:endParaRPr lang="en-US" dirty="0"/>
          </a:p>
        </p:txBody>
      </p:sp>
      <p:sp>
        <p:nvSpPr>
          <p:cNvPr id="7" name="Slide Number Placeholder 3"/>
          <p:cNvSpPr>
            <a:spLocks noGrp="1"/>
          </p:cNvSpPr>
          <p:nvPr>
            <p:ph type="sldNum" sz="quarter" idx="12"/>
          </p:nvPr>
        </p:nvSpPr>
        <p:spPr>
          <a:xfrm>
            <a:off x="9042400" y="6569076"/>
            <a:ext cx="2844800" cy="212725"/>
          </a:xfrm>
        </p:spPr>
        <p:txBody>
          <a:bodyPr/>
          <a:lstStyle/>
          <a:p>
            <a:fld id="{B0D1B106-9B78-43E7-9216-5A30474DFCE2}" type="slidenum">
              <a:rPr lang="en-US" smtClean="0"/>
              <a:pPr/>
              <a:t>‹#›</a:t>
            </a:fld>
            <a:endParaRPr lang="en-US" dirty="0"/>
          </a:p>
        </p:txBody>
      </p:sp>
      <p:sp>
        <p:nvSpPr>
          <p:cNvPr id="8" name="Footer Placeholder 4"/>
          <p:cNvSpPr>
            <a:spLocks noGrp="1"/>
          </p:cNvSpPr>
          <p:nvPr>
            <p:ph type="ftr" sz="quarter" idx="3"/>
          </p:nvPr>
        </p:nvSpPr>
        <p:spPr>
          <a:xfrm>
            <a:off x="4165600" y="6553201"/>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smtClean="0"/>
              <a:t>Lessons Learned In Instrument Development</a:t>
            </a:r>
            <a:endParaRPr lang="en-US" dirty="0"/>
          </a:p>
        </p:txBody>
      </p:sp>
    </p:spTree>
    <p:extLst>
      <p:ext uri="{BB962C8B-B14F-4D97-AF65-F5344CB8AC3E}">
        <p14:creationId xmlns:p14="http://schemas.microsoft.com/office/powerpoint/2010/main" val="1859596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400"/>
            <a:ext cx="109728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881744"/>
            <a:ext cx="10972800" cy="52444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042400" y="6569076"/>
            <a:ext cx="2844800" cy="212725"/>
          </a:xfrm>
          <a:prstGeom prst="rect">
            <a:avLst/>
          </a:prstGeom>
        </p:spPr>
        <p:txBody>
          <a:bodyPr vert="horz" lIns="91440" tIns="45720" rIns="91440" bIns="45720" rtlCol="0" anchor="ctr"/>
          <a:lstStyle>
            <a:lvl1pPr algn="r">
              <a:defRPr sz="1000">
                <a:solidFill>
                  <a:schemeClr val="bg1">
                    <a:lumMod val="50000"/>
                  </a:schemeClr>
                </a:solidFill>
                <a:latin typeface="Arial" pitchFamily="34" charset="0"/>
                <a:cs typeface="Arial" pitchFamily="34" charset="0"/>
              </a:defRPr>
            </a:lvl1pPr>
          </a:lstStyle>
          <a:p>
            <a:fld id="{90D7058A-810B-4EBD-8FDF-04ECCAA20044}" type="slidenum">
              <a:rPr lang="en-US" smtClean="0"/>
              <a:pPr/>
              <a:t>‹#›</a:t>
            </a:fld>
            <a:endParaRPr lang="en-US" dirty="0"/>
          </a:p>
        </p:txBody>
      </p:sp>
      <p:sp>
        <p:nvSpPr>
          <p:cNvPr id="8" name="Line 43"/>
          <p:cNvSpPr>
            <a:spLocks noChangeShapeType="1"/>
          </p:cNvSpPr>
          <p:nvPr userDrawn="1"/>
        </p:nvSpPr>
        <p:spPr bwMode="auto">
          <a:xfrm>
            <a:off x="1219200" y="6564313"/>
            <a:ext cx="10176933" cy="0"/>
          </a:xfrm>
          <a:prstGeom prst="line">
            <a:avLst/>
          </a:prstGeom>
          <a:noFill/>
          <a:ln w="38100">
            <a:solidFill>
              <a:srgbClr val="A1A4A3"/>
            </a:solidFill>
            <a:round/>
            <a:headEnd/>
            <a:tailEnd/>
          </a:ln>
        </p:spPr>
        <p:txBody>
          <a:bodyPr wrap="none" anchor="ctr"/>
          <a:lstStyle/>
          <a:p>
            <a:endParaRPr lang="en-US" sz="1800" dirty="0"/>
          </a:p>
        </p:txBody>
      </p:sp>
      <p:sp>
        <p:nvSpPr>
          <p:cNvPr id="10" name="Footer Placeholder 4"/>
          <p:cNvSpPr>
            <a:spLocks noGrp="1"/>
          </p:cNvSpPr>
          <p:nvPr>
            <p:ph type="ftr" sz="quarter" idx="3"/>
          </p:nvPr>
        </p:nvSpPr>
        <p:spPr>
          <a:xfrm>
            <a:off x="4165600" y="6553201"/>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smtClean="0"/>
              <a:t>Lessons Learned In Instrument Development</a:t>
            </a:r>
            <a:endParaRPr lang="en-US" dirty="0"/>
          </a:p>
        </p:txBody>
      </p:sp>
      <p:sp>
        <p:nvSpPr>
          <p:cNvPr id="11" name="Date Placeholder 3"/>
          <p:cNvSpPr>
            <a:spLocks noGrp="1"/>
          </p:cNvSpPr>
          <p:nvPr>
            <p:ph type="dt" sz="half" idx="2"/>
          </p:nvPr>
        </p:nvSpPr>
        <p:spPr>
          <a:xfrm>
            <a:off x="609600" y="6553200"/>
            <a:ext cx="3008416" cy="304800"/>
          </a:xfrm>
          <a:prstGeom prst="rect">
            <a:avLst/>
          </a:prstGeom>
        </p:spPr>
        <p:txBody>
          <a:bodyPr/>
          <a:lstStyle>
            <a:lvl1pPr>
              <a:defRPr sz="1000">
                <a:solidFill>
                  <a:schemeClr val="tx1">
                    <a:lumMod val="50000"/>
                    <a:lumOff val="50000"/>
                  </a:schemeClr>
                </a:solidFill>
                <a:latin typeface="Arial" pitchFamily="34" charset="0"/>
                <a:cs typeface="Arial" pitchFamily="34" charset="0"/>
              </a:defRPr>
            </a:lvl1pPr>
          </a:lstStyle>
          <a:p>
            <a:r>
              <a:rPr lang="en-US" smtClean="0"/>
              <a:t>10/6/2020</a:t>
            </a:r>
            <a:endParaRPr lang="en-US" dirty="0"/>
          </a:p>
        </p:txBody>
      </p:sp>
      <p:pic>
        <p:nvPicPr>
          <p:cNvPr id="9" name="Picture 2"/>
          <p:cNvPicPr>
            <a:picLocks noChangeAspect="1" noChangeArrowheads="1"/>
          </p:cNvPicPr>
          <p:nvPr/>
        </p:nvPicPr>
        <p:blipFill>
          <a:blip r:embed="rId8" cstate="print"/>
          <a:srcRect/>
          <a:stretch>
            <a:fillRect/>
          </a:stretch>
        </p:blipFill>
        <p:spPr bwMode="auto">
          <a:xfrm>
            <a:off x="11294539" y="114301"/>
            <a:ext cx="778245" cy="533400"/>
          </a:xfrm>
          <a:prstGeom prst="rect">
            <a:avLst/>
          </a:prstGeom>
          <a:noFill/>
          <a:ln w="9525">
            <a:noFill/>
            <a:miter lim="800000"/>
            <a:headEnd/>
            <a:tailEnd/>
          </a:ln>
        </p:spPr>
      </p:pic>
      <p:pic>
        <p:nvPicPr>
          <p:cNvPr id="4" name="Picture 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 y="5056"/>
            <a:ext cx="856860" cy="642645"/>
          </a:xfrm>
          <a:prstGeom prst="rect">
            <a:avLst/>
          </a:prstGeom>
        </p:spPr>
      </p:pic>
    </p:spTree>
    <p:extLst>
      <p:ext uri="{BB962C8B-B14F-4D97-AF65-F5344CB8AC3E}">
        <p14:creationId xmlns:p14="http://schemas.microsoft.com/office/powerpoint/2010/main" val="678110232"/>
      </p:ext>
    </p:extLst>
  </p:cSld>
  <p:clrMap bg1="lt1" tx1="dk1" bg2="lt2" tx2="dk2" accent1="accent1" accent2="accent2" accent3="accent3" accent4="accent4" accent5="accent5" accent6="accent6" hlink="hlink" folHlink="folHlink"/>
  <p:sldLayoutIdLst>
    <p:sldLayoutId id="2147483674" r:id="rId1"/>
    <p:sldLayoutId id="2147483677" r:id="rId2"/>
    <p:sldLayoutId id="2147483676" r:id="rId3"/>
    <p:sldLayoutId id="2147483679" r:id="rId4"/>
    <p:sldLayoutId id="2147483680" r:id="rId5"/>
    <p:sldLayoutId id="2147483678" r:id="rId6"/>
  </p:sldLayoutIdLst>
  <p:hf hdr="0"/>
  <p:txStyles>
    <p:title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ts val="0"/>
        </a:spcBef>
        <a:spcAft>
          <a:spcPts val="25"/>
        </a:spcAft>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2.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hyperlink" Target="https://ipdtdms.gsfc.nasa.gov/PhotoVideo/" TargetMode="External"/><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emf"/></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emf"/><Relationship Id="rId7" Type="http://schemas.openxmlformats.org/officeDocument/2006/relationships/image" Target="../media/image65.png"/><Relationship Id="rId2" Type="http://schemas.openxmlformats.org/officeDocument/2006/relationships/image" Target="../media/image60.emf"/><Relationship Id="rId1" Type="http://schemas.openxmlformats.org/officeDocument/2006/relationships/slideLayout" Target="../slideLayouts/slideLayout3.xml"/><Relationship Id="rId6" Type="http://schemas.openxmlformats.org/officeDocument/2006/relationships/image" Target="../media/image64.emf"/><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NULL"/><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5.xml"/><Relationship Id="rId4" Type="http://schemas.openxmlformats.org/officeDocument/2006/relationships/image" Target="../media/image84.jpe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NULL"/><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customXml" Target="../ink/ink2.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6.png"/><Relationship Id="rId18" Type="http://schemas.openxmlformats.org/officeDocument/2006/relationships/image" Target="../media/image110.jpeg"/><Relationship Id="rId3" Type="http://schemas.openxmlformats.org/officeDocument/2006/relationships/image" Target="../media/image97.jpeg"/><Relationship Id="rId21" Type="http://schemas.openxmlformats.org/officeDocument/2006/relationships/image" Target="../media/image112.png"/><Relationship Id="rId7" Type="http://schemas.openxmlformats.org/officeDocument/2006/relationships/image" Target="../media/image101.emf"/><Relationship Id="rId12" Type="http://schemas.openxmlformats.org/officeDocument/2006/relationships/image" Target="../media/image105.jpeg"/><Relationship Id="rId17" Type="http://schemas.openxmlformats.org/officeDocument/2006/relationships/image" Target="../media/image109.jpeg"/><Relationship Id="rId25" Type="http://schemas.openxmlformats.org/officeDocument/2006/relationships/image" Target="../media/image116.jpeg"/><Relationship Id="rId2" Type="http://schemas.openxmlformats.org/officeDocument/2006/relationships/image" Target="../media/image96.jpeg"/><Relationship Id="rId16" Type="http://schemas.openxmlformats.org/officeDocument/2006/relationships/image" Target="../media/image108.jpeg"/><Relationship Id="rId20" Type="http://schemas.microsoft.com/office/2007/relationships/hdphoto" Target="../media/hdphoto10.wdp"/><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4.png"/><Relationship Id="rId24" Type="http://schemas.openxmlformats.org/officeDocument/2006/relationships/image" Target="../media/image115.jpeg"/><Relationship Id="rId5" Type="http://schemas.openxmlformats.org/officeDocument/2006/relationships/image" Target="../media/image99.jpeg"/><Relationship Id="rId15" Type="http://schemas.openxmlformats.org/officeDocument/2006/relationships/image" Target="../media/image107.jpeg"/><Relationship Id="rId23" Type="http://schemas.openxmlformats.org/officeDocument/2006/relationships/image" Target="../media/image114.jpeg"/><Relationship Id="rId10" Type="http://schemas.microsoft.com/office/2007/relationships/hdphoto" Target="../media/hdphoto8.wdp"/><Relationship Id="rId19" Type="http://schemas.openxmlformats.org/officeDocument/2006/relationships/image" Target="../media/image111.png"/><Relationship Id="rId4" Type="http://schemas.openxmlformats.org/officeDocument/2006/relationships/image" Target="../media/image98.jpeg"/><Relationship Id="rId9" Type="http://schemas.openxmlformats.org/officeDocument/2006/relationships/image" Target="../media/image103.png"/><Relationship Id="rId14" Type="http://schemas.microsoft.com/office/2007/relationships/hdphoto" Target="../media/hdphoto9.wdp"/><Relationship Id="rId22" Type="http://schemas.openxmlformats.org/officeDocument/2006/relationships/image" Target="../media/image113.png"/></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3.png"/><Relationship Id="rId17" Type="http://schemas.openxmlformats.org/officeDocument/2006/relationships/image" Target="../media/image37.png"/><Relationship Id="rId2" Type="http://schemas.openxmlformats.org/officeDocument/2006/relationships/image" Target="../media/image27.png"/><Relationship Id="rId16" Type="http://schemas.openxmlformats.org/officeDocument/2006/relationships/image" Target="../media/image36.png"/><Relationship Id="rId20" Type="http://schemas.openxmlformats.org/officeDocument/2006/relationships/image" Target="../media/image39.png"/><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32.png"/><Relationship Id="rId5" Type="http://schemas.openxmlformats.org/officeDocument/2006/relationships/image" Target="../media/image29.png"/><Relationship Id="rId15" Type="http://schemas.openxmlformats.org/officeDocument/2006/relationships/image" Target="../media/image35.png"/><Relationship Id="rId10" Type="http://schemas.microsoft.com/office/2007/relationships/hdphoto" Target="../media/hdphoto4.wdp"/><Relationship Id="rId19" Type="http://schemas.microsoft.com/office/2007/relationships/hdphoto" Target="../media/hdphoto6.wdp"/><Relationship Id="rId4" Type="http://schemas.microsoft.com/office/2007/relationships/hdphoto" Target="../media/hdphoto1.wdp"/><Relationship Id="rId9" Type="http://schemas.openxmlformats.org/officeDocument/2006/relationships/image" Target="../media/image31.png"/><Relationship Id="rId1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33005"/>
            <a:ext cx="12045142" cy="3175460"/>
          </a:xfrm>
          <a:prstGeom prst="rect">
            <a:avLst/>
          </a:prstGeom>
        </p:spPr>
        <p:txBody>
          <a:bodyPr>
            <a:normAutofit fontScale="82500" lnSpcReduction="10000"/>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en-US" dirty="0">
                <a:solidFill>
                  <a:schemeClr val="bg1"/>
                </a:solidFill>
              </a:rPr>
              <a:t>PACE OCI Systems Engineering Lessons Learned Through CDR &amp;</a:t>
            </a:r>
            <a:r>
              <a:rPr lang="en-US" dirty="0" smtClean="0">
                <a:solidFill>
                  <a:schemeClr val="bg1"/>
                </a:solidFill>
              </a:rPr>
              <a:t> ETE ETU </a:t>
            </a:r>
            <a:r>
              <a:rPr lang="en-US" dirty="0">
                <a:solidFill>
                  <a:schemeClr val="bg1"/>
                </a:solidFill>
              </a:rPr>
              <a:t>Testing</a:t>
            </a:r>
            <a:br>
              <a:rPr lang="en-US" dirty="0">
                <a:solidFill>
                  <a:schemeClr val="bg1"/>
                </a:solidFill>
              </a:rPr>
            </a:br>
            <a:r>
              <a:rPr lang="en-US" sz="2400" dirty="0">
                <a:solidFill>
                  <a:schemeClr val="bg1"/>
                </a:solidFill>
              </a:rPr>
              <a:t> </a:t>
            </a:r>
            <a:br>
              <a:rPr lang="en-US" sz="2400" dirty="0">
                <a:solidFill>
                  <a:schemeClr val="bg1"/>
                </a:solidFill>
              </a:rPr>
            </a:br>
            <a:r>
              <a:rPr lang="en-US" sz="2400" i="1" dirty="0">
                <a:solidFill>
                  <a:schemeClr val="bg1"/>
                </a:solidFill>
              </a:rPr>
              <a:t>Or perhaps better tilted  “Adventures in a HQ-GSFC design to cost experiment”  </a:t>
            </a:r>
          </a:p>
          <a:p>
            <a:endParaRPr lang="en-US" sz="2400" dirty="0" smtClean="0">
              <a:solidFill>
                <a:schemeClr val="bg1"/>
              </a:solidFill>
            </a:endParaRPr>
          </a:p>
          <a:p>
            <a:r>
              <a:rPr lang="en-US" sz="2400" i="1" dirty="0">
                <a:solidFill>
                  <a:schemeClr val="bg1"/>
                </a:solidFill>
              </a:rPr>
              <a:t>Maybe more appropriate  “How to decompose a highly integrated system” </a:t>
            </a:r>
          </a:p>
          <a:p>
            <a:endParaRPr lang="en-US" sz="2400" i="1" dirty="0">
              <a:solidFill>
                <a:schemeClr val="bg1"/>
              </a:solidFill>
            </a:endParaRPr>
          </a:p>
          <a:p>
            <a:r>
              <a:rPr lang="en-US" sz="2400" i="1" dirty="0">
                <a:solidFill>
                  <a:schemeClr val="bg1"/>
                </a:solidFill>
              </a:rPr>
              <a:t>Even Better…</a:t>
            </a:r>
            <a:r>
              <a:rPr lang="en-US" sz="2400" i="1" dirty="0" smtClean="0">
                <a:solidFill>
                  <a:schemeClr val="bg1"/>
                </a:solidFill>
              </a:rPr>
              <a:t> </a:t>
            </a:r>
            <a:r>
              <a:rPr lang="en-US" sz="2400" i="1" dirty="0">
                <a:solidFill>
                  <a:schemeClr val="bg1"/>
                </a:solidFill>
              </a:rPr>
              <a:t>“How to navigate design cycles and testing in an over-constrained system” </a:t>
            </a:r>
            <a:r>
              <a:rPr lang="en-US" sz="2400" dirty="0">
                <a:solidFill>
                  <a:schemeClr val="bg1"/>
                </a:solidFill>
              </a:rPr>
              <a:t/>
            </a:r>
            <a:br>
              <a:rPr lang="en-US" sz="2400" dirty="0">
                <a:solidFill>
                  <a:schemeClr val="bg1"/>
                </a:solidFill>
              </a:rPr>
            </a:br>
            <a:r>
              <a:rPr lang="en-US" sz="2400" dirty="0">
                <a:solidFill>
                  <a:schemeClr val="bg1"/>
                </a:solidFill>
              </a:rPr>
              <a:t/>
            </a:r>
            <a:br>
              <a:rPr lang="en-US" sz="2400" dirty="0">
                <a:solidFill>
                  <a:schemeClr val="bg1"/>
                </a:solidFill>
              </a:rPr>
            </a:br>
            <a:r>
              <a:rPr lang="en-US" sz="2400" i="1" dirty="0">
                <a:solidFill>
                  <a:schemeClr val="bg1"/>
                </a:solidFill>
              </a:rPr>
              <a:t>Nope still not right, </a:t>
            </a:r>
            <a:r>
              <a:rPr lang="en-US" sz="2400" i="1" dirty="0" smtClean="0">
                <a:solidFill>
                  <a:schemeClr val="bg1"/>
                </a:solidFill>
              </a:rPr>
              <a:t>“Lessons in TRL &amp; Calibration” </a:t>
            </a:r>
            <a:r>
              <a:rPr lang="en-US" sz="2400" i="1" dirty="0">
                <a:solidFill>
                  <a:schemeClr val="bg1"/>
                </a:solidFill>
              </a:rPr>
              <a:t>… yea… That’s the one!</a:t>
            </a:r>
            <a:r>
              <a:rPr lang="en-US" dirty="0"/>
              <a:t/>
            </a:r>
            <a:br>
              <a:rPr lang="en-US" dirty="0"/>
            </a:br>
            <a:endParaRPr lang="en-US" dirty="0"/>
          </a:p>
        </p:txBody>
      </p:sp>
      <p:sp>
        <p:nvSpPr>
          <p:cNvPr id="3" name="Title 1"/>
          <p:cNvSpPr txBox="1">
            <a:spLocks/>
          </p:cNvSpPr>
          <p:nvPr/>
        </p:nvSpPr>
        <p:spPr>
          <a:xfrm>
            <a:off x="526473" y="3682540"/>
            <a:ext cx="11576858" cy="3175460"/>
          </a:xfrm>
          <a:prstGeom prst="rect">
            <a:avLst/>
          </a:prstGeom>
        </p:spPr>
        <p:txBody>
          <a:bodyPr>
            <a:normAutofit fontScale="97500"/>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algn="r"/>
            <a:r>
              <a:rPr lang="en-US" sz="2300" dirty="0">
                <a:solidFill>
                  <a:schemeClr val="bg1"/>
                </a:solidFill>
              </a:rPr>
              <a:t>OCI Systems Engineering Team </a:t>
            </a:r>
          </a:p>
          <a:p>
            <a:pPr algn="r"/>
            <a:r>
              <a:rPr lang="en-US" sz="2300" dirty="0">
                <a:solidFill>
                  <a:schemeClr val="bg1"/>
                </a:solidFill>
              </a:rPr>
              <a:t>Eric Gorman</a:t>
            </a:r>
          </a:p>
          <a:p>
            <a:pPr algn="r"/>
            <a:r>
              <a:rPr lang="en-US" sz="2300" dirty="0">
                <a:solidFill>
                  <a:schemeClr val="bg1"/>
                </a:solidFill>
              </a:rPr>
              <a:t>Brian Clemons</a:t>
            </a:r>
          </a:p>
          <a:p>
            <a:pPr algn="r"/>
            <a:r>
              <a:rPr lang="en-US" sz="2300" dirty="0">
                <a:solidFill>
                  <a:schemeClr val="bg1"/>
                </a:solidFill>
              </a:rPr>
              <a:t>Joe Knuble</a:t>
            </a:r>
          </a:p>
          <a:p>
            <a:pPr algn="r"/>
            <a:r>
              <a:rPr lang="en-US" sz="2300" dirty="0">
                <a:solidFill>
                  <a:schemeClr val="bg1"/>
                </a:solidFill>
              </a:rPr>
              <a:t>Marcello </a:t>
            </a:r>
            <a:r>
              <a:rPr lang="en-US" sz="2300" dirty="0" smtClean="0">
                <a:solidFill>
                  <a:schemeClr val="bg1"/>
                </a:solidFill>
              </a:rPr>
              <a:t>Rodriguez</a:t>
            </a:r>
            <a:endParaRPr lang="en-US" sz="2300" dirty="0">
              <a:solidFill>
                <a:schemeClr val="bg1"/>
              </a:solidFill>
            </a:endParaRPr>
          </a:p>
          <a:p>
            <a:pPr algn="r"/>
            <a:r>
              <a:rPr lang="en-US" sz="2300" dirty="0">
                <a:solidFill>
                  <a:schemeClr val="bg1"/>
                </a:solidFill>
              </a:rPr>
              <a:t>Jim Lobell</a:t>
            </a:r>
            <a:endParaRPr lang="en-US" sz="2300" dirty="0"/>
          </a:p>
        </p:txBody>
      </p:sp>
    </p:spTree>
    <p:extLst>
      <p:ext uri="{BB962C8B-B14F-4D97-AF65-F5344CB8AC3E}">
        <p14:creationId xmlns:p14="http://schemas.microsoft.com/office/powerpoint/2010/main" val="9533332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6CF84-D751-A14F-96E1-96FBF8E5C1A7}"/>
              </a:ext>
            </a:extLst>
          </p:cNvPr>
          <p:cNvSpPr>
            <a:spLocks noGrp="1"/>
          </p:cNvSpPr>
          <p:nvPr>
            <p:ph type="title"/>
          </p:nvPr>
        </p:nvSpPr>
        <p:spPr/>
        <p:txBody>
          <a:bodyPr>
            <a:normAutofit fontScale="90000"/>
          </a:bodyPr>
          <a:lstStyle/>
          <a:p>
            <a:r>
              <a:rPr lang="en-US" dirty="0"/>
              <a:t>What did DTC look like on PACE </a:t>
            </a:r>
            <a:r>
              <a:rPr lang="en-US" dirty="0" smtClean="0"/>
              <a:t>&amp; OCI at KDP-C?</a:t>
            </a:r>
            <a:br>
              <a:rPr lang="en-US" dirty="0" smtClean="0"/>
            </a:br>
            <a:r>
              <a:rPr lang="en-US" dirty="0" smtClean="0"/>
              <a:t>Threshold L1 Requirements                                                Baseline Mission Capabilities </a:t>
            </a:r>
            <a:endParaRPr lang="en-US" dirty="0"/>
          </a:p>
        </p:txBody>
      </p:sp>
      <p:sp>
        <p:nvSpPr>
          <p:cNvPr id="4" name="Date Placeholder 3">
            <a:extLst>
              <a:ext uri="{FF2B5EF4-FFF2-40B4-BE49-F238E27FC236}">
                <a16:creationId xmlns:a16="http://schemas.microsoft.com/office/drawing/2014/main" id="{EFFA891E-519B-E142-9C9F-5A7B822CF23A}"/>
              </a:ext>
            </a:extLst>
          </p:cNvPr>
          <p:cNvSpPr>
            <a:spLocks noGrp="1"/>
          </p:cNvSpPr>
          <p:nvPr>
            <p:ph type="dt" sz="half" idx="10"/>
          </p:nvPr>
        </p:nvSpPr>
        <p:spPr/>
        <p:txBody>
          <a:bodyPr/>
          <a:lstStyle/>
          <a:p>
            <a:r>
              <a:rPr lang="en-US" smtClean="0">
                <a:solidFill>
                  <a:prstClr val="black">
                    <a:lumMod val="50000"/>
                    <a:lumOff val="50000"/>
                  </a:prstClr>
                </a:solidFill>
              </a:rPr>
              <a:t>10/6/2020</a:t>
            </a:r>
            <a:endParaRPr lang="en-US" dirty="0">
              <a:solidFill>
                <a:prstClr val="black">
                  <a:lumMod val="50000"/>
                  <a:lumOff val="50000"/>
                </a:prstClr>
              </a:solidFill>
            </a:endParaRPr>
          </a:p>
        </p:txBody>
      </p:sp>
      <p:sp>
        <p:nvSpPr>
          <p:cNvPr id="12" name="TextBox 11">
            <a:extLst>
              <a:ext uri="{FF2B5EF4-FFF2-40B4-BE49-F238E27FC236}">
                <a16:creationId xmlns:a16="http://schemas.microsoft.com/office/drawing/2014/main" id="{224D60BB-72C4-C142-8531-EF6AC7E62003}"/>
              </a:ext>
            </a:extLst>
          </p:cNvPr>
          <p:cNvSpPr txBox="1"/>
          <p:nvPr/>
        </p:nvSpPr>
        <p:spPr>
          <a:xfrm>
            <a:off x="6188598" y="839925"/>
            <a:ext cx="5831710" cy="3185487"/>
          </a:xfrm>
          <a:prstGeom prst="rect">
            <a:avLst/>
          </a:prstGeom>
          <a:solidFill>
            <a:srgbClr val="FFFFFF"/>
          </a:solidFill>
          <a:ln>
            <a:solidFill>
              <a:schemeClr val="tx1"/>
            </a:solidFill>
          </a:ln>
        </p:spPr>
        <p:txBody>
          <a:bodyPr wrap="square" rtlCol="0">
            <a:spAutoFit/>
          </a:bodyPr>
          <a:lstStyle/>
          <a:p>
            <a:pPr marL="285750" indent="-285750">
              <a:spcBef>
                <a:spcPts val="300"/>
              </a:spcBef>
              <a:spcAft>
                <a:spcPts val="300"/>
              </a:spcAft>
              <a:buFont typeface="Arial"/>
              <a:buChar char="•"/>
            </a:pPr>
            <a:r>
              <a:rPr lang="en-US" sz="1200" dirty="0">
                <a:solidFill>
                  <a:srgbClr val="000000"/>
                </a:solidFill>
              </a:rPr>
              <a:t>Ground sample distance of 1 ± 0.1 km</a:t>
            </a:r>
            <a:r>
              <a:rPr lang="en-US" sz="1200" baseline="30000" dirty="0">
                <a:solidFill>
                  <a:srgbClr val="000000"/>
                </a:solidFill>
              </a:rPr>
              <a:t>2</a:t>
            </a:r>
            <a:r>
              <a:rPr lang="en-US" sz="1200" dirty="0">
                <a:solidFill>
                  <a:srgbClr val="000000"/>
                </a:solidFill>
              </a:rPr>
              <a:t> at nadir</a:t>
            </a:r>
            <a:endParaRPr lang="en-US" sz="1200" dirty="0"/>
          </a:p>
          <a:p>
            <a:pPr marL="285750" indent="-285750">
              <a:spcBef>
                <a:spcPts val="300"/>
              </a:spcBef>
              <a:spcAft>
                <a:spcPts val="300"/>
              </a:spcAft>
              <a:buFont typeface="Arial"/>
              <a:buChar char="•"/>
            </a:pPr>
            <a:r>
              <a:rPr lang="en-US" sz="1200" dirty="0"/>
              <a:t>Equatorial crossing between 11:00 to 13:00 local time</a:t>
            </a:r>
          </a:p>
          <a:p>
            <a:pPr marL="285750" indent="-285750">
              <a:spcBef>
                <a:spcPts val="300"/>
              </a:spcBef>
              <a:spcAft>
                <a:spcPts val="300"/>
              </a:spcAft>
              <a:buFont typeface="Arial"/>
              <a:buChar char="•"/>
            </a:pPr>
            <a:r>
              <a:rPr lang="en-US" sz="1200" dirty="0">
                <a:solidFill>
                  <a:srgbClr val="00B050"/>
                </a:solidFill>
              </a:rPr>
              <a:t>1</a:t>
            </a:r>
            <a:r>
              <a:rPr lang="en-US" sz="1200" dirty="0"/>
              <a:t>-day to solar zenith ≤ 75</a:t>
            </a:r>
            <a:r>
              <a:rPr lang="en-US" sz="1200" baseline="30000" dirty="0"/>
              <a:t>o</a:t>
            </a:r>
            <a:r>
              <a:rPr lang="en-US" sz="1200" dirty="0"/>
              <a:t> &amp; sensor zenith ≤ 60</a:t>
            </a:r>
            <a:r>
              <a:rPr lang="en-US" sz="1200" baseline="30000" dirty="0"/>
              <a:t>o</a:t>
            </a:r>
          </a:p>
          <a:p>
            <a:pPr marL="285750" indent="-285750">
              <a:spcBef>
                <a:spcPts val="300"/>
              </a:spcBef>
              <a:spcAft>
                <a:spcPts val="300"/>
              </a:spcAft>
              <a:buFont typeface="Arial"/>
              <a:buChar char="•"/>
            </a:pPr>
            <a:r>
              <a:rPr lang="en-US" sz="1200" dirty="0"/>
              <a:t>Sun glint mitigation (</a:t>
            </a:r>
            <a:r>
              <a:rPr lang="en-US" sz="1200" dirty="0">
                <a:solidFill>
                  <a:srgbClr val="00B050"/>
                </a:solidFill>
              </a:rPr>
              <a:t>&lt;8%</a:t>
            </a:r>
            <a:r>
              <a:rPr lang="en-US" sz="1200" dirty="0"/>
              <a:t> of the 2-day global coverage missed) </a:t>
            </a:r>
            <a:endParaRPr lang="en-US" sz="1200" dirty="0">
              <a:cs typeface="Arial"/>
            </a:endParaRPr>
          </a:p>
          <a:p>
            <a:pPr marL="285750" indent="-285750">
              <a:spcBef>
                <a:spcPts val="300"/>
              </a:spcBef>
              <a:spcAft>
                <a:spcPts val="300"/>
              </a:spcAft>
              <a:buFont typeface="Arial"/>
              <a:buChar char="•"/>
            </a:pPr>
            <a:r>
              <a:rPr lang="en-US" sz="1200" dirty="0">
                <a:solidFill>
                  <a:srgbClr val="00B050"/>
                </a:solidFill>
                <a:cs typeface="Arial"/>
              </a:rPr>
              <a:t>Twice</a:t>
            </a:r>
            <a:r>
              <a:rPr lang="en-US" sz="1200" dirty="0">
                <a:cs typeface="Arial"/>
              </a:rPr>
              <a:t>-monthly characterization of instrument stability, including lunar observations through the earth viewing port that illuminate all detector elements</a:t>
            </a:r>
          </a:p>
          <a:p>
            <a:pPr marL="285750" indent="-285750">
              <a:spcBef>
                <a:spcPts val="300"/>
              </a:spcBef>
              <a:spcAft>
                <a:spcPts val="300"/>
              </a:spcAft>
              <a:buFont typeface="Arial"/>
              <a:buChar char="•"/>
            </a:pPr>
            <a:r>
              <a:rPr lang="en-US" sz="1200" dirty="0">
                <a:solidFill>
                  <a:srgbClr val="000000"/>
                </a:solidFill>
                <a:cs typeface="Arial"/>
              </a:rPr>
              <a:t>Daily characterizations of OCI instrument changes using an independent, on-board capability that illuminates all detector elements</a:t>
            </a:r>
          </a:p>
          <a:p>
            <a:pPr marL="285750" indent="-285750">
              <a:spcBef>
                <a:spcPts val="300"/>
              </a:spcBef>
              <a:spcAft>
                <a:spcPts val="300"/>
              </a:spcAft>
              <a:buFont typeface="Arial"/>
              <a:buChar char="•"/>
            </a:pPr>
            <a:r>
              <a:rPr lang="en-US" sz="1200" dirty="0">
                <a:cs typeface="Arial"/>
              </a:rPr>
              <a:t>An OCI with center wavelengths from </a:t>
            </a:r>
            <a:r>
              <a:rPr lang="en-US" sz="1200" dirty="0">
                <a:solidFill>
                  <a:srgbClr val="00B050"/>
                </a:solidFill>
                <a:cs typeface="Arial"/>
              </a:rPr>
              <a:t>350-865 nm at 5 </a:t>
            </a:r>
            <a:r>
              <a:rPr lang="en-US" sz="1200" dirty="0">
                <a:solidFill>
                  <a:srgbClr val="00B050"/>
                </a:solidFill>
              </a:rPr>
              <a:t>±</a:t>
            </a:r>
            <a:r>
              <a:rPr lang="en-US" sz="1200" dirty="0">
                <a:solidFill>
                  <a:srgbClr val="00B050"/>
                </a:solidFill>
                <a:cs typeface="Arial"/>
              </a:rPr>
              <a:t> 1 nm</a:t>
            </a:r>
            <a:r>
              <a:rPr lang="en-US" sz="1200" dirty="0">
                <a:cs typeface="Arial"/>
              </a:rPr>
              <a:t> resolution</a:t>
            </a:r>
          </a:p>
          <a:p>
            <a:pPr marL="285750" indent="-285750">
              <a:spcBef>
                <a:spcPts val="300"/>
              </a:spcBef>
              <a:spcAft>
                <a:spcPts val="300"/>
              </a:spcAft>
              <a:buFont typeface="Arial"/>
              <a:buChar char="•"/>
            </a:pPr>
            <a:r>
              <a:rPr lang="en-US" sz="1200" dirty="0">
                <a:cs typeface="Arial"/>
              </a:rPr>
              <a:t>An OCI with bands centered on </a:t>
            </a:r>
            <a:r>
              <a:rPr lang="en-US" sz="1200" dirty="0">
                <a:solidFill>
                  <a:srgbClr val="00B050"/>
                </a:solidFill>
                <a:cs typeface="Arial"/>
              </a:rPr>
              <a:t>940, </a:t>
            </a:r>
            <a:r>
              <a:rPr lang="en-US" sz="1200" b="1" dirty="0">
                <a:solidFill>
                  <a:srgbClr val="00B050"/>
                </a:solidFill>
                <a:cs typeface="Arial"/>
              </a:rPr>
              <a:t>1038</a:t>
            </a:r>
            <a:r>
              <a:rPr lang="en-US" sz="1200" dirty="0">
                <a:solidFill>
                  <a:srgbClr val="00B050"/>
                </a:solidFill>
                <a:cs typeface="Arial"/>
              </a:rPr>
              <a:t>, 1250, 1378, 1615, 2130, and 2260 nm at atmospheres and </a:t>
            </a:r>
            <a:r>
              <a:rPr lang="en-US" sz="1200" b="1" dirty="0">
                <a:solidFill>
                  <a:srgbClr val="00B050"/>
                </a:solidFill>
                <a:cs typeface="Arial"/>
              </a:rPr>
              <a:t>ocean</a:t>
            </a:r>
            <a:r>
              <a:rPr lang="en-US" sz="1200" dirty="0">
                <a:solidFill>
                  <a:srgbClr val="00B050"/>
                </a:solidFill>
                <a:cs typeface="Arial"/>
              </a:rPr>
              <a:t> performance levels</a:t>
            </a:r>
          </a:p>
          <a:p>
            <a:pPr marL="285750" indent="-285750">
              <a:spcBef>
                <a:spcPts val="300"/>
              </a:spcBef>
              <a:spcAft>
                <a:spcPts val="300"/>
              </a:spcAft>
              <a:buFont typeface="Arial"/>
              <a:buChar char="•"/>
            </a:pPr>
            <a:r>
              <a:rPr lang="en-US" sz="1200" dirty="0">
                <a:solidFill>
                  <a:srgbClr val="00B050"/>
                </a:solidFill>
                <a:cs typeface="Arial"/>
              </a:rPr>
              <a:t>Multi-angle polarimeter(s)</a:t>
            </a:r>
          </a:p>
          <a:p>
            <a:pPr marL="285750" indent="-285750">
              <a:spcBef>
                <a:spcPts val="300"/>
              </a:spcBef>
              <a:spcAft>
                <a:spcPts val="300"/>
              </a:spcAft>
              <a:buFont typeface="Arial"/>
              <a:buChar char="•"/>
            </a:pPr>
            <a:r>
              <a:rPr lang="en-US" sz="1200" dirty="0">
                <a:solidFill>
                  <a:srgbClr val="00B050"/>
                </a:solidFill>
                <a:cs typeface="Arial"/>
              </a:rPr>
              <a:t>36</a:t>
            </a:r>
            <a:r>
              <a:rPr lang="en-US" sz="1200" dirty="0">
                <a:cs typeface="Arial"/>
              </a:rPr>
              <a:t>-month mission life</a:t>
            </a:r>
          </a:p>
        </p:txBody>
      </p:sp>
      <p:sp>
        <p:nvSpPr>
          <p:cNvPr id="13" name="TextBox 12">
            <a:extLst>
              <a:ext uri="{FF2B5EF4-FFF2-40B4-BE49-F238E27FC236}">
                <a16:creationId xmlns:a16="http://schemas.microsoft.com/office/drawing/2014/main" id="{F66EB23D-2446-C647-8857-42221CBF5528}"/>
              </a:ext>
            </a:extLst>
          </p:cNvPr>
          <p:cNvSpPr txBox="1"/>
          <p:nvPr/>
        </p:nvSpPr>
        <p:spPr>
          <a:xfrm>
            <a:off x="217990" y="836708"/>
            <a:ext cx="5831710" cy="3185487"/>
          </a:xfrm>
          <a:prstGeom prst="rect">
            <a:avLst/>
          </a:prstGeom>
          <a:solidFill>
            <a:srgbClr val="FFFFFF"/>
          </a:solidFill>
          <a:ln>
            <a:solidFill>
              <a:schemeClr val="tx1"/>
            </a:solidFill>
          </a:ln>
        </p:spPr>
        <p:txBody>
          <a:bodyPr wrap="square" rtlCol="0">
            <a:spAutoFit/>
          </a:bodyPr>
          <a:lstStyle/>
          <a:p>
            <a:pPr marL="285750" indent="-285750">
              <a:spcBef>
                <a:spcPts val="300"/>
              </a:spcBef>
              <a:spcAft>
                <a:spcPts val="300"/>
              </a:spcAft>
              <a:buFont typeface="Arial"/>
              <a:buChar char="•"/>
            </a:pPr>
            <a:r>
              <a:rPr lang="en-US" sz="1200" dirty="0">
                <a:solidFill>
                  <a:srgbClr val="000000"/>
                </a:solidFill>
              </a:rPr>
              <a:t>Ground sample distance of 1 ± 0.1 km</a:t>
            </a:r>
            <a:r>
              <a:rPr lang="en-US" sz="1200" baseline="30000" dirty="0">
                <a:solidFill>
                  <a:srgbClr val="000000"/>
                </a:solidFill>
              </a:rPr>
              <a:t>2</a:t>
            </a:r>
            <a:r>
              <a:rPr lang="en-US" sz="1200" dirty="0">
                <a:solidFill>
                  <a:srgbClr val="000000"/>
                </a:solidFill>
              </a:rPr>
              <a:t> at nadir</a:t>
            </a:r>
            <a:endParaRPr lang="en-US" sz="1200" dirty="0"/>
          </a:p>
          <a:p>
            <a:pPr marL="285750" indent="-285750">
              <a:spcBef>
                <a:spcPts val="300"/>
              </a:spcBef>
              <a:spcAft>
                <a:spcPts val="300"/>
              </a:spcAft>
              <a:buFont typeface="Arial"/>
              <a:buChar char="•"/>
            </a:pPr>
            <a:r>
              <a:rPr lang="en-US" sz="1200" dirty="0"/>
              <a:t>Equatorial crossing between 11:00 to 13:00 local time</a:t>
            </a:r>
          </a:p>
          <a:p>
            <a:pPr marL="285750" indent="-285750">
              <a:spcBef>
                <a:spcPts val="300"/>
              </a:spcBef>
              <a:spcAft>
                <a:spcPts val="300"/>
              </a:spcAft>
              <a:buFont typeface="Arial"/>
              <a:buChar char="•"/>
            </a:pPr>
            <a:r>
              <a:rPr lang="en-US" sz="1200" dirty="0">
                <a:solidFill>
                  <a:srgbClr val="FF0000"/>
                </a:solidFill>
              </a:rPr>
              <a:t>2</a:t>
            </a:r>
            <a:r>
              <a:rPr lang="en-US" sz="1200" dirty="0"/>
              <a:t>-day to solar zenith ≤ 75</a:t>
            </a:r>
            <a:r>
              <a:rPr lang="en-US" sz="1200" baseline="30000" dirty="0"/>
              <a:t>o</a:t>
            </a:r>
            <a:r>
              <a:rPr lang="en-US" sz="1200" dirty="0"/>
              <a:t> &amp; sensor zenith ≤ 60</a:t>
            </a:r>
            <a:r>
              <a:rPr lang="en-US" sz="1200" baseline="30000" dirty="0"/>
              <a:t>o</a:t>
            </a:r>
          </a:p>
          <a:p>
            <a:pPr marL="285750" indent="-285750">
              <a:spcBef>
                <a:spcPts val="300"/>
              </a:spcBef>
              <a:spcAft>
                <a:spcPts val="300"/>
              </a:spcAft>
              <a:buFont typeface="Arial"/>
              <a:buChar char="•"/>
            </a:pPr>
            <a:r>
              <a:rPr lang="en-US" sz="1200" dirty="0"/>
              <a:t>Sun glint mitigation (</a:t>
            </a:r>
            <a:r>
              <a:rPr lang="en-US" sz="1200" dirty="0">
                <a:solidFill>
                  <a:srgbClr val="FF0000"/>
                </a:solidFill>
              </a:rPr>
              <a:t>&lt;9%</a:t>
            </a:r>
            <a:r>
              <a:rPr lang="en-US" sz="1200" dirty="0"/>
              <a:t> of the 2-day global coverage missed) </a:t>
            </a:r>
            <a:endParaRPr lang="en-US" sz="1200" dirty="0">
              <a:cs typeface="Arial"/>
            </a:endParaRPr>
          </a:p>
          <a:p>
            <a:pPr marL="285750" indent="-285750">
              <a:spcBef>
                <a:spcPts val="300"/>
              </a:spcBef>
              <a:spcAft>
                <a:spcPts val="300"/>
              </a:spcAft>
              <a:buFont typeface="Arial"/>
              <a:buChar char="•"/>
            </a:pPr>
            <a:r>
              <a:rPr lang="en-US" sz="1200" dirty="0">
                <a:solidFill>
                  <a:srgbClr val="FF0000"/>
                </a:solidFill>
                <a:cs typeface="Arial"/>
              </a:rPr>
              <a:t>Once</a:t>
            </a:r>
            <a:r>
              <a:rPr lang="en-US" sz="1200" dirty="0">
                <a:cs typeface="Arial"/>
              </a:rPr>
              <a:t>-monthly characterization of instrument stability, including lunar observations through the earth viewing port that illuminate all detector elements</a:t>
            </a:r>
          </a:p>
          <a:p>
            <a:pPr marL="285750" indent="-285750">
              <a:spcBef>
                <a:spcPts val="300"/>
              </a:spcBef>
              <a:spcAft>
                <a:spcPts val="300"/>
              </a:spcAft>
              <a:buFont typeface="Arial"/>
              <a:buChar char="•"/>
            </a:pPr>
            <a:r>
              <a:rPr lang="en-US" sz="1200" dirty="0">
                <a:solidFill>
                  <a:srgbClr val="000000"/>
                </a:solidFill>
                <a:cs typeface="Arial"/>
              </a:rPr>
              <a:t>Daily characterizations of OCI instrument changes using an independent, on-board capability that illuminates all detector elements</a:t>
            </a:r>
          </a:p>
          <a:p>
            <a:pPr marL="285750" indent="-285750">
              <a:spcBef>
                <a:spcPts val="300"/>
              </a:spcBef>
              <a:spcAft>
                <a:spcPts val="300"/>
              </a:spcAft>
              <a:buFont typeface="Arial"/>
              <a:buChar char="•"/>
            </a:pPr>
            <a:r>
              <a:rPr lang="en-US" sz="1200" dirty="0">
                <a:cs typeface="Arial"/>
              </a:rPr>
              <a:t>An OCI with center wavelengths from </a:t>
            </a:r>
            <a:r>
              <a:rPr lang="en-US" sz="1200" dirty="0">
                <a:solidFill>
                  <a:srgbClr val="FF0000"/>
                </a:solidFill>
                <a:cs typeface="Arial"/>
              </a:rPr>
              <a:t>350-820 nm at 5 </a:t>
            </a:r>
            <a:r>
              <a:rPr lang="en-US" sz="1200" dirty="0">
                <a:solidFill>
                  <a:srgbClr val="FF0000"/>
                </a:solidFill>
              </a:rPr>
              <a:t>±</a:t>
            </a:r>
            <a:r>
              <a:rPr lang="en-US" sz="1200" dirty="0">
                <a:solidFill>
                  <a:srgbClr val="FF0000"/>
                </a:solidFill>
                <a:cs typeface="Arial"/>
              </a:rPr>
              <a:t> 1 nm </a:t>
            </a:r>
            <a:r>
              <a:rPr lang="en-US" sz="1200" dirty="0">
                <a:cs typeface="Arial"/>
              </a:rPr>
              <a:t>resolution</a:t>
            </a:r>
          </a:p>
          <a:p>
            <a:pPr marL="285750" indent="-285750">
              <a:spcBef>
                <a:spcPts val="300"/>
              </a:spcBef>
              <a:spcAft>
                <a:spcPts val="300"/>
              </a:spcAft>
              <a:buFont typeface="Arial"/>
              <a:buChar char="•"/>
            </a:pPr>
            <a:r>
              <a:rPr lang="en-US" sz="1200" dirty="0">
                <a:cs typeface="Arial"/>
              </a:rPr>
              <a:t>An OCI with bands centered on </a:t>
            </a:r>
            <a:r>
              <a:rPr lang="en-US" sz="1200" dirty="0">
                <a:solidFill>
                  <a:srgbClr val="FF0000"/>
                </a:solidFill>
                <a:cs typeface="Arial"/>
              </a:rPr>
              <a:t>865, 940, 1250, 1378, 1615, 2130, and 2260 nm at atmospheres performance levels</a:t>
            </a:r>
          </a:p>
          <a:p>
            <a:pPr marL="285750" indent="-285750">
              <a:spcBef>
                <a:spcPts val="300"/>
              </a:spcBef>
              <a:spcAft>
                <a:spcPts val="300"/>
              </a:spcAft>
              <a:buFont typeface="Arial"/>
              <a:buChar char="•"/>
            </a:pPr>
            <a:r>
              <a:rPr lang="en-US" sz="1200" dirty="0">
                <a:solidFill>
                  <a:schemeClr val="bg1"/>
                </a:solidFill>
                <a:cs typeface="Arial"/>
              </a:rPr>
              <a:t>Multi-angle polarimeter(s)</a:t>
            </a:r>
          </a:p>
          <a:p>
            <a:pPr marL="285750" indent="-285750">
              <a:spcBef>
                <a:spcPts val="300"/>
              </a:spcBef>
              <a:spcAft>
                <a:spcPts val="300"/>
              </a:spcAft>
              <a:buFont typeface="Arial"/>
              <a:buChar char="•"/>
            </a:pPr>
            <a:r>
              <a:rPr lang="en-US" sz="1200" dirty="0">
                <a:solidFill>
                  <a:srgbClr val="FF0000"/>
                </a:solidFill>
                <a:cs typeface="Arial"/>
              </a:rPr>
              <a:t>18</a:t>
            </a:r>
            <a:r>
              <a:rPr lang="en-US" sz="1200" dirty="0">
                <a:cs typeface="Arial"/>
              </a:rPr>
              <a:t>-month mission life</a:t>
            </a:r>
          </a:p>
        </p:txBody>
      </p:sp>
      <p:graphicFrame>
        <p:nvGraphicFramePr>
          <p:cNvPr id="14" name="Table 13">
            <a:extLst>
              <a:ext uri="{FF2B5EF4-FFF2-40B4-BE49-F238E27FC236}">
                <a16:creationId xmlns:a16="http://schemas.microsoft.com/office/drawing/2014/main" id="{B363B6A9-9D4A-AA4C-ADCB-1E6CE5F366C1}"/>
              </a:ext>
            </a:extLst>
          </p:cNvPr>
          <p:cNvGraphicFramePr>
            <a:graphicFrameLocks noGrp="1"/>
          </p:cNvGraphicFramePr>
          <p:nvPr>
            <p:extLst/>
          </p:nvPr>
        </p:nvGraphicFramePr>
        <p:xfrm>
          <a:off x="219918" y="4047241"/>
          <a:ext cx="5829782" cy="2514600"/>
        </p:xfrm>
        <a:graphic>
          <a:graphicData uri="http://schemas.openxmlformats.org/drawingml/2006/table">
            <a:tbl>
              <a:tblPr firstRow="1" firstCol="1" bandRow="1">
                <a:tableStyleId>{5940675A-B579-460E-94D1-54222C63F5DA}</a:tableStyleId>
              </a:tblPr>
              <a:tblGrid>
                <a:gridCol w="4505165">
                  <a:extLst>
                    <a:ext uri="{9D8B030D-6E8A-4147-A177-3AD203B41FA5}">
                      <a16:colId xmlns:a16="http://schemas.microsoft.com/office/drawing/2014/main" val="4246071417"/>
                    </a:ext>
                  </a:extLst>
                </a:gridCol>
                <a:gridCol w="1324617">
                  <a:extLst>
                    <a:ext uri="{9D8B030D-6E8A-4147-A177-3AD203B41FA5}">
                      <a16:colId xmlns:a16="http://schemas.microsoft.com/office/drawing/2014/main" val="1949503370"/>
                    </a:ext>
                  </a:extLst>
                </a:gridCol>
              </a:tblGrid>
              <a:tr h="0">
                <a:tc>
                  <a:txBody>
                    <a:bodyPr/>
                    <a:lstStyle/>
                    <a:p>
                      <a:pPr marL="0" marR="0">
                        <a:lnSpc>
                          <a:spcPct val="200000"/>
                        </a:lnSpc>
                        <a:spcBef>
                          <a:spcPts val="0"/>
                        </a:spcBef>
                        <a:spcAft>
                          <a:spcPts val="0"/>
                        </a:spcAft>
                      </a:pPr>
                      <a:r>
                        <a:rPr lang="en-US" sz="1100" b="1" dirty="0">
                          <a:effectLst/>
                        </a:rPr>
                        <a:t>Data Product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200000"/>
                        </a:lnSpc>
                        <a:spcBef>
                          <a:spcPts val="0"/>
                        </a:spcBef>
                        <a:spcAft>
                          <a:spcPts val="0"/>
                        </a:spcAft>
                      </a:pPr>
                      <a:r>
                        <a:rPr lang="en-US" sz="1100" b="1" dirty="0">
                          <a:effectLst/>
                        </a:rPr>
                        <a:t>Uncertainty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582273382"/>
                  </a:ext>
                </a:extLst>
              </a:tr>
              <a:tr h="0">
                <a:tc>
                  <a:txBody>
                    <a:bodyPr/>
                    <a:lstStyle/>
                    <a:p>
                      <a:pPr marL="0" marR="0">
                        <a:spcBef>
                          <a:spcPts val="0"/>
                        </a:spcBef>
                        <a:spcAft>
                          <a:spcPts val="0"/>
                        </a:spcAft>
                      </a:pPr>
                      <a:r>
                        <a:rPr lang="en-US" sz="1100" dirty="0">
                          <a:effectLst/>
                        </a:rPr>
                        <a:t>Water-leaving </a:t>
                      </a:r>
                      <a:r>
                        <a:rPr lang="en-US" sz="1100" dirty="0" err="1">
                          <a:effectLst/>
                        </a:rPr>
                        <a:t>reflectances</a:t>
                      </a:r>
                      <a:r>
                        <a:rPr lang="en-US" sz="1100" dirty="0">
                          <a:effectLst/>
                        </a:rPr>
                        <a:t> from 350 to 400 nm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dirty="0">
                          <a:solidFill>
                            <a:srgbClr val="FF0000"/>
                          </a:solidFill>
                          <a:effectLst/>
                        </a:rPr>
                        <a:t>0.0083 or 30%</a:t>
                      </a:r>
                      <a:r>
                        <a:rPr lang="en-US" sz="1100" dirty="0">
                          <a:effectLst/>
                        </a:rPr>
                        <a:t>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377555741"/>
                  </a:ext>
                </a:extLst>
              </a:tr>
              <a:tr h="0">
                <a:tc>
                  <a:txBody>
                    <a:bodyPr/>
                    <a:lstStyle/>
                    <a:p>
                      <a:pPr marL="0" marR="0">
                        <a:spcBef>
                          <a:spcPts val="0"/>
                        </a:spcBef>
                        <a:spcAft>
                          <a:spcPts val="0"/>
                        </a:spcAft>
                      </a:pPr>
                      <a:r>
                        <a:rPr lang="en-US" sz="1100" dirty="0">
                          <a:effectLst/>
                        </a:rPr>
                        <a:t>Water-leaving </a:t>
                      </a:r>
                      <a:r>
                        <a:rPr lang="en-US" sz="1100" dirty="0" err="1">
                          <a:effectLst/>
                        </a:rPr>
                        <a:t>reflectances</a:t>
                      </a:r>
                      <a:r>
                        <a:rPr lang="en-US" sz="1100" dirty="0">
                          <a:effectLst/>
                        </a:rPr>
                        <a:t> from 400 to 600 nm</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dirty="0">
                          <a:solidFill>
                            <a:srgbClr val="FF0000"/>
                          </a:solidFill>
                          <a:effectLst/>
                        </a:rPr>
                        <a:t>0.0024 or  6% </a:t>
                      </a:r>
                      <a:endParaRPr lang="en-US" sz="11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446488561"/>
                  </a:ext>
                </a:extLst>
              </a:tr>
              <a:tr h="0">
                <a:tc>
                  <a:txBody>
                    <a:bodyPr/>
                    <a:lstStyle/>
                    <a:p>
                      <a:pPr marL="0" marR="0">
                        <a:spcBef>
                          <a:spcPts val="0"/>
                        </a:spcBef>
                        <a:spcAft>
                          <a:spcPts val="0"/>
                        </a:spcAft>
                      </a:pPr>
                      <a:r>
                        <a:rPr lang="en-US" sz="1100" dirty="0">
                          <a:effectLst/>
                        </a:rPr>
                        <a:t>Water-leaving </a:t>
                      </a:r>
                      <a:r>
                        <a:rPr lang="en-US" sz="1100" dirty="0" err="1">
                          <a:effectLst/>
                        </a:rPr>
                        <a:t>reflectances</a:t>
                      </a:r>
                      <a:r>
                        <a:rPr lang="en-US" sz="1100" dirty="0">
                          <a:effectLst/>
                        </a:rPr>
                        <a:t> from 660 to 710 nm</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dirty="0">
                          <a:solidFill>
                            <a:srgbClr val="FF0000"/>
                          </a:solidFill>
                          <a:effectLst/>
                        </a:rPr>
                        <a:t>0.00084 or 12%</a:t>
                      </a:r>
                      <a:r>
                        <a:rPr lang="en-US" sz="1100" dirty="0">
                          <a:effectLst/>
                        </a:rPr>
                        <a:t>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838364511"/>
                  </a:ext>
                </a:extLst>
              </a:tr>
              <a:tr h="0">
                <a:tc>
                  <a:txBody>
                    <a:bodyPr/>
                    <a:lstStyle/>
                    <a:p>
                      <a:pPr marL="0" marR="0">
                        <a:spcBef>
                          <a:spcPts val="0"/>
                        </a:spcBef>
                        <a:spcAft>
                          <a:spcPts val="0"/>
                        </a:spcAft>
                      </a:pPr>
                      <a:r>
                        <a:rPr lang="en-US" sz="1100" dirty="0">
                          <a:effectLst/>
                        </a:rPr>
                        <a:t>Total aerosol optical depth at 380 nm</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a:effectLst/>
                        </a:rPr>
                        <a:t>0.06 or 40%</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500565392"/>
                  </a:ext>
                </a:extLst>
              </a:tr>
              <a:tr h="0">
                <a:tc>
                  <a:txBody>
                    <a:bodyPr/>
                    <a:lstStyle/>
                    <a:p>
                      <a:pPr marL="0" marR="0">
                        <a:spcBef>
                          <a:spcPts val="0"/>
                        </a:spcBef>
                        <a:spcAft>
                          <a:spcPts val="0"/>
                        </a:spcAft>
                      </a:pPr>
                      <a:r>
                        <a:rPr lang="en-US" sz="1100" dirty="0">
                          <a:effectLst/>
                        </a:rPr>
                        <a:t>Total aerosol optical depth at 440, 500, 550 and 675 nm over land</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a:effectLst/>
                        </a:rPr>
                        <a:t>0.06 or 20%</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58708831"/>
                  </a:ext>
                </a:extLst>
              </a:tr>
              <a:tr h="0">
                <a:tc>
                  <a:txBody>
                    <a:bodyPr/>
                    <a:lstStyle/>
                    <a:p>
                      <a:pPr marL="0" marR="0">
                        <a:spcBef>
                          <a:spcPts val="0"/>
                        </a:spcBef>
                        <a:spcAft>
                          <a:spcPts val="0"/>
                        </a:spcAft>
                      </a:pPr>
                      <a:r>
                        <a:rPr lang="en-US" sz="1100" dirty="0">
                          <a:effectLst/>
                        </a:rPr>
                        <a:t>Total aerosol optical depth at 440, 500, 550 and 675 nm over oceans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a:effectLst/>
                        </a:rPr>
                        <a:t>0.04 or 15%</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168595449"/>
                  </a:ext>
                </a:extLst>
              </a:tr>
              <a:tr h="0">
                <a:tc>
                  <a:txBody>
                    <a:bodyPr/>
                    <a:lstStyle/>
                    <a:p>
                      <a:pPr marL="0" marR="0">
                        <a:spcBef>
                          <a:spcPts val="0"/>
                        </a:spcBef>
                        <a:spcAft>
                          <a:spcPts val="0"/>
                        </a:spcAft>
                      </a:pPr>
                      <a:r>
                        <a:rPr lang="en-US" sz="1100" dirty="0">
                          <a:effectLst/>
                        </a:rPr>
                        <a:t>Fine mode fraction of aerosol optical depth over oceans at 550 nm</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a:effectLst/>
                        </a:rPr>
                        <a:t>±25%</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66714574"/>
                  </a:ext>
                </a:extLst>
              </a:tr>
              <a:tr h="0">
                <a:tc>
                  <a:txBody>
                    <a:bodyPr/>
                    <a:lstStyle/>
                    <a:p>
                      <a:pPr marL="0" marR="0">
                        <a:spcBef>
                          <a:spcPts val="0"/>
                        </a:spcBef>
                        <a:spcAft>
                          <a:spcPts val="0"/>
                        </a:spcAft>
                      </a:pPr>
                      <a:r>
                        <a:rPr lang="en-US" sz="1100" dirty="0">
                          <a:effectLst/>
                        </a:rPr>
                        <a:t>Cloud layer detection for optical depth &gt; 0.3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a:effectLst/>
                        </a:rPr>
                        <a:t>40%</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779132092"/>
                  </a:ext>
                </a:extLst>
              </a:tr>
              <a:tr h="0">
                <a:tc>
                  <a:txBody>
                    <a:bodyPr/>
                    <a:lstStyle/>
                    <a:p>
                      <a:pPr marL="0" marR="0">
                        <a:spcBef>
                          <a:spcPts val="0"/>
                        </a:spcBef>
                        <a:spcAft>
                          <a:spcPts val="0"/>
                        </a:spcAft>
                      </a:pPr>
                      <a:r>
                        <a:rPr lang="en-US" sz="1100" dirty="0">
                          <a:effectLst/>
                        </a:rPr>
                        <a:t>Cloud top pressure of opaque (optical depth &gt; 3) clouds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a:effectLst/>
                        </a:rPr>
                        <a:t>60 hPa</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402029163"/>
                  </a:ext>
                </a:extLst>
              </a:tr>
              <a:tr h="0">
                <a:tc>
                  <a:txBody>
                    <a:bodyPr/>
                    <a:lstStyle/>
                    <a:p>
                      <a:pPr marL="0" marR="0">
                        <a:spcBef>
                          <a:spcPts val="0"/>
                        </a:spcBef>
                        <a:spcAft>
                          <a:spcPts val="0"/>
                        </a:spcAft>
                      </a:pPr>
                      <a:r>
                        <a:rPr lang="en-US" sz="1100" dirty="0">
                          <a:effectLst/>
                        </a:rPr>
                        <a:t>Optical thickness of liquid clouds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a:effectLst/>
                        </a:rPr>
                        <a:t>25%</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749759863"/>
                  </a:ext>
                </a:extLst>
              </a:tr>
              <a:tr h="0">
                <a:tc>
                  <a:txBody>
                    <a:bodyPr/>
                    <a:lstStyle/>
                    <a:p>
                      <a:pPr marL="0" marR="0">
                        <a:spcBef>
                          <a:spcPts val="0"/>
                        </a:spcBef>
                        <a:spcAft>
                          <a:spcPts val="0"/>
                        </a:spcAft>
                      </a:pPr>
                      <a:r>
                        <a:rPr lang="en-US" sz="1100" dirty="0">
                          <a:effectLst/>
                        </a:rPr>
                        <a:t>Optical thickness of ice clouds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a:effectLst/>
                        </a:rPr>
                        <a:t>35%</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185508198"/>
                  </a:ext>
                </a:extLst>
              </a:tr>
              <a:tr h="0">
                <a:tc>
                  <a:txBody>
                    <a:bodyPr/>
                    <a:lstStyle/>
                    <a:p>
                      <a:pPr marL="0" marR="0">
                        <a:spcBef>
                          <a:spcPts val="0"/>
                        </a:spcBef>
                        <a:spcAft>
                          <a:spcPts val="0"/>
                        </a:spcAft>
                      </a:pPr>
                      <a:r>
                        <a:rPr lang="en-US" sz="1100" dirty="0">
                          <a:effectLst/>
                        </a:rPr>
                        <a:t>Effective radius of liquid clouds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a:effectLst/>
                        </a:rPr>
                        <a:t>25%</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95966655"/>
                  </a:ext>
                </a:extLst>
              </a:tr>
              <a:tr h="0">
                <a:tc>
                  <a:txBody>
                    <a:bodyPr/>
                    <a:lstStyle/>
                    <a:p>
                      <a:pPr marL="0" marR="0">
                        <a:spcBef>
                          <a:spcPts val="0"/>
                        </a:spcBef>
                        <a:spcAft>
                          <a:spcPts val="0"/>
                        </a:spcAft>
                      </a:pPr>
                      <a:r>
                        <a:rPr lang="en-US" sz="1100" dirty="0">
                          <a:effectLst/>
                        </a:rPr>
                        <a:t>Effective radius of ice clouds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dirty="0">
                          <a:effectLst/>
                        </a:rPr>
                        <a:t>35%</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191401633"/>
                  </a:ext>
                </a:extLst>
              </a:tr>
            </a:tbl>
          </a:graphicData>
        </a:graphic>
      </p:graphicFrame>
      <p:graphicFrame>
        <p:nvGraphicFramePr>
          <p:cNvPr id="16" name="Table 15">
            <a:extLst>
              <a:ext uri="{FF2B5EF4-FFF2-40B4-BE49-F238E27FC236}">
                <a16:creationId xmlns:a16="http://schemas.microsoft.com/office/drawing/2014/main" id="{CD78E5FC-DD66-9F46-9DF4-AB3F5DB4CED4}"/>
              </a:ext>
            </a:extLst>
          </p:cNvPr>
          <p:cNvGraphicFramePr>
            <a:graphicFrameLocks noGrp="1"/>
          </p:cNvGraphicFramePr>
          <p:nvPr>
            <p:extLst>
              <p:ext uri="{D42A27DB-BD31-4B8C-83A1-F6EECF244321}">
                <p14:modId xmlns:p14="http://schemas.microsoft.com/office/powerpoint/2010/main" val="3851560749"/>
              </p:ext>
            </p:extLst>
          </p:nvPr>
        </p:nvGraphicFramePr>
        <p:xfrm>
          <a:off x="6188598" y="4047241"/>
          <a:ext cx="5829782" cy="2514600"/>
        </p:xfrm>
        <a:graphic>
          <a:graphicData uri="http://schemas.openxmlformats.org/drawingml/2006/table">
            <a:tbl>
              <a:tblPr firstRow="1" firstCol="1" bandRow="1">
                <a:tableStyleId>{5940675A-B579-460E-94D1-54222C63F5DA}</a:tableStyleId>
              </a:tblPr>
              <a:tblGrid>
                <a:gridCol w="4505165">
                  <a:extLst>
                    <a:ext uri="{9D8B030D-6E8A-4147-A177-3AD203B41FA5}">
                      <a16:colId xmlns:a16="http://schemas.microsoft.com/office/drawing/2014/main" val="4246071417"/>
                    </a:ext>
                  </a:extLst>
                </a:gridCol>
                <a:gridCol w="1324617">
                  <a:extLst>
                    <a:ext uri="{9D8B030D-6E8A-4147-A177-3AD203B41FA5}">
                      <a16:colId xmlns:a16="http://schemas.microsoft.com/office/drawing/2014/main" val="1949503370"/>
                    </a:ext>
                  </a:extLst>
                </a:gridCol>
              </a:tblGrid>
              <a:tr h="0">
                <a:tc>
                  <a:txBody>
                    <a:bodyPr/>
                    <a:lstStyle/>
                    <a:p>
                      <a:pPr marL="0" marR="0">
                        <a:lnSpc>
                          <a:spcPct val="200000"/>
                        </a:lnSpc>
                        <a:spcBef>
                          <a:spcPts val="0"/>
                        </a:spcBef>
                        <a:spcAft>
                          <a:spcPts val="0"/>
                        </a:spcAft>
                      </a:pPr>
                      <a:r>
                        <a:rPr lang="en-US" sz="1100" b="1" dirty="0">
                          <a:effectLst/>
                        </a:rPr>
                        <a:t>Data Product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200000"/>
                        </a:lnSpc>
                        <a:spcBef>
                          <a:spcPts val="0"/>
                        </a:spcBef>
                        <a:spcAft>
                          <a:spcPts val="0"/>
                        </a:spcAft>
                      </a:pPr>
                      <a:r>
                        <a:rPr lang="en-US" sz="1100" b="1" dirty="0">
                          <a:effectLst/>
                        </a:rPr>
                        <a:t>Uncertainty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582273382"/>
                  </a:ext>
                </a:extLst>
              </a:tr>
              <a:tr h="0">
                <a:tc>
                  <a:txBody>
                    <a:bodyPr/>
                    <a:lstStyle/>
                    <a:p>
                      <a:pPr marL="0" marR="0">
                        <a:spcBef>
                          <a:spcPts val="0"/>
                        </a:spcBef>
                        <a:spcAft>
                          <a:spcPts val="0"/>
                        </a:spcAft>
                      </a:pPr>
                      <a:r>
                        <a:rPr lang="en-US" sz="1100" dirty="0">
                          <a:effectLst/>
                        </a:rPr>
                        <a:t>Water-leaving </a:t>
                      </a:r>
                      <a:r>
                        <a:rPr lang="en-US" sz="1100" dirty="0" err="1">
                          <a:effectLst/>
                        </a:rPr>
                        <a:t>reflectances</a:t>
                      </a:r>
                      <a:r>
                        <a:rPr lang="en-US" sz="1100" dirty="0">
                          <a:effectLst/>
                        </a:rPr>
                        <a:t> from 350 to 400 nm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dirty="0">
                          <a:solidFill>
                            <a:srgbClr val="00B050"/>
                          </a:solidFill>
                          <a:effectLst/>
                        </a:rPr>
                        <a:t>0.0057 or 20%</a:t>
                      </a:r>
                      <a:r>
                        <a:rPr lang="en-US" sz="1100" dirty="0">
                          <a:effectLst/>
                        </a:rPr>
                        <a:t>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377555741"/>
                  </a:ext>
                </a:extLst>
              </a:tr>
              <a:tr h="0">
                <a:tc>
                  <a:txBody>
                    <a:bodyPr/>
                    <a:lstStyle/>
                    <a:p>
                      <a:pPr marL="0" marR="0">
                        <a:spcBef>
                          <a:spcPts val="0"/>
                        </a:spcBef>
                        <a:spcAft>
                          <a:spcPts val="0"/>
                        </a:spcAft>
                      </a:pPr>
                      <a:r>
                        <a:rPr lang="en-US" sz="1100" dirty="0">
                          <a:effectLst/>
                        </a:rPr>
                        <a:t>Water-leaving </a:t>
                      </a:r>
                      <a:r>
                        <a:rPr lang="en-US" sz="1100" dirty="0" err="1">
                          <a:effectLst/>
                        </a:rPr>
                        <a:t>reflectances</a:t>
                      </a:r>
                      <a:r>
                        <a:rPr lang="en-US" sz="1100" dirty="0">
                          <a:effectLst/>
                        </a:rPr>
                        <a:t> from 400 to 600 nm</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dirty="0">
                          <a:solidFill>
                            <a:srgbClr val="00B050"/>
                          </a:solidFill>
                          <a:effectLst/>
                        </a:rPr>
                        <a:t>0.0020 or  5% </a:t>
                      </a:r>
                      <a:endParaRPr lang="en-US" sz="1100" b="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446488561"/>
                  </a:ext>
                </a:extLst>
              </a:tr>
              <a:tr h="0">
                <a:tc>
                  <a:txBody>
                    <a:bodyPr/>
                    <a:lstStyle/>
                    <a:p>
                      <a:pPr marL="0" marR="0">
                        <a:spcBef>
                          <a:spcPts val="0"/>
                        </a:spcBef>
                        <a:spcAft>
                          <a:spcPts val="0"/>
                        </a:spcAft>
                      </a:pPr>
                      <a:r>
                        <a:rPr lang="en-US" sz="1100" dirty="0">
                          <a:effectLst/>
                        </a:rPr>
                        <a:t>Water-leaving </a:t>
                      </a:r>
                      <a:r>
                        <a:rPr lang="en-US" sz="1100" dirty="0" err="1">
                          <a:effectLst/>
                        </a:rPr>
                        <a:t>reflectances</a:t>
                      </a:r>
                      <a:r>
                        <a:rPr lang="en-US" sz="1100" dirty="0">
                          <a:effectLst/>
                        </a:rPr>
                        <a:t> from 660 to 710 nm</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dirty="0">
                          <a:solidFill>
                            <a:srgbClr val="00B050"/>
                          </a:solidFill>
                          <a:effectLst/>
                        </a:rPr>
                        <a:t>0.0007 or 10% </a:t>
                      </a:r>
                      <a:endParaRPr lang="en-US" sz="1100" b="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838364511"/>
                  </a:ext>
                </a:extLst>
              </a:tr>
              <a:tr h="0">
                <a:tc>
                  <a:txBody>
                    <a:bodyPr/>
                    <a:lstStyle/>
                    <a:p>
                      <a:pPr marL="0" marR="0">
                        <a:spcBef>
                          <a:spcPts val="0"/>
                        </a:spcBef>
                        <a:spcAft>
                          <a:spcPts val="0"/>
                        </a:spcAft>
                      </a:pPr>
                      <a:r>
                        <a:rPr lang="en-US" sz="1100" dirty="0">
                          <a:effectLst/>
                        </a:rPr>
                        <a:t>Total aerosol optical depth at 380 nm</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a:effectLst/>
                        </a:rPr>
                        <a:t>0.06 or 40%</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500565392"/>
                  </a:ext>
                </a:extLst>
              </a:tr>
              <a:tr h="0">
                <a:tc>
                  <a:txBody>
                    <a:bodyPr/>
                    <a:lstStyle/>
                    <a:p>
                      <a:pPr marL="0" marR="0">
                        <a:spcBef>
                          <a:spcPts val="0"/>
                        </a:spcBef>
                        <a:spcAft>
                          <a:spcPts val="0"/>
                        </a:spcAft>
                      </a:pPr>
                      <a:r>
                        <a:rPr lang="en-US" sz="1100" dirty="0">
                          <a:effectLst/>
                        </a:rPr>
                        <a:t>Total aerosol optical depth at 440, 500, 550 and 675 nm over land</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a:effectLst/>
                        </a:rPr>
                        <a:t>0.06 or 20%</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58708831"/>
                  </a:ext>
                </a:extLst>
              </a:tr>
              <a:tr h="0">
                <a:tc>
                  <a:txBody>
                    <a:bodyPr/>
                    <a:lstStyle/>
                    <a:p>
                      <a:pPr marL="0" marR="0">
                        <a:spcBef>
                          <a:spcPts val="0"/>
                        </a:spcBef>
                        <a:spcAft>
                          <a:spcPts val="0"/>
                        </a:spcAft>
                      </a:pPr>
                      <a:r>
                        <a:rPr lang="en-US" sz="1100" dirty="0">
                          <a:effectLst/>
                        </a:rPr>
                        <a:t>Total aerosol optical depth at 440, 500, 550 and 675 nm over oceans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a:effectLst/>
                        </a:rPr>
                        <a:t>0.04 or 15%</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168595449"/>
                  </a:ext>
                </a:extLst>
              </a:tr>
              <a:tr h="0">
                <a:tc>
                  <a:txBody>
                    <a:bodyPr/>
                    <a:lstStyle/>
                    <a:p>
                      <a:pPr marL="0" marR="0">
                        <a:spcBef>
                          <a:spcPts val="0"/>
                        </a:spcBef>
                        <a:spcAft>
                          <a:spcPts val="0"/>
                        </a:spcAft>
                      </a:pPr>
                      <a:r>
                        <a:rPr lang="en-US" sz="1100" dirty="0">
                          <a:effectLst/>
                        </a:rPr>
                        <a:t>Fine mode fraction of aerosol optical depth over oceans at 550 nm</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a:effectLst/>
                        </a:rPr>
                        <a:t>±25%</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66714574"/>
                  </a:ext>
                </a:extLst>
              </a:tr>
              <a:tr h="0">
                <a:tc>
                  <a:txBody>
                    <a:bodyPr/>
                    <a:lstStyle/>
                    <a:p>
                      <a:pPr marL="0" marR="0">
                        <a:spcBef>
                          <a:spcPts val="0"/>
                        </a:spcBef>
                        <a:spcAft>
                          <a:spcPts val="0"/>
                        </a:spcAft>
                      </a:pPr>
                      <a:r>
                        <a:rPr lang="en-US" sz="1100" dirty="0">
                          <a:effectLst/>
                        </a:rPr>
                        <a:t>Cloud layer detection for optical depth &gt; 0.3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a:effectLst/>
                        </a:rPr>
                        <a:t>40%</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779132092"/>
                  </a:ext>
                </a:extLst>
              </a:tr>
              <a:tr h="0">
                <a:tc>
                  <a:txBody>
                    <a:bodyPr/>
                    <a:lstStyle/>
                    <a:p>
                      <a:pPr marL="0" marR="0">
                        <a:spcBef>
                          <a:spcPts val="0"/>
                        </a:spcBef>
                        <a:spcAft>
                          <a:spcPts val="0"/>
                        </a:spcAft>
                      </a:pPr>
                      <a:r>
                        <a:rPr lang="en-US" sz="1100" dirty="0">
                          <a:effectLst/>
                        </a:rPr>
                        <a:t>Cloud top pressure of opaque (optical depth &gt; 3) clouds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a:effectLst/>
                        </a:rPr>
                        <a:t>60 hPa</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402029163"/>
                  </a:ext>
                </a:extLst>
              </a:tr>
              <a:tr h="0">
                <a:tc>
                  <a:txBody>
                    <a:bodyPr/>
                    <a:lstStyle/>
                    <a:p>
                      <a:pPr marL="0" marR="0">
                        <a:spcBef>
                          <a:spcPts val="0"/>
                        </a:spcBef>
                        <a:spcAft>
                          <a:spcPts val="0"/>
                        </a:spcAft>
                      </a:pPr>
                      <a:r>
                        <a:rPr lang="en-US" sz="1100" dirty="0">
                          <a:effectLst/>
                        </a:rPr>
                        <a:t>Optical thickness of liquid clouds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a:effectLst/>
                        </a:rPr>
                        <a:t>25%</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749759863"/>
                  </a:ext>
                </a:extLst>
              </a:tr>
              <a:tr h="0">
                <a:tc>
                  <a:txBody>
                    <a:bodyPr/>
                    <a:lstStyle/>
                    <a:p>
                      <a:pPr marL="0" marR="0">
                        <a:spcBef>
                          <a:spcPts val="0"/>
                        </a:spcBef>
                        <a:spcAft>
                          <a:spcPts val="0"/>
                        </a:spcAft>
                      </a:pPr>
                      <a:r>
                        <a:rPr lang="en-US" sz="1100" dirty="0">
                          <a:effectLst/>
                        </a:rPr>
                        <a:t>Optical thickness of ice clouds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a:effectLst/>
                        </a:rPr>
                        <a:t>35%</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185508198"/>
                  </a:ext>
                </a:extLst>
              </a:tr>
              <a:tr h="0">
                <a:tc>
                  <a:txBody>
                    <a:bodyPr/>
                    <a:lstStyle/>
                    <a:p>
                      <a:pPr marL="0" marR="0">
                        <a:spcBef>
                          <a:spcPts val="0"/>
                        </a:spcBef>
                        <a:spcAft>
                          <a:spcPts val="0"/>
                        </a:spcAft>
                      </a:pPr>
                      <a:r>
                        <a:rPr lang="en-US" sz="1100" dirty="0">
                          <a:effectLst/>
                        </a:rPr>
                        <a:t>Effective radius of liquid clouds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a:effectLst/>
                        </a:rPr>
                        <a:t>25%</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95966655"/>
                  </a:ext>
                </a:extLst>
              </a:tr>
              <a:tr h="0">
                <a:tc>
                  <a:txBody>
                    <a:bodyPr/>
                    <a:lstStyle/>
                    <a:p>
                      <a:pPr marL="0" marR="0">
                        <a:spcBef>
                          <a:spcPts val="0"/>
                        </a:spcBef>
                        <a:spcAft>
                          <a:spcPts val="0"/>
                        </a:spcAft>
                      </a:pPr>
                      <a:r>
                        <a:rPr lang="en-US" sz="1100" dirty="0">
                          <a:effectLst/>
                        </a:rPr>
                        <a:t>Effective radius of ice clouds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100" dirty="0">
                          <a:effectLst/>
                        </a:rPr>
                        <a:t>35%</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191401633"/>
                  </a:ext>
                </a:extLst>
              </a:tr>
            </a:tbl>
          </a:graphicData>
        </a:graphic>
      </p:graphicFrame>
      <p:sp>
        <p:nvSpPr>
          <p:cNvPr id="3" name="Slide Number Placeholder 2"/>
          <p:cNvSpPr>
            <a:spLocks noGrp="1"/>
          </p:cNvSpPr>
          <p:nvPr>
            <p:ph type="sldNum" sz="quarter" idx="12"/>
          </p:nvPr>
        </p:nvSpPr>
        <p:spPr/>
        <p:txBody>
          <a:bodyPr/>
          <a:lstStyle/>
          <a:p>
            <a:fld id="{B0D1B106-9B78-43E7-9216-5A30474DFCE2}" type="slidenum">
              <a:rPr lang="en-US" smtClean="0"/>
              <a:pPr/>
              <a:t>10</a:t>
            </a:fld>
            <a:endParaRPr lang="en-US" dirty="0"/>
          </a:p>
        </p:txBody>
      </p:sp>
      <p:sp>
        <p:nvSpPr>
          <p:cNvPr id="6" name="Footer Placeholder 5"/>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347815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t>
            </a:r>
            <a:r>
              <a:rPr lang="en-US" dirty="0"/>
              <a:t>did DTC look like on </a:t>
            </a:r>
            <a:r>
              <a:rPr lang="en-US" dirty="0" smtClean="0"/>
              <a:t>the OCI design </a:t>
            </a:r>
            <a:r>
              <a:rPr lang="en-US" dirty="0"/>
              <a:t>at KDP-C</a:t>
            </a:r>
            <a:r>
              <a:rPr lang="en-US" dirty="0" smtClean="0"/>
              <a:t>?</a:t>
            </a:r>
            <a:br>
              <a:rPr lang="en-US" dirty="0" smtClean="0"/>
            </a:br>
            <a:r>
              <a:rPr lang="en-US" dirty="0" smtClean="0"/>
              <a:t>aka – What are the baseline capability </a:t>
            </a:r>
            <a:r>
              <a:rPr lang="en-US" dirty="0" err="1" smtClean="0"/>
              <a:t>descopes</a:t>
            </a:r>
            <a:r>
              <a:rPr lang="en-US" dirty="0" smtClean="0"/>
              <a:t> the mission can take to maintain cost/schedule?</a:t>
            </a:r>
            <a:endParaRPr lang="en-US" dirty="0"/>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11</a:t>
            </a:fld>
            <a:endParaRPr lang="en-US" dirty="0"/>
          </a:p>
        </p:txBody>
      </p:sp>
      <p:pic>
        <p:nvPicPr>
          <p:cNvPr id="7" name="Picture 6">
            <a:extLst>
              <a:ext uri="{FF2B5EF4-FFF2-40B4-BE49-F238E27FC236}">
                <a16:creationId xmlns:a16="http://schemas.microsoft.com/office/drawing/2014/main" id="{3F36B5EF-BD82-4EE0-BEDA-9C76707E8979}"/>
              </a:ext>
            </a:extLst>
          </p:cNvPr>
          <p:cNvPicPr>
            <a:picLocks noChangeAspect="1"/>
          </p:cNvPicPr>
          <p:nvPr/>
        </p:nvPicPr>
        <p:blipFill>
          <a:blip r:embed="rId2">
            <a:clrChange>
              <a:clrFrom>
                <a:srgbClr val="FBFBFC"/>
              </a:clrFrom>
              <a:clrTo>
                <a:srgbClr val="FBFBFC">
                  <a:alpha val="0"/>
                </a:srgbClr>
              </a:clrTo>
            </a:clrChange>
          </a:blip>
          <a:stretch>
            <a:fillRect/>
          </a:stretch>
        </p:blipFill>
        <p:spPr>
          <a:xfrm>
            <a:off x="1917937" y="1260225"/>
            <a:ext cx="5897501" cy="3658424"/>
          </a:xfrm>
          <a:prstGeom prst="rect">
            <a:avLst/>
          </a:prstGeom>
        </p:spPr>
      </p:pic>
      <p:sp>
        <p:nvSpPr>
          <p:cNvPr id="8" name="TextBox 7"/>
          <p:cNvSpPr txBox="1"/>
          <p:nvPr/>
        </p:nvSpPr>
        <p:spPr>
          <a:xfrm>
            <a:off x="7661078" y="856745"/>
            <a:ext cx="4389895" cy="1292662"/>
          </a:xfrm>
          <a:prstGeom prst="rect">
            <a:avLst/>
          </a:prstGeom>
          <a:noFill/>
        </p:spPr>
        <p:txBody>
          <a:bodyPr wrap="square" rtlCol="0">
            <a:spAutoFit/>
          </a:bodyPr>
          <a:lstStyle/>
          <a:p>
            <a:r>
              <a:rPr lang="en-US" dirty="0" smtClean="0"/>
              <a:t>UVVIS &amp; VISNIR Focal Plane Assemblies (FPA) (not pictured)</a:t>
            </a:r>
            <a:endParaRPr lang="en-US" sz="1400" dirty="0"/>
          </a:p>
          <a:p>
            <a:pPr marL="285750" indent="-285750">
              <a:buFont typeface="Arial" panose="020B0604020202020204" pitchFamily="34" charset="0"/>
              <a:buChar char="•"/>
            </a:pPr>
            <a:r>
              <a:rPr lang="en-US" sz="1400" dirty="0"/>
              <a:t>Relax SNR requirements </a:t>
            </a:r>
          </a:p>
          <a:p>
            <a:pPr marL="285750" indent="-285750">
              <a:buFont typeface="Arial" panose="020B0604020202020204" pitchFamily="34" charset="0"/>
              <a:buChar char="•"/>
            </a:pPr>
            <a:r>
              <a:rPr lang="en-US" sz="1400" dirty="0" smtClean="0"/>
              <a:t>Relax </a:t>
            </a:r>
            <a:r>
              <a:rPr lang="en-US" sz="1400" dirty="0"/>
              <a:t>absolute calibration requirements</a:t>
            </a:r>
          </a:p>
          <a:p>
            <a:pPr marL="285750" indent="-285750">
              <a:buFont typeface="Arial" panose="020B0604020202020204" pitchFamily="34" charset="0"/>
              <a:buChar char="•"/>
            </a:pPr>
            <a:r>
              <a:rPr lang="en-US" sz="1400" dirty="0"/>
              <a:t>Relax relative calibration requirements</a:t>
            </a:r>
          </a:p>
        </p:txBody>
      </p:sp>
      <p:cxnSp>
        <p:nvCxnSpPr>
          <p:cNvPr id="9" name="Straight Arrow Connector 8"/>
          <p:cNvCxnSpPr/>
          <p:nvPr/>
        </p:nvCxnSpPr>
        <p:spPr>
          <a:xfrm flipV="1">
            <a:off x="3994688" y="4334173"/>
            <a:ext cx="477868" cy="47740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07203" y="4563974"/>
            <a:ext cx="3869566" cy="1446550"/>
          </a:xfrm>
          <a:prstGeom prst="rect">
            <a:avLst/>
          </a:prstGeom>
          <a:noFill/>
        </p:spPr>
        <p:txBody>
          <a:bodyPr wrap="square" rtlCol="0">
            <a:spAutoFit/>
          </a:bodyPr>
          <a:lstStyle/>
          <a:p>
            <a:r>
              <a:rPr lang="en-US" dirty="0"/>
              <a:t>SWIR Detection Assembly</a:t>
            </a:r>
            <a:endParaRPr lang="en-US" sz="1400" dirty="0"/>
          </a:p>
          <a:p>
            <a:pPr marL="285750" indent="-285750">
              <a:buFont typeface="Arial" panose="020B0604020202020204" pitchFamily="34" charset="0"/>
              <a:buChar char="•"/>
            </a:pPr>
            <a:r>
              <a:rPr lang="en-US" sz="1400" dirty="0" err="1" smtClean="0"/>
              <a:t>Descope</a:t>
            </a:r>
            <a:r>
              <a:rPr lang="en-US" sz="1400" dirty="0" smtClean="0"/>
              <a:t> from 32 FPAs to 12 FPAs</a:t>
            </a:r>
          </a:p>
          <a:p>
            <a:pPr marL="285750" indent="-285750">
              <a:buFont typeface="Arial" panose="020B0604020202020204" pitchFamily="34" charset="0"/>
              <a:buChar char="•"/>
            </a:pPr>
            <a:r>
              <a:rPr lang="en-US" sz="1400" dirty="0" err="1" smtClean="0"/>
              <a:t>Descope</a:t>
            </a:r>
            <a:r>
              <a:rPr lang="en-US" sz="1400" dirty="0" smtClean="0"/>
              <a:t> from 16 fibers to 6 fibers</a:t>
            </a:r>
          </a:p>
          <a:p>
            <a:pPr marL="285750" indent="-285750">
              <a:buFont typeface="Arial" panose="020B0604020202020204" pitchFamily="34" charset="0"/>
              <a:buChar char="•"/>
            </a:pPr>
            <a:r>
              <a:rPr lang="en-US" sz="1400" dirty="0" smtClean="0"/>
              <a:t>Relax SNR requirements </a:t>
            </a:r>
          </a:p>
          <a:p>
            <a:pPr marL="285750" indent="-285750">
              <a:buFont typeface="Arial" panose="020B0604020202020204" pitchFamily="34" charset="0"/>
              <a:buChar char="•"/>
            </a:pPr>
            <a:r>
              <a:rPr lang="en-US" sz="1400" dirty="0" smtClean="0"/>
              <a:t>Relax absolute calibration requirements</a:t>
            </a:r>
          </a:p>
          <a:p>
            <a:pPr marL="285750" indent="-285750">
              <a:buFont typeface="Arial" panose="020B0604020202020204" pitchFamily="34" charset="0"/>
              <a:buChar char="•"/>
            </a:pPr>
            <a:r>
              <a:rPr lang="en-US" sz="1400" dirty="0" smtClean="0"/>
              <a:t>Relax relative calibration requirements</a:t>
            </a:r>
            <a:endParaRPr lang="en-US" sz="1400" dirty="0"/>
          </a:p>
        </p:txBody>
      </p:sp>
      <p:sp>
        <p:nvSpPr>
          <p:cNvPr id="14" name="TextBox 13"/>
          <p:cNvSpPr txBox="1"/>
          <p:nvPr/>
        </p:nvSpPr>
        <p:spPr>
          <a:xfrm>
            <a:off x="8268345" y="3127543"/>
            <a:ext cx="3272137" cy="1015663"/>
          </a:xfrm>
          <a:prstGeom prst="rect">
            <a:avLst/>
          </a:prstGeom>
          <a:noFill/>
        </p:spPr>
        <p:txBody>
          <a:bodyPr wrap="square" rtlCol="0">
            <a:spAutoFit/>
          </a:bodyPr>
          <a:lstStyle/>
          <a:p>
            <a:r>
              <a:rPr lang="en-US" dirty="0" smtClean="0"/>
              <a:t>Solar Calibration Assembly</a:t>
            </a:r>
            <a:endParaRPr lang="en-US" sz="1400" dirty="0"/>
          </a:p>
          <a:p>
            <a:pPr marL="285750" indent="-285750">
              <a:buFont typeface="Arial" panose="020B0604020202020204" pitchFamily="34" charset="0"/>
              <a:buChar char="•"/>
            </a:pPr>
            <a:r>
              <a:rPr lang="en-US" sz="1400" dirty="0" err="1" smtClean="0"/>
              <a:t>Descope</a:t>
            </a:r>
            <a:r>
              <a:rPr lang="en-US" sz="1400" dirty="0" smtClean="0"/>
              <a:t> from 3 calibration targets to 1 calibration target</a:t>
            </a:r>
          </a:p>
          <a:p>
            <a:pPr marL="285750" indent="-285750">
              <a:buFont typeface="Arial" panose="020B0604020202020204" pitchFamily="34" charset="0"/>
              <a:buChar char="•"/>
            </a:pPr>
            <a:r>
              <a:rPr lang="en-US" sz="1400" dirty="0" smtClean="0"/>
              <a:t>Remove carousel mechanism </a:t>
            </a:r>
            <a:endParaRPr lang="en-US" sz="1400" dirty="0"/>
          </a:p>
        </p:txBody>
      </p:sp>
      <p:cxnSp>
        <p:nvCxnSpPr>
          <p:cNvPr id="15" name="Straight Arrow Connector 14"/>
          <p:cNvCxnSpPr/>
          <p:nvPr/>
        </p:nvCxnSpPr>
        <p:spPr>
          <a:xfrm flipH="1">
            <a:off x="7815438" y="4095427"/>
            <a:ext cx="452907" cy="23874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933267" y="5387153"/>
            <a:ext cx="2741910" cy="800219"/>
          </a:xfrm>
          <a:prstGeom prst="rect">
            <a:avLst/>
          </a:prstGeom>
          <a:noFill/>
        </p:spPr>
        <p:txBody>
          <a:bodyPr wrap="square" rtlCol="0">
            <a:spAutoFit/>
          </a:bodyPr>
          <a:lstStyle/>
          <a:p>
            <a:r>
              <a:rPr lang="en-US" dirty="0" smtClean="0"/>
              <a:t>Optical System</a:t>
            </a:r>
            <a:endParaRPr lang="en-US" sz="1400" dirty="0"/>
          </a:p>
          <a:p>
            <a:pPr marL="285750" indent="-285750">
              <a:buFont typeface="Arial" panose="020B0604020202020204" pitchFamily="34" charset="0"/>
              <a:buChar char="•"/>
            </a:pPr>
            <a:r>
              <a:rPr lang="en-US" sz="1400" dirty="0" smtClean="0"/>
              <a:t>Remove bands between 320nm – 340nm</a:t>
            </a:r>
            <a:endParaRPr lang="en-US" sz="1400" dirty="0"/>
          </a:p>
        </p:txBody>
      </p:sp>
      <p:cxnSp>
        <p:nvCxnSpPr>
          <p:cNvPr id="19" name="Straight Arrow Connector 18"/>
          <p:cNvCxnSpPr/>
          <p:nvPr/>
        </p:nvCxnSpPr>
        <p:spPr>
          <a:xfrm flipH="1" flipV="1">
            <a:off x="6230320" y="4864125"/>
            <a:ext cx="329338" cy="49441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38191" y="884034"/>
            <a:ext cx="3689890" cy="584775"/>
          </a:xfrm>
          <a:prstGeom prst="rect">
            <a:avLst/>
          </a:prstGeom>
          <a:noFill/>
        </p:spPr>
        <p:txBody>
          <a:bodyPr wrap="square" rtlCol="0">
            <a:spAutoFit/>
          </a:bodyPr>
          <a:lstStyle/>
          <a:p>
            <a:r>
              <a:rPr lang="en-US" dirty="0" smtClean="0"/>
              <a:t>Tilt System (not pictured)</a:t>
            </a:r>
            <a:endParaRPr lang="en-US" sz="1400" dirty="0"/>
          </a:p>
          <a:p>
            <a:pPr marL="285750" indent="-285750">
              <a:buFont typeface="Arial" panose="020B0604020202020204" pitchFamily="34" charset="0"/>
              <a:buChar char="•"/>
            </a:pPr>
            <a:r>
              <a:rPr lang="en-US" sz="1400" dirty="0" smtClean="0"/>
              <a:t>Increase allowable time to tilt and settle</a:t>
            </a:r>
            <a:endParaRPr lang="en-US" sz="1400" dirty="0"/>
          </a:p>
        </p:txBody>
      </p:sp>
      <p:sp>
        <p:nvSpPr>
          <p:cNvPr id="3" name="Footer Placeholder 2"/>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2046475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t>
            </a:r>
            <a:r>
              <a:rPr lang="en-US" dirty="0" smtClean="0"/>
              <a:t>are the systems engineering DTC lessons?</a:t>
            </a:r>
            <a:endParaRPr lang="en-US" dirty="0"/>
          </a:p>
        </p:txBody>
      </p:sp>
      <p:sp>
        <p:nvSpPr>
          <p:cNvPr id="3" name="Content Placeholder 2"/>
          <p:cNvSpPr>
            <a:spLocks noGrp="1"/>
          </p:cNvSpPr>
          <p:nvPr>
            <p:ph idx="1"/>
          </p:nvPr>
        </p:nvSpPr>
        <p:spPr>
          <a:xfrm>
            <a:off x="156753" y="809897"/>
            <a:ext cx="7037959" cy="5743304"/>
          </a:xfrm>
        </p:spPr>
        <p:txBody>
          <a:bodyPr>
            <a:noAutofit/>
          </a:bodyPr>
          <a:lstStyle/>
          <a:p>
            <a:r>
              <a:rPr lang="en-US" sz="1200" dirty="0" smtClean="0"/>
              <a:t>DTC matters most in the early project phases</a:t>
            </a:r>
          </a:p>
          <a:p>
            <a:pPr lvl="1"/>
            <a:r>
              <a:rPr lang="en-US" sz="1000" dirty="0"/>
              <a:t>Requires an early ramp up of team </a:t>
            </a:r>
            <a:r>
              <a:rPr lang="en-US" sz="1000" dirty="0" smtClean="0"/>
              <a:t>with more detailed trades &amp; more budget roll ups</a:t>
            </a:r>
          </a:p>
          <a:p>
            <a:pPr lvl="1"/>
            <a:r>
              <a:rPr lang="en-US" sz="1000" dirty="0" smtClean="0"/>
              <a:t>Identify increased capabilities within the design </a:t>
            </a:r>
          </a:p>
          <a:p>
            <a:pPr lvl="2"/>
            <a:r>
              <a:rPr lang="en-US" sz="1000" dirty="0" smtClean="0"/>
              <a:t>Be skeptical of scientists with big eyes and not an understanding of what it means to implement what they are asking, but don’t be condescending – </a:t>
            </a:r>
            <a:r>
              <a:rPr lang="en-US" sz="1000" i="1" u="sng" dirty="0" smtClean="0"/>
              <a:t>“Why cant you add deep UV capability??”</a:t>
            </a:r>
          </a:p>
          <a:p>
            <a:pPr lvl="2"/>
            <a:r>
              <a:rPr lang="en-US" sz="1000" dirty="0"/>
              <a:t>Prepare for confusion &amp; frustration amongst the engineering team - </a:t>
            </a:r>
            <a:r>
              <a:rPr lang="en-US" sz="1000" i="1" u="sng" dirty="0"/>
              <a:t>“Is it a requirements or not??” </a:t>
            </a:r>
          </a:p>
          <a:p>
            <a:pPr lvl="2"/>
            <a:r>
              <a:rPr lang="en-US" sz="1000" dirty="0" smtClean="0"/>
              <a:t>With management/science involved, identify </a:t>
            </a:r>
            <a:r>
              <a:rPr lang="en-US" sz="1000" dirty="0" err="1" smtClean="0"/>
              <a:t>descopes</a:t>
            </a:r>
            <a:r>
              <a:rPr lang="en-US" sz="1000" dirty="0" smtClean="0"/>
              <a:t> and trigger dates for the “build to plan” section  </a:t>
            </a:r>
            <a:endParaRPr lang="en-US" sz="1000" dirty="0"/>
          </a:p>
          <a:p>
            <a:pPr marL="914400" lvl="2" indent="0">
              <a:buNone/>
            </a:pPr>
            <a:endParaRPr lang="en-US" sz="500" dirty="0"/>
          </a:p>
          <a:p>
            <a:r>
              <a:rPr lang="en-US" sz="1200" dirty="0" smtClean="0"/>
              <a:t>DTC turns into “build to plan”</a:t>
            </a:r>
          </a:p>
          <a:p>
            <a:pPr lvl="1"/>
            <a:r>
              <a:rPr lang="en-US" sz="1000" dirty="0" smtClean="0"/>
              <a:t>The handoff is somewhere around CDR</a:t>
            </a:r>
          </a:p>
          <a:p>
            <a:pPr lvl="1"/>
            <a:r>
              <a:rPr lang="en-US" sz="1000" dirty="0" smtClean="0"/>
              <a:t>Implementing the design feels like a standard GSFC project</a:t>
            </a:r>
          </a:p>
          <a:p>
            <a:pPr lvl="1"/>
            <a:r>
              <a:rPr lang="en-US" sz="1000" dirty="0" smtClean="0"/>
              <a:t>Maintaining cost and schedule requires quality </a:t>
            </a:r>
            <a:r>
              <a:rPr lang="en-US" sz="1000" dirty="0" err="1" smtClean="0"/>
              <a:t>descope</a:t>
            </a:r>
            <a:r>
              <a:rPr lang="en-US" sz="1000" dirty="0" smtClean="0"/>
              <a:t> decision making with science involved </a:t>
            </a:r>
          </a:p>
          <a:p>
            <a:pPr marL="457200" lvl="1" indent="0">
              <a:buNone/>
            </a:pPr>
            <a:endParaRPr lang="en-US" sz="500" dirty="0" smtClean="0"/>
          </a:p>
          <a:p>
            <a:r>
              <a:rPr lang="en-US" sz="1200" dirty="0" smtClean="0"/>
              <a:t>What </a:t>
            </a:r>
            <a:r>
              <a:rPr lang="en-US" sz="1200" dirty="0"/>
              <a:t>prevents a race </a:t>
            </a:r>
            <a:r>
              <a:rPr lang="en-US" sz="1200" dirty="0" smtClean="0"/>
              <a:t>to the </a:t>
            </a:r>
            <a:r>
              <a:rPr lang="en-US" sz="1200" dirty="0"/>
              <a:t>bottom and taking early </a:t>
            </a:r>
            <a:r>
              <a:rPr lang="en-US" sz="1200" dirty="0" smtClean="0"/>
              <a:t>de-scopes?</a:t>
            </a:r>
            <a:endParaRPr lang="en-US" sz="1200" dirty="0"/>
          </a:p>
          <a:p>
            <a:pPr lvl="1"/>
            <a:r>
              <a:rPr lang="en-US" sz="1000" dirty="0" smtClean="0"/>
              <a:t>Systems is caught in the middle between management who is threshold requirement focused and science who is baseline capability focused – </a:t>
            </a:r>
            <a:r>
              <a:rPr lang="en-US" sz="1000" i="1" u="sng" dirty="0" smtClean="0"/>
              <a:t>enjoy the tension!</a:t>
            </a:r>
          </a:p>
          <a:p>
            <a:pPr lvl="1"/>
            <a:r>
              <a:rPr lang="en-US" sz="1000" dirty="0" smtClean="0"/>
              <a:t>Constant open/honest communication with both management and science groups </a:t>
            </a:r>
          </a:p>
          <a:p>
            <a:pPr lvl="1"/>
            <a:r>
              <a:rPr lang="en-US" sz="1000" dirty="0" smtClean="0"/>
              <a:t>Requires relationship building and </a:t>
            </a:r>
            <a:r>
              <a:rPr lang="en-US" sz="1000" i="1" u="sng" dirty="0" smtClean="0"/>
              <a:t>trust</a:t>
            </a:r>
            <a:r>
              <a:rPr lang="en-US" sz="1000" dirty="0" smtClean="0"/>
              <a:t> with the science group </a:t>
            </a:r>
          </a:p>
          <a:p>
            <a:pPr marL="0" indent="0">
              <a:buNone/>
            </a:pPr>
            <a:endParaRPr lang="en-US" sz="500" dirty="0" smtClean="0"/>
          </a:p>
          <a:p>
            <a:r>
              <a:rPr lang="en-US" sz="1200" dirty="0" smtClean="0"/>
              <a:t>What does DTC mean to systems engineering process? </a:t>
            </a:r>
          </a:p>
          <a:p>
            <a:pPr lvl="1"/>
            <a:r>
              <a:rPr lang="en-US" sz="1000" dirty="0" smtClean="0"/>
              <a:t>Control the conversation – PACE framed the “Threshold Requirements vs Baseline Capabilities” paradigm  </a:t>
            </a:r>
          </a:p>
          <a:p>
            <a:pPr lvl="1"/>
            <a:r>
              <a:rPr lang="en-US" sz="1000" dirty="0" smtClean="0"/>
              <a:t>Multiple requirement sets to manage, be ready to explain DTC… a lot </a:t>
            </a:r>
          </a:p>
          <a:p>
            <a:pPr lvl="2"/>
            <a:r>
              <a:rPr lang="en-US" sz="1000" dirty="0" smtClean="0"/>
              <a:t>Engineers </a:t>
            </a:r>
            <a:r>
              <a:rPr lang="en-US" sz="1000" dirty="0"/>
              <a:t>are </a:t>
            </a:r>
            <a:r>
              <a:rPr lang="en-US" sz="1000" dirty="0" smtClean="0"/>
              <a:t>binary and don’t like ambiguity in the design space. </a:t>
            </a:r>
            <a:r>
              <a:rPr lang="en-US" sz="1000" i="1" u="sng" dirty="0" smtClean="0"/>
              <a:t>“Design for deep UV…unless its to hard/costly…, if it is, let me know...”</a:t>
            </a:r>
          </a:p>
          <a:p>
            <a:pPr lvl="1"/>
            <a:r>
              <a:rPr lang="en-US" sz="1000" dirty="0" smtClean="0"/>
              <a:t>Review panels do not like multiple requirement sets – </a:t>
            </a:r>
            <a:r>
              <a:rPr lang="en-US" sz="1000" i="1" u="sng" dirty="0" smtClean="0"/>
              <a:t>Prepare for confusion </a:t>
            </a:r>
          </a:p>
          <a:p>
            <a:pPr lvl="2"/>
            <a:r>
              <a:rPr lang="en-US" sz="1000" dirty="0" smtClean="0"/>
              <a:t>Everybody had a different opinion/expectation of what DTC is and how they want the info presented.</a:t>
            </a:r>
          </a:p>
          <a:p>
            <a:pPr lvl="2"/>
            <a:r>
              <a:rPr lang="en-US" sz="1000" dirty="0" smtClean="0"/>
              <a:t>At CDR we only presented compliance and margin to threshold requirements  </a:t>
            </a:r>
          </a:p>
          <a:p>
            <a:pPr lvl="1"/>
            <a:r>
              <a:rPr lang="en-US" sz="1000" i="1" u="sng" dirty="0" smtClean="0"/>
              <a:t>DTC will not solve TRL problems</a:t>
            </a:r>
          </a:p>
          <a:p>
            <a:pPr lvl="2"/>
            <a:r>
              <a:rPr lang="en-US" sz="1000" dirty="0"/>
              <a:t>To enable successful DTC, you will need high confidence in TRL levels of components, subsystems, and </a:t>
            </a:r>
            <a:r>
              <a:rPr lang="en-US" sz="1000" dirty="0" smtClean="0"/>
              <a:t>instruments – This is priority 1 in Phase A</a:t>
            </a:r>
            <a:endParaRPr lang="en-US" sz="1000" dirty="0"/>
          </a:p>
          <a:p>
            <a:pPr lvl="2"/>
            <a:r>
              <a:rPr lang="en-US" sz="1000" dirty="0" smtClean="0"/>
              <a:t>An early review of TRL with a diverse group of the right experts is a necessity</a:t>
            </a:r>
          </a:p>
          <a:p>
            <a:pPr lvl="2"/>
            <a:r>
              <a:rPr lang="en-US" sz="1000" dirty="0" smtClean="0"/>
              <a:t>Look for the test data backing up the TRL - ask the team to prove it - don’t take their word </a:t>
            </a:r>
          </a:p>
          <a:p>
            <a:pPr lvl="3"/>
            <a:r>
              <a:rPr lang="en-US" sz="1000" dirty="0" smtClean="0"/>
              <a:t>Relate that test data to the driving requirements – </a:t>
            </a:r>
            <a:r>
              <a:rPr lang="en-US" sz="1000" i="1" u="sng" dirty="0" smtClean="0"/>
              <a:t>“Beware of oversold proposals”</a:t>
            </a:r>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12</a:t>
            </a:fld>
            <a:endParaRPr lang="en-US" dirty="0"/>
          </a:p>
        </p:txBody>
      </p:sp>
      <p:pic>
        <p:nvPicPr>
          <p:cNvPr id="1026" name="Picture 2" descr="3.0 NASA Program/Project Life Cycle | NA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5064" y="1773682"/>
            <a:ext cx="5066936" cy="367352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7486006" y="1866399"/>
            <a:ext cx="1944914"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553495" y="1497067"/>
            <a:ext cx="1697901" cy="369332"/>
          </a:xfrm>
          <a:prstGeom prst="rect">
            <a:avLst/>
          </a:prstGeom>
        </p:spPr>
        <p:txBody>
          <a:bodyPr wrap="none">
            <a:spAutoFit/>
          </a:bodyPr>
          <a:lstStyle/>
          <a:p>
            <a:r>
              <a:rPr lang="en-US" dirty="0" smtClean="0"/>
              <a:t>Design to Cost</a:t>
            </a:r>
            <a:endParaRPr lang="en-US" dirty="0"/>
          </a:p>
        </p:txBody>
      </p:sp>
      <p:cxnSp>
        <p:nvCxnSpPr>
          <p:cNvPr id="12" name="Straight Arrow Connector 11"/>
          <p:cNvCxnSpPr/>
          <p:nvPr/>
        </p:nvCxnSpPr>
        <p:spPr>
          <a:xfrm flipV="1">
            <a:off x="9210756" y="1586947"/>
            <a:ext cx="2062480" cy="283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9502050" y="1250978"/>
            <a:ext cx="1479892" cy="369332"/>
          </a:xfrm>
          <a:prstGeom prst="rect">
            <a:avLst/>
          </a:prstGeom>
        </p:spPr>
        <p:txBody>
          <a:bodyPr wrap="none">
            <a:spAutoFit/>
          </a:bodyPr>
          <a:lstStyle/>
          <a:p>
            <a:r>
              <a:rPr lang="en-US" dirty="0" smtClean="0"/>
              <a:t>Build to Plan</a:t>
            </a:r>
            <a:endParaRPr lang="en-US" dirty="0"/>
          </a:p>
        </p:txBody>
      </p:sp>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36106001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“How to decompose a highly integrated system”</a:t>
            </a:r>
            <a:endParaRPr lang="en-US" dirty="0"/>
          </a:p>
        </p:txBody>
      </p:sp>
      <p:sp>
        <p:nvSpPr>
          <p:cNvPr id="3" name="Text Placeholder 2"/>
          <p:cNvSpPr>
            <a:spLocks noGrp="1"/>
          </p:cNvSpPr>
          <p:nvPr>
            <p:ph type="body" idx="1"/>
          </p:nvPr>
        </p:nvSpPr>
        <p:spPr/>
        <p:txBody>
          <a:bodyPr/>
          <a:lstStyle/>
          <a:p>
            <a:r>
              <a:rPr lang="en-US" dirty="0"/>
              <a:t>Eric Gorman </a:t>
            </a:r>
            <a:endParaRPr lang="en-US" dirty="0" smtClean="0"/>
          </a:p>
        </p:txBody>
      </p:sp>
      <p:sp>
        <p:nvSpPr>
          <p:cNvPr id="4" name="Date Placeholder 3"/>
          <p:cNvSpPr>
            <a:spLocks noGrp="1"/>
          </p:cNvSpPr>
          <p:nvPr>
            <p:ph type="dt" sz="half" idx="10"/>
          </p:nvPr>
        </p:nvSpPr>
        <p:spPr>
          <a:xfrm>
            <a:off x="1972574" y="6584950"/>
            <a:ext cx="2133600" cy="196850"/>
          </a:xfrm>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13</a:t>
            </a:fld>
            <a:endParaRPr lang="en-US" dirty="0"/>
          </a:p>
        </p:txBody>
      </p:sp>
      <p:pic>
        <p:nvPicPr>
          <p:cNvPr id="15" name="Picture 14"/>
          <p:cNvPicPr>
            <a:picLocks noChangeAspect="1"/>
          </p:cNvPicPr>
          <p:nvPr/>
        </p:nvPicPr>
        <p:blipFill>
          <a:blip r:embed="rId2"/>
          <a:stretch>
            <a:fillRect/>
          </a:stretch>
        </p:blipFill>
        <p:spPr>
          <a:xfrm>
            <a:off x="8494085" y="836160"/>
            <a:ext cx="3393115" cy="3555244"/>
          </a:xfrm>
          <a:prstGeom prst="rect">
            <a:avLst/>
          </a:prstGeom>
        </p:spPr>
      </p:pic>
      <p:sp>
        <p:nvSpPr>
          <p:cNvPr id="16" name="Rectangle 15"/>
          <p:cNvSpPr/>
          <p:nvPr/>
        </p:nvSpPr>
        <p:spPr>
          <a:xfrm>
            <a:off x="10566475" y="2691087"/>
            <a:ext cx="759809" cy="376582"/>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27047267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highly integrated system?</a:t>
            </a:r>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14</a:t>
            </a:fld>
            <a:endParaRPr lang="en-US" dirty="0"/>
          </a:p>
        </p:txBody>
      </p:sp>
      <p:pic>
        <p:nvPicPr>
          <p:cNvPr id="7" name="Content Placeholder 3"/>
          <p:cNvPicPr>
            <a:picLocks noChangeAspect="1"/>
          </p:cNvPicPr>
          <p:nvPr/>
        </p:nvPicPr>
        <p:blipFill>
          <a:blip r:embed="rId2"/>
          <a:stretch>
            <a:fillRect/>
          </a:stretch>
        </p:blipFill>
        <p:spPr>
          <a:xfrm>
            <a:off x="0" y="794788"/>
            <a:ext cx="3847304" cy="2719607"/>
          </a:xfrm>
          <a:prstGeom prst="rect">
            <a:avLst/>
          </a:prstGeom>
        </p:spPr>
      </p:pic>
      <p:pic>
        <p:nvPicPr>
          <p:cNvPr id="8" name="Content Placeholder 34">
            <a:extLst>
              <a:ext uri="{FF2B5EF4-FFF2-40B4-BE49-F238E27FC236}">
                <a16:creationId xmlns:a16="http://schemas.microsoft.com/office/drawing/2014/main" id="{ABE89459-D41B-44C1-A709-983C0871E42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02284" y="708034"/>
            <a:ext cx="7522029" cy="5876916"/>
          </a:xfrm>
          <a:prstGeom prst="rect">
            <a:avLst/>
          </a:prstGeom>
        </p:spPr>
      </p:pic>
      <p:grpSp>
        <p:nvGrpSpPr>
          <p:cNvPr id="9" name="Group 8"/>
          <p:cNvGrpSpPr/>
          <p:nvPr/>
        </p:nvGrpSpPr>
        <p:grpSpPr>
          <a:xfrm>
            <a:off x="3998244" y="721477"/>
            <a:ext cx="7410541" cy="5620788"/>
            <a:chOff x="438059" y="771597"/>
            <a:chExt cx="7410541" cy="5620788"/>
          </a:xfrm>
        </p:grpSpPr>
        <p:cxnSp>
          <p:nvCxnSpPr>
            <p:cNvPr id="10" name="Straight Arrow Connector 9">
              <a:extLst>
                <a:ext uri="{FF2B5EF4-FFF2-40B4-BE49-F238E27FC236}">
                  <a16:creationId xmlns:a16="http://schemas.microsoft.com/office/drawing/2014/main" id="{DA4442CB-D091-4B63-9E25-8E4C1E39AE79}"/>
                </a:ext>
              </a:extLst>
            </p:cNvPr>
            <p:cNvCxnSpPr>
              <a:cxnSpLocks/>
            </p:cNvCxnSpPr>
            <p:nvPr/>
          </p:nvCxnSpPr>
          <p:spPr>
            <a:xfrm flipH="1" flipV="1">
              <a:off x="3449957" y="4619837"/>
              <a:ext cx="170111" cy="690616"/>
            </a:xfrm>
            <a:prstGeom prst="straightConnector1">
              <a:avLst/>
            </a:prstGeom>
            <a:ln w="254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9FEE885D-39B9-4D96-A409-E314276460BA}"/>
                </a:ext>
              </a:extLst>
            </p:cNvPr>
            <p:cNvSpPr txBox="1"/>
            <p:nvPr/>
          </p:nvSpPr>
          <p:spPr>
            <a:xfrm>
              <a:off x="438059" y="6146164"/>
              <a:ext cx="1046848" cy="246221"/>
            </a:xfrm>
            <a:prstGeom prst="rect">
              <a:avLst/>
            </a:prstGeom>
            <a:noFill/>
          </p:spPr>
          <p:txBody>
            <a:bodyPr wrap="square" rtlCol="0">
              <a:spAutoFit/>
            </a:bodyPr>
            <a:lstStyle/>
            <a:p>
              <a:pPr algn="ctr"/>
              <a:r>
                <a:rPr lang="en-US" sz="1000" b="1" dirty="0" err="1">
                  <a:latin typeface="+mj-lt"/>
                </a:rPr>
                <a:t>SCA</a:t>
              </a:r>
              <a:endParaRPr lang="en-US" sz="1000" b="1" dirty="0">
                <a:latin typeface="+mj-lt"/>
              </a:endParaRPr>
            </a:p>
          </p:txBody>
        </p:sp>
        <p:sp>
          <p:nvSpPr>
            <p:cNvPr id="12" name="TextBox 11">
              <a:extLst>
                <a:ext uri="{FF2B5EF4-FFF2-40B4-BE49-F238E27FC236}">
                  <a16:creationId xmlns:a16="http://schemas.microsoft.com/office/drawing/2014/main" id="{20E7F7D7-A226-4841-AA9D-6A4BF9429E2A}"/>
                </a:ext>
              </a:extLst>
            </p:cNvPr>
            <p:cNvSpPr txBox="1"/>
            <p:nvPr/>
          </p:nvSpPr>
          <p:spPr>
            <a:xfrm>
              <a:off x="2979622" y="6122491"/>
              <a:ext cx="1280891" cy="246221"/>
            </a:xfrm>
            <a:prstGeom prst="rect">
              <a:avLst/>
            </a:prstGeom>
            <a:noFill/>
          </p:spPr>
          <p:txBody>
            <a:bodyPr wrap="square" rtlCol="0">
              <a:spAutoFit/>
            </a:bodyPr>
            <a:lstStyle/>
            <a:p>
              <a:pPr algn="ctr"/>
              <a:r>
                <a:rPr lang="en-US" sz="1000" b="1" dirty="0">
                  <a:latin typeface="+mj-lt"/>
                </a:rPr>
                <a:t>MOB</a:t>
              </a:r>
            </a:p>
          </p:txBody>
        </p:sp>
        <p:sp>
          <p:nvSpPr>
            <p:cNvPr id="13" name="TextBox 12">
              <a:extLst>
                <a:ext uri="{FF2B5EF4-FFF2-40B4-BE49-F238E27FC236}">
                  <a16:creationId xmlns:a16="http://schemas.microsoft.com/office/drawing/2014/main" id="{44EA944B-43FC-45DC-B9B6-9DF19CA363E8}"/>
                </a:ext>
              </a:extLst>
            </p:cNvPr>
            <p:cNvSpPr txBox="1"/>
            <p:nvPr/>
          </p:nvSpPr>
          <p:spPr>
            <a:xfrm>
              <a:off x="809328" y="4564938"/>
              <a:ext cx="1046849" cy="246221"/>
            </a:xfrm>
            <a:prstGeom prst="rect">
              <a:avLst/>
            </a:prstGeom>
            <a:noFill/>
          </p:spPr>
          <p:txBody>
            <a:bodyPr wrap="square" rtlCol="0">
              <a:spAutoFit/>
            </a:bodyPr>
            <a:lstStyle/>
            <a:p>
              <a:pPr algn="ctr"/>
              <a:r>
                <a:rPr lang="en-US" sz="1000" b="1" dirty="0" err="1">
                  <a:latin typeface="+mj-lt"/>
                </a:rPr>
                <a:t>MOSB</a:t>
              </a:r>
              <a:endParaRPr lang="en-US" sz="1000" b="1" dirty="0">
                <a:latin typeface="+mj-lt"/>
              </a:endParaRPr>
            </a:p>
          </p:txBody>
        </p:sp>
        <p:sp>
          <p:nvSpPr>
            <p:cNvPr id="14" name="TextBox 13">
              <a:extLst>
                <a:ext uri="{FF2B5EF4-FFF2-40B4-BE49-F238E27FC236}">
                  <a16:creationId xmlns:a16="http://schemas.microsoft.com/office/drawing/2014/main" id="{A4042A5B-CC2F-46CE-A110-078C23ED9060}"/>
                </a:ext>
              </a:extLst>
            </p:cNvPr>
            <p:cNvSpPr txBox="1"/>
            <p:nvPr/>
          </p:nvSpPr>
          <p:spPr>
            <a:xfrm>
              <a:off x="3824196" y="5018713"/>
              <a:ext cx="1280891" cy="246221"/>
            </a:xfrm>
            <a:prstGeom prst="rect">
              <a:avLst/>
            </a:prstGeom>
            <a:noFill/>
          </p:spPr>
          <p:txBody>
            <a:bodyPr wrap="square" rtlCol="0">
              <a:spAutoFit/>
            </a:bodyPr>
            <a:lstStyle/>
            <a:p>
              <a:pPr algn="ctr"/>
              <a:r>
                <a:rPr lang="en-US" sz="1000" b="1" dirty="0">
                  <a:latin typeface="+mj-lt"/>
                </a:rPr>
                <a:t>BLUE </a:t>
              </a:r>
              <a:r>
                <a:rPr lang="en-US" sz="1000" b="1" dirty="0" err="1">
                  <a:latin typeface="+mj-lt"/>
                </a:rPr>
                <a:t>FPA</a:t>
              </a:r>
              <a:endParaRPr lang="en-US" sz="1000" b="1" dirty="0">
                <a:latin typeface="+mj-lt"/>
              </a:endParaRPr>
            </a:p>
          </p:txBody>
        </p:sp>
        <p:sp>
          <p:nvSpPr>
            <p:cNvPr id="15" name="TextBox 14">
              <a:extLst>
                <a:ext uri="{FF2B5EF4-FFF2-40B4-BE49-F238E27FC236}">
                  <a16:creationId xmlns:a16="http://schemas.microsoft.com/office/drawing/2014/main" id="{471D91CC-2952-4910-AD27-D38F2CBC90EA}"/>
                </a:ext>
              </a:extLst>
            </p:cNvPr>
            <p:cNvSpPr txBox="1"/>
            <p:nvPr/>
          </p:nvSpPr>
          <p:spPr>
            <a:xfrm>
              <a:off x="3156849" y="5277579"/>
              <a:ext cx="1280891" cy="246221"/>
            </a:xfrm>
            <a:prstGeom prst="rect">
              <a:avLst/>
            </a:prstGeom>
            <a:noFill/>
          </p:spPr>
          <p:txBody>
            <a:bodyPr wrap="square" rtlCol="0">
              <a:spAutoFit/>
            </a:bodyPr>
            <a:lstStyle/>
            <a:p>
              <a:pPr algn="ctr"/>
              <a:r>
                <a:rPr lang="en-US" sz="1000" b="1" dirty="0">
                  <a:latin typeface="+mj-lt"/>
                </a:rPr>
                <a:t>RED </a:t>
              </a:r>
              <a:r>
                <a:rPr lang="en-US" sz="1000" b="1" dirty="0" err="1">
                  <a:latin typeface="+mj-lt"/>
                </a:rPr>
                <a:t>FPA</a:t>
              </a:r>
              <a:endParaRPr lang="en-US" sz="1000" b="1" dirty="0">
                <a:latin typeface="+mj-lt"/>
              </a:endParaRPr>
            </a:p>
          </p:txBody>
        </p:sp>
        <p:cxnSp>
          <p:nvCxnSpPr>
            <p:cNvPr id="16" name="Straight Arrow Connector 15">
              <a:extLst>
                <a:ext uri="{FF2B5EF4-FFF2-40B4-BE49-F238E27FC236}">
                  <a16:creationId xmlns:a16="http://schemas.microsoft.com/office/drawing/2014/main" id="{515419F3-9E54-4442-8485-3D81A8EACC1D}"/>
                </a:ext>
              </a:extLst>
            </p:cNvPr>
            <p:cNvCxnSpPr>
              <a:cxnSpLocks/>
            </p:cNvCxnSpPr>
            <p:nvPr/>
          </p:nvCxnSpPr>
          <p:spPr>
            <a:xfrm flipH="1" flipV="1">
              <a:off x="4007077" y="4891717"/>
              <a:ext cx="186554" cy="174708"/>
            </a:xfrm>
            <a:prstGeom prst="straightConnector1">
              <a:avLst/>
            </a:prstGeom>
            <a:ln w="254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9CADBB3-6A0A-4924-B171-DF61D044DC17}"/>
                </a:ext>
              </a:extLst>
            </p:cNvPr>
            <p:cNvSpPr txBox="1"/>
            <p:nvPr/>
          </p:nvSpPr>
          <p:spPr>
            <a:xfrm>
              <a:off x="4193631" y="4375736"/>
              <a:ext cx="1280891" cy="246221"/>
            </a:xfrm>
            <a:prstGeom prst="rect">
              <a:avLst/>
            </a:prstGeom>
            <a:noFill/>
          </p:spPr>
          <p:txBody>
            <a:bodyPr wrap="square" rtlCol="0">
              <a:spAutoFit/>
            </a:bodyPr>
            <a:lstStyle/>
            <a:p>
              <a:pPr algn="ctr"/>
              <a:r>
                <a:rPr lang="en-US" sz="1000" b="1" dirty="0">
                  <a:latin typeface="+mj-lt"/>
                </a:rPr>
                <a:t>MLA/Fiber</a:t>
              </a:r>
            </a:p>
          </p:txBody>
        </p:sp>
        <p:cxnSp>
          <p:nvCxnSpPr>
            <p:cNvPr id="18" name="Straight Arrow Connector 17">
              <a:extLst>
                <a:ext uri="{FF2B5EF4-FFF2-40B4-BE49-F238E27FC236}">
                  <a16:creationId xmlns:a16="http://schemas.microsoft.com/office/drawing/2014/main" id="{456B7334-E1D5-4479-B1F8-0C752A397CD7}"/>
                </a:ext>
              </a:extLst>
            </p:cNvPr>
            <p:cNvCxnSpPr>
              <a:cxnSpLocks/>
            </p:cNvCxnSpPr>
            <p:nvPr/>
          </p:nvCxnSpPr>
          <p:spPr>
            <a:xfrm flipV="1">
              <a:off x="1104900" y="6133655"/>
              <a:ext cx="227853" cy="87354"/>
            </a:xfrm>
            <a:prstGeom prst="straightConnector1">
              <a:avLst/>
            </a:prstGeom>
            <a:ln w="254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972DF5D-7124-4F47-BD1F-8331ACF22127}"/>
                </a:ext>
              </a:extLst>
            </p:cNvPr>
            <p:cNvCxnSpPr>
              <a:cxnSpLocks/>
            </p:cNvCxnSpPr>
            <p:nvPr/>
          </p:nvCxnSpPr>
          <p:spPr>
            <a:xfrm flipV="1">
              <a:off x="1540329" y="4564543"/>
              <a:ext cx="606936" cy="110588"/>
            </a:xfrm>
            <a:prstGeom prst="straightConnector1">
              <a:avLst/>
            </a:prstGeom>
            <a:ln w="254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E2E52CA-B84C-430F-8A78-06B150B014E2}"/>
                </a:ext>
              </a:extLst>
            </p:cNvPr>
            <p:cNvCxnSpPr>
              <a:cxnSpLocks/>
            </p:cNvCxnSpPr>
            <p:nvPr/>
          </p:nvCxnSpPr>
          <p:spPr>
            <a:xfrm flipH="1" flipV="1">
              <a:off x="3156850" y="5923189"/>
              <a:ext cx="293107" cy="254143"/>
            </a:xfrm>
            <a:prstGeom prst="straightConnector1">
              <a:avLst/>
            </a:prstGeom>
            <a:ln w="254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FC5A11F9-6651-4D7B-B3D3-D597AC92F7A5}"/>
                </a:ext>
              </a:extLst>
            </p:cNvPr>
            <p:cNvSpPr txBox="1"/>
            <p:nvPr/>
          </p:nvSpPr>
          <p:spPr>
            <a:xfrm>
              <a:off x="5559421" y="5275803"/>
              <a:ext cx="1388843" cy="400110"/>
            </a:xfrm>
            <a:prstGeom prst="rect">
              <a:avLst/>
            </a:prstGeom>
            <a:noFill/>
          </p:spPr>
          <p:txBody>
            <a:bodyPr wrap="square" rtlCol="0">
              <a:spAutoFit/>
            </a:bodyPr>
            <a:lstStyle/>
            <a:p>
              <a:pPr algn="ctr"/>
              <a:r>
                <a:rPr lang="pl-PL" sz="1000" b="1" dirty="0">
                  <a:latin typeface="+mj-lt"/>
                </a:rPr>
                <a:t>UVNIR LHPs/ Radiators </a:t>
              </a:r>
              <a:endParaRPr lang="en-US" sz="1000" b="1" dirty="0">
                <a:latin typeface="+mj-lt"/>
              </a:endParaRPr>
            </a:p>
          </p:txBody>
        </p:sp>
        <p:cxnSp>
          <p:nvCxnSpPr>
            <p:cNvPr id="22" name="Straight Arrow Connector 21">
              <a:extLst>
                <a:ext uri="{FF2B5EF4-FFF2-40B4-BE49-F238E27FC236}">
                  <a16:creationId xmlns:a16="http://schemas.microsoft.com/office/drawing/2014/main" id="{F86BCCB3-37EF-4ADE-8F76-942AAA79C8F5}"/>
                </a:ext>
              </a:extLst>
            </p:cNvPr>
            <p:cNvCxnSpPr>
              <a:cxnSpLocks/>
            </p:cNvCxnSpPr>
            <p:nvPr/>
          </p:nvCxnSpPr>
          <p:spPr>
            <a:xfrm flipV="1">
              <a:off x="6253843" y="5018713"/>
              <a:ext cx="92327" cy="291740"/>
            </a:xfrm>
            <a:prstGeom prst="straightConnector1">
              <a:avLst/>
            </a:prstGeom>
            <a:ln w="254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EA32B6E-CBA8-45D0-B49B-CFCAFCAC66EA}"/>
                </a:ext>
              </a:extLst>
            </p:cNvPr>
            <p:cNvCxnSpPr>
              <a:cxnSpLocks/>
            </p:cNvCxnSpPr>
            <p:nvPr/>
          </p:nvCxnSpPr>
          <p:spPr>
            <a:xfrm flipH="1" flipV="1">
              <a:off x="4140215" y="4287863"/>
              <a:ext cx="355585" cy="210983"/>
            </a:xfrm>
            <a:prstGeom prst="straightConnector1">
              <a:avLst/>
            </a:prstGeom>
            <a:ln w="254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0276A98-F967-4F0E-B092-584CA4798F50}"/>
                </a:ext>
              </a:extLst>
            </p:cNvPr>
            <p:cNvSpPr txBox="1"/>
            <p:nvPr/>
          </p:nvSpPr>
          <p:spPr>
            <a:xfrm>
              <a:off x="4871275" y="3701014"/>
              <a:ext cx="1280891" cy="707886"/>
            </a:xfrm>
            <a:prstGeom prst="rect">
              <a:avLst/>
            </a:prstGeom>
            <a:noFill/>
          </p:spPr>
          <p:txBody>
            <a:bodyPr wrap="square" rtlCol="0">
              <a:spAutoFit/>
            </a:bodyPr>
            <a:lstStyle/>
            <a:p>
              <a:pPr algn="ctr"/>
              <a:r>
                <a:rPr lang="en-US" sz="1000" b="1" dirty="0">
                  <a:latin typeface="+mj-lt"/>
                </a:rPr>
                <a:t>SDA </a:t>
              </a:r>
              <a:r>
                <a:rPr lang="en-US" sz="1000" b="1" dirty="0" smtClean="0">
                  <a:latin typeface="+mj-lt"/>
                </a:rPr>
                <a:t>(Procurement From Space Dynamics Lab)</a:t>
              </a:r>
              <a:endParaRPr lang="en-US" sz="1000" b="1" dirty="0">
                <a:latin typeface="+mj-lt"/>
              </a:endParaRPr>
            </a:p>
          </p:txBody>
        </p:sp>
        <p:cxnSp>
          <p:nvCxnSpPr>
            <p:cNvPr id="25" name="Straight Arrow Connector 24">
              <a:extLst>
                <a:ext uri="{FF2B5EF4-FFF2-40B4-BE49-F238E27FC236}">
                  <a16:creationId xmlns:a16="http://schemas.microsoft.com/office/drawing/2014/main" id="{D5475D3B-77B0-4E8A-BF1D-D4A43FC98F8E}"/>
                </a:ext>
              </a:extLst>
            </p:cNvPr>
            <p:cNvCxnSpPr>
              <a:cxnSpLocks/>
            </p:cNvCxnSpPr>
            <p:nvPr/>
          </p:nvCxnSpPr>
          <p:spPr>
            <a:xfrm flipH="1" flipV="1">
              <a:off x="4834077" y="3393922"/>
              <a:ext cx="254404" cy="454178"/>
            </a:xfrm>
            <a:prstGeom prst="straightConnector1">
              <a:avLst/>
            </a:prstGeom>
            <a:ln w="254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8A3D8A34-6374-4FA2-AC2A-0D14BDC9C02D}"/>
                </a:ext>
              </a:extLst>
            </p:cNvPr>
            <p:cNvSpPr txBox="1"/>
            <p:nvPr/>
          </p:nvSpPr>
          <p:spPr>
            <a:xfrm>
              <a:off x="1120236" y="1364325"/>
              <a:ext cx="1280891" cy="246221"/>
            </a:xfrm>
            <a:prstGeom prst="rect">
              <a:avLst/>
            </a:prstGeom>
            <a:noFill/>
          </p:spPr>
          <p:txBody>
            <a:bodyPr wrap="square" rtlCol="0">
              <a:spAutoFit/>
            </a:bodyPr>
            <a:lstStyle/>
            <a:p>
              <a:pPr algn="ctr"/>
              <a:r>
                <a:rPr lang="en-US" sz="1000" b="1" dirty="0" err="1">
                  <a:latin typeface="+mj-lt"/>
                </a:rPr>
                <a:t>ICDU</a:t>
              </a:r>
              <a:endParaRPr lang="en-US" sz="1000" b="1" dirty="0">
                <a:latin typeface="+mj-lt"/>
              </a:endParaRPr>
            </a:p>
          </p:txBody>
        </p:sp>
        <p:sp>
          <p:nvSpPr>
            <p:cNvPr id="27" name="TextBox 26">
              <a:extLst>
                <a:ext uri="{FF2B5EF4-FFF2-40B4-BE49-F238E27FC236}">
                  <a16:creationId xmlns:a16="http://schemas.microsoft.com/office/drawing/2014/main" id="{F84633E5-6C15-4C3E-B8EB-F72065FD9F8F}"/>
                </a:ext>
              </a:extLst>
            </p:cNvPr>
            <p:cNvSpPr txBox="1"/>
            <p:nvPr/>
          </p:nvSpPr>
          <p:spPr>
            <a:xfrm>
              <a:off x="1950237" y="771597"/>
              <a:ext cx="1280891" cy="246221"/>
            </a:xfrm>
            <a:prstGeom prst="rect">
              <a:avLst/>
            </a:prstGeom>
            <a:noFill/>
          </p:spPr>
          <p:txBody>
            <a:bodyPr wrap="square" rtlCol="0">
              <a:spAutoFit/>
            </a:bodyPr>
            <a:lstStyle/>
            <a:p>
              <a:pPr algn="ctr"/>
              <a:r>
                <a:rPr lang="en-US" sz="1000" b="1" dirty="0">
                  <a:latin typeface="+mj-lt"/>
                </a:rPr>
                <a:t>MCE</a:t>
              </a:r>
            </a:p>
          </p:txBody>
        </p:sp>
        <p:sp>
          <p:nvSpPr>
            <p:cNvPr id="28" name="TextBox 27">
              <a:extLst>
                <a:ext uri="{FF2B5EF4-FFF2-40B4-BE49-F238E27FC236}">
                  <a16:creationId xmlns:a16="http://schemas.microsoft.com/office/drawing/2014/main" id="{98E403E7-77CD-418D-845D-185B311238C9}"/>
                </a:ext>
              </a:extLst>
            </p:cNvPr>
            <p:cNvSpPr txBox="1"/>
            <p:nvPr/>
          </p:nvSpPr>
          <p:spPr>
            <a:xfrm>
              <a:off x="3227582" y="844908"/>
              <a:ext cx="1280891" cy="246221"/>
            </a:xfrm>
            <a:prstGeom prst="rect">
              <a:avLst/>
            </a:prstGeom>
            <a:noFill/>
          </p:spPr>
          <p:txBody>
            <a:bodyPr wrap="square" rtlCol="0">
              <a:spAutoFit/>
            </a:bodyPr>
            <a:lstStyle/>
            <a:p>
              <a:pPr algn="ctr"/>
              <a:r>
                <a:rPr lang="en-US" sz="1000" b="1" dirty="0" err="1">
                  <a:latin typeface="+mj-lt"/>
                </a:rPr>
                <a:t>DAU</a:t>
              </a:r>
              <a:endParaRPr lang="en-US" sz="1000" b="1" dirty="0">
                <a:latin typeface="+mj-lt"/>
              </a:endParaRPr>
            </a:p>
          </p:txBody>
        </p:sp>
        <p:sp>
          <p:nvSpPr>
            <p:cNvPr id="29" name="TextBox 28">
              <a:extLst>
                <a:ext uri="{FF2B5EF4-FFF2-40B4-BE49-F238E27FC236}">
                  <a16:creationId xmlns:a16="http://schemas.microsoft.com/office/drawing/2014/main" id="{6B8CC633-9ED1-4791-9852-34E86CE52958}"/>
                </a:ext>
              </a:extLst>
            </p:cNvPr>
            <p:cNvSpPr txBox="1"/>
            <p:nvPr/>
          </p:nvSpPr>
          <p:spPr>
            <a:xfrm>
              <a:off x="578380" y="2535294"/>
              <a:ext cx="1280891" cy="246221"/>
            </a:xfrm>
            <a:prstGeom prst="rect">
              <a:avLst/>
            </a:prstGeom>
            <a:noFill/>
          </p:spPr>
          <p:txBody>
            <a:bodyPr wrap="square" rtlCol="0">
              <a:spAutoFit/>
            </a:bodyPr>
            <a:lstStyle/>
            <a:p>
              <a:pPr algn="ctr"/>
              <a:r>
                <a:rPr lang="en-US" sz="1000" b="1" dirty="0">
                  <a:latin typeface="+mj-lt"/>
                </a:rPr>
                <a:t>Structure</a:t>
              </a:r>
            </a:p>
          </p:txBody>
        </p:sp>
        <p:cxnSp>
          <p:nvCxnSpPr>
            <p:cNvPr id="30" name="Straight Arrow Connector 29">
              <a:extLst>
                <a:ext uri="{FF2B5EF4-FFF2-40B4-BE49-F238E27FC236}">
                  <a16:creationId xmlns:a16="http://schemas.microsoft.com/office/drawing/2014/main" id="{ADAA8613-2DB8-419F-9FA2-DDB6E5E8CC11}"/>
                </a:ext>
              </a:extLst>
            </p:cNvPr>
            <p:cNvCxnSpPr>
              <a:cxnSpLocks/>
            </p:cNvCxnSpPr>
            <p:nvPr/>
          </p:nvCxnSpPr>
          <p:spPr>
            <a:xfrm>
              <a:off x="1418364" y="2742818"/>
              <a:ext cx="233459" cy="197098"/>
            </a:xfrm>
            <a:prstGeom prst="straightConnector1">
              <a:avLst/>
            </a:prstGeom>
            <a:ln w="254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547C2096-A9FF-4BE1-A670-50F02A069558}"/>
                </a:ext>
              </a:extLst>
            </p:cNvPr>
            <p:cNvCxnSpPr>
              <a:cxnSpLocks/>
            </p:cNvCxnSpPr>
            <p:nvPr/>
          </p:nvCxnSpPr>
          <p:spPr>
            <a:xfrm>
              <a:off x="1785087" y="1605163"/>
              <a:ext cx="85346" cy="200088"/>
            </a:xfrm>
            <a:prstGeom prst="straightConnector1">
              <a:avLst/>
            </a:prstGeom>
            <a:ln w="254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BF3246AE-0CF5-428F-8E56-74E64762195C}"/>
                </a:ext>
              </a:extLst>
            </p:cNvPr>
            <p:cNvCxnSpPr>
              <a:cxnSpLocks/>
            </p:cNvCxnSpPr>
            <p:nvPr/>
          </p:nvCxnSpPr>
          <p:spPr>
            <a:xfrm>
              <a:off x="2672443" y="968018"/>
              <a:ext cx="74032" cy="192382"/>
            </a:xfrm>
            <a:prstGeom prst="straightConnector1">
              <a:avLst/>
            </a:prstGeom>
            <a:ln w="254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64F06AC8-3709-46F0-B307-C3B2081460F3}"/>
                </a:ext>
              </a:extLst>
            </p:cNvPr>
            <p:cNvCxnSpPr>
              <a:cxnSpLocks/>
            </p:cNvCxnSpPr>
            <p:nvPr/>
          </p:nvCxnSpPr>
          <p:spPr>
            <a:xfrm>
              <a:off x="3963563" y="1038154"/>
              <a:ext cx="233459" cy="197098"/>
            </a:xfrm>
            <a:prstGeom prst="straightConnector1">
              <a:avLst/>
            </a:prstGeom>
            <a:ln w="254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74516846-6E93-4B8F-9C7F-87B9A4709D07}"/>
                </a:ext>
              </a:extLst>
            </p:cNvPr>
            <p:cNvSpPr txBox="1"/>
            <p:nvPr/>
          </p:nvSpPr>
          <p:spPr>
            <a:xfrm>
              <a:off x="6567709" y="1344535"/>
              <a:ext cx="1280891" cy="400110"/>
            </a:xfrm>
            <a:prstGeom prst="rect">
              <a:avLst/>
            </a:prstGeom>
            <a:noFill/>
          </p:spPr>
          <p:txBody>
            <a:bodyPr wrap="square" rtlCol="0">
              <a:spAutoFit/>
            </a:bodyPr>
            <a:lstStyle/>
            <a:p>
              <a:r>
                <a:rPr lang="en-US" sz="1000" b="1" dirty="0">
                  <a:latin typeface="+mj-lt"/>
                </a:rPr>
                <a:t>RSS, ES &amp; Support Structure </a:t>
              </a:r>
            </a:p>
          </p:txBody>
        </p:sp>
        <p:cxnSp>
          <p:nvCxnSpPr>
            <p:cNvPr id="35" name="Straight Arrow Connector 34">
              <a:extLst>
                <a:ext uri="{FF2B5EF4-FFF2-40B4-BE49-F238E27FC236}">
                  <a16:creationId xmlns:a16="http://schemas.microsoft.com/office/drawing/2014/main" id="{BB8C9D2A-6336-4B70-BB85-C89595701841}"/>
                </a:ext>
              </a:extLst>
            </p:cNvPr>
            <p:cNvCxnSpPr>
              <a:cxnSpLocks/>
            </p:cNvCxnSpPr>
            <p:nvPr/>
          </p:nvCxnSpPr>
          <p:spPr>
            <a:xfrm flipH="1">
              <a:off x="6253843" y="1547547"/>
              <a:ext cx="342900" cy="197098"/>
            </a:xfrm>
            <a:prstGeom prst="straightConnector1">
              <a:avLst/>
            </a:prstGeom>
            <a:ln w="254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sp>
        <p:nvSpPr>
          <p:cNvPr id="36" name="Right Arrow 35"/>
          <p:cNvSpPr/>
          <p:nvPr/>
        </p:nvSpPr>
        <p:spPr>
          <a:xfrm>
            <a:off x="4057662" y="2139340"/>
            <a:ext cx="433952" cy="2673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858" y="3479943"/>
            <a:ext cx="4481357" cy="3139321"/>
          </a:xfrm>
          <a:prstGeom prst="rect">
            <a:avLst/>
          </a:prstGeom>
        </p:spPr>
        <p:txBody>
          <a:bodyPr wrap="square">
            <a:spAutoFit/>
          </a:bodyPr>
          <a:lstStyle/>
          <a:p>
            <a:r>
              <a:rPr lang="en-US" dirty="0" smtClean="0"/>
              <a:t>OCI design </a:t>
            </a:r>
            <a:r>
              <a:rPr lang="en-US" dirty="0"/>
              <a:t>i</a:t>
            </a:r>
            <a:r>
              <a:rPr lang="en-US" dirty="0" smtClean="0"/>
              <a:t>s </a:t>
            </a:r>
            <a:r>
              <a:rPr lang="en-US" dirty="0"/>
              <a:t>h</a:t>
            </a:r>
            <a:r>
              <a:rPr lang="en-US" dirty="0" smtClean="0"/>
              <a:t>ighly </a:t>
            </a:r>
            <a:r>
              <a:rPr lang="en-US" dirty="0"/>
              <a:t>i</a:t>
            </a:r>
            <a:r>
              <a:rPr lang="en-US" dirty="0" smtClean="0"/>
              <a:t>ntegrated</a:t>
            </a:r>
          </a:p>
          <a:p>
            <a:pPr marL="800100" lvl="1" indent="-342900">
              <a:buFont typeface="+mj-lt"/>
              <a:buAutoNum type="arabicPeriod"/>
            </a:pPr>
            <a:r>
              <a:rPr lang="en-US" dirty="0" smtClean="0"/>
              <a:t>Interfaces are intertwined, not obvious, and/or messy</a:t>
            </a:r>
          </a:p>
          <a:p>
            <a:pPr marL="800100" lvl="1" indent="-342900">
              <a:buFont typeface="+mj-lt"/>
              <a:buAutoNum type="arabicPeriod"/>
            </a:pPr>
            <a:r>
              <a:rPr lang="en-US" dirty="0" smtClean="0"/>
              <a:t>Many </a:t>
            </a:r>
            <a:r>
              <a:rPr lang="en-US" dirty="0"/>
              <a:t>requirements can’t be decomposed or easily verified until system </a:t>
            </a:r>
            <a:r>
              <a:rPr lang="en-US" dirty="0" smtClean="0"/>
              <a:t>level</a:t>
            </a:r>
          </a:p>
          <a:p>
            <a:pPr marL="800100" lvl="1" indent="-342900">
              <a:buFont typeface="+mj-lt"/>
              <a:buAutoNum type="arabicPeriod"/>
            </a:pPr>
            <a:r>
              <a:rPr lang="en-US" dirty="0" smtClean="0"/>
              <a:t>Complex operations</a:t>
            </a:r>
            <a:endParaRPr lang="en-US" dirty="0"/>
          </a:p>
          <a:p>
            <a:pPr marL="800100" lvl="1" indent="-342900">
              <a:buFont typeface="+mj-lt"/>
              <a:buAutoNum type="arabicPeriod"/>
            </a:pPr>
            <a:r>
              <a:rPr lang="en-US" dirty="0"/>
              <a:t>Multiple ETD divisions needed to deliver </a:t>
            </a:r>
            <a:r>
              <a:rPr lang="en-US" dirty="0" smtClean="0"/>
              <a:t>a product </a:t>
            </a:r>
            <a:r>
              <a:rPr lang="en-US" dirty="0"/>
              <a:t>to I&amp;T</a:t>
            </a:r>
          </a:p>
          <a:p>
            <a:pPr marL="800100" lvl="1" indent="-342900">
              <a:buFont typeface="+mj-lt"/>
              <a:buAutoNum type="arabicPeriod"/>
            </a:pPr>
            <a:r>
              <a:rPr lang="en-US" dirty="0" smtClean="0"/>
              <a:t>Increased </a:t>
            </a:r>
            <a:r>
              <a:rPr lang="en-US" dirty="0"/>
              <a:t>risk to higher levels of assembly </a:t>
            </a:r>
            <a:endParaRPr lang="en-US" dirty="0" smtClean="0"/>
          </a:p>
        </p:txBody>
      </p:sp>
      <p:sp>
        <p:nvSpPr>
          <p:cNvPr id="38" name="TextBox 37">
            <a:extLst>
              <a:ext uri="{FF2B5EF4-FFF2-40B4-BE49-F238E27FC236}">
                <a16:creationId xmlns:a16="http://schemas.microsoft.com/office/drawing/2014/main" id="{6B8CC633-9ED1-4791-9852-34E86CE52958}"/>
              </a:ext>
            </a:extLst>
          </p:cNvPr>
          <p:cNvSpPr txBox="1"/>
          <p:nvPr/>
        </p:nvSpPr>
        <p:spPr>
          <a:xfrm>
            <a:off x="163102" y="1062021"/>
            <a:ext cx="1280891" cy="246221"/>
          </a:xfrm>
          <a:prstGeom prst="rect">
            <a:avLst/>
          </a:prstGeom>
          <a:noFill/>
        </p:spPr>
        <p:txBody>
          <a:bodyPr wrap="square" rtlCol="0">
            <a:spAutoFit/>
          </a:bodyPr>
          <a:lstStyle/>
          <a:p>
            <a:pPr algn="ctr"/>
            <a:r>
              <a:rPr lang="en-US" sz="1000" b="1" dirty="0" smtClean="0">
                <a:latin typeface="+mj-lt"/>
              </a:rPr>
              <a:t>OCI</a:t>
            </a:r>
            <a:endParaRPr lang="en-US" sz="1000" b="1" dirty="0">
              <a:latin typeface="+mj-lt"/>
            </a:endParaRPr>
          </a:p>
        </p:txBody>
      </p:sp>
      <p:sp>
        <p:nvSpPr>
          <p:cNvPr id="39" name="TextBox 38">
            <a:extLst>
              <a:ext uri="{FF2B5EF4-FFF2-40B4-BE49-F238E27FC236}">
                <a16:creationId xmlns:a16="http://schemas.microsoft.com/office/drawing/2014/main" id="{6B8CC633-9ED1-4791-9852-34E86CE52958}"/>
              </a:ext>
            </a:extLst>
          </p:cNvPr>
          <p:cNvSpPr txBox="1"/>
          <p:nvPr/>
        </p:nvSpPr>
        <p:spPr>
          <a:xfrm>
            <a:off x="4680420" y="1106683"/>
            <a:ext cx="1280891" cy="246221"/>
          </a:xfrm>
          <a:prstGeom prst="rect">
            <a:avLst/>
          </a:prstGeom>
          <a:noFill/>
        </p:spPr>
        <p:txBody>
          <a:bodyPr wrap="square" rtlCol="0">
            <a:spAutoFit/>
          </a:bodyPr>
          <a:lstStyle/>
          <a:p>
            <a:pPr algn="ctr"/>
            <a:r>
              <a:rPr lang="en-US" sz="1000" b="1" dirty="0" smtClean="0">
                <a:latin typeface="+mj-lt"/>
              </a:rPr>
              <a:t>FSW</a:t>
            </a:r>
            <a:endParaRPr lang="en-US" sz="1000" b="1" dirty="0">
              <a:latin typeface="+mj-lt"/>
            </a:endParaRPr>
          </a:p>
        </p:txBody>
      </p:sp>
      <p:sp>
        <p:nvSpPr>
          <p:cNvPr id="41" name="Content Placeholder 2"/>
          <p:cNvSpPr>
            <a:spLocks noGrp="1"/>
          </p:cNvSpPr>
          <p:nvPr>
            <p:ph idx="1"/>
          </p:nvPr>
        </p:nvSpPr>
        <p:spPr>
          <a:xfrm>
            <a:off x="7573861" y="5775662"/>
            <a:ext cx="3923483" cy="420659"/>
          </a:xfrm>
          <a:solidFill>
            <a:srgbClr val="00B050"/>
          </a:solidFill>
        </p:spPr>
        <p:txBody>
          <a:bodyPr>
            <a:noAutofit/>
          </a:bodyPr>
          <a:lstStyle/>
          <a:p>
            <a:pPr marL="0" indent="0">
              <a:buNone/>
            </a:pPr>
            <a:r>
              <a:rPr lang="en-US" sz="1800" dirty="0" smtClean="0">
                <a:solidFill>
                  <a:schemeClr val="bg1"/>
                </a:solidFill>
              </a:rPr>
              <a:t>OCI CDR Subsystem Decomposition</a:t>
            </a:r>
            <a:endParaRPr lang="en-US" sz="1800" dirty="0">
              <a:solidFill>
                <a:schemeClr val="bg1"/>
              </a:solidFill>
            </a:endParaRPr>
          </a:p>
        </p:txBody>
      </p:sp>
      <p:sp>
        <p:nvSpPr>
          <p:cNvPr id="3" name="Footer Placeholder 2"/>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22929244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OCI? - Subsystem Description (1/2)</a:t>
            </a:r>
            <a:endParaRPr lang="en-US" dirty="0"/>
          </a:p>
        </p:txBody>
      </p:sp>
      <p:sp>
        <p:nvSpPr>
          <p:cNvPr id="7" name="Slide Number Placeholder 6"/>
          <p:cNvSpPr>
            <a:spLocks noGrp="1"/>
          </p:cNvSpPr>
          <p:nvPr>
            <p:ph type="sldNum" sz="quarter" idx="12"/>
          </p:nvPr>
        </p:nvSpPr>
        <p:spPr/>
        <p:txBody>
          <a:bodyPr/>
          <a:lstStyle/>
          <a:p>
            <a:fld id="{B0D1B106-9B78-43E7-9216-5A30474DFCE2}" type="slidenum">
              <a:rPr lang="en-US" smtClean="0"/>
              <a:pPr/>
              <a:t>15</a:t>
            </a:fld>
            <a:endParaRPr lang="en-US" dirty="0"/>
          </a:p>
        </p:txBody>
      </p:sp>
      <p:cxnSp>
        <p:nvCxnSpPr>
          <p:cNvPr id="40" name="Straight Arrow Connector 39"/>
          <p:cNvCxnSpPr/>
          <p:nvPr/>
        </p:nvCxnSpPr>
        <p:spPr>
          <a:xfrm flipH="1">
            <a:off x="2496513" y="1104608"/>
            <a:ext cx="10448" cy="5332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1971866" y="1090154"/>
            <a:ext cx="522504" cy="288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2042098" y="1138822"/>
            <a:ext cx="452273" cy="2237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602345" y="934247"/>
            <a:ext cx="582894" cy="279798"/>
          </a:xfrm>
          <a:prstGeom prst="rect">
            <a:avLst/>
          </a:prstGeom>
          <a:noFill/>
        </p:spPr>
        <p:txBody>
          <a:bodyPr wrap="square" rtlCol="0">
            <a:spAutoFit/>
          </a:bodyPr>
          <a:lstStyle/>
          <a:p>
            <a:r>
              <a:rPr lang="en-US" sz="1200" dirty="0"/>
              <a:t>+Y</a:t>
            </a:r>
          </a:p>
        </p:txBody>
      </p:sp>
      <p:sp>
        <p:nvSpPr>
          <p:cNvPr id="44" name="TextBox 43"/>
          <p:cNvSpPr txBox="1"/>
          <p:nvPr/>
        </p:nvSpPr>
        <p:spPr>
          <a:xfrm>
            <a:off x="2312677" y="1675741"/>
            <a:ext cx="582894" cy="279798"/>
          </a:xfrm>
          <a:prstGeom prst="rect">
            <a:avLst/>
          </a:prstGeom>
          <a:noFill/>
        </p:spPr>
        <p:txBody>
          <a:bodyPr wrap="square" rtlCol="0">
            <a:spAutoFit/>
          </a:bodyPr>
          <a:lstStyle/>
          <a:p>
            <a:r>
              <a:rPr lang="en-US" sz="1200" dirty="0"/>
              <a:t>+Z</a:t>
            </a:r>
          </a:p>
        </p:txBody>
      </p:sp>
      <p:sp>
        <p:nvSpPr>
          <p:cNvPr id="45" name="TextBox 44"/>
          <p:cNvSpPr txBox="1"/>
          <p:nvPr/>
        </p:nvSpPr>
        <p:spPr>
          <a:xfrm>
            <a:off x="1750650" y="1440087"/>
            <a:ext cx="582894" cy="279798"/>
          </a:xfrm>
          <a:prstGeom prst="rect">
            <a:avLst/>
          </a:prstGeom>
          <a:noFill/>
        </p:spPr>
        <p:txBody>
          <a:bodyPr wrap="square" rtlCol="0">
            <a:spAutoFit/>
          </a:bodyPr>
          <a:lstStyle/>
          <a:p>
            <a:r>
              <a:rPr lang="en-US" sz="1200" dirty="0"/>
              <a:t>+X</a:t>
            </a:r>
          </a:p>
        </p:txBody>
      </p:sp>
      <p:pic>
        <p:nvPicPr>
          <p:cNvPr id="37" name="Picture 36">
            <a:extLst>
              <a:ext uri="{FF2B5EF4-FFF2-40B4-BE49-F238E27FC236}">
                <a16:creationId xmlns:a16="http://schemas.microsoft.com/office/drawing/2014/main" id="{3F36B5EF-BD82-4EE0-BEDA-9C76707E8979}"/>
              </a:ext>
            </a:extLst>
          </p:cNvPr>
          <p:cNvPicPr>
            <a:picLocks noChangeAspect="1"/>
          </p:cNvPicPr>
          <p:nvPr/>
        </p:nvPicPr>
        <p:blipFill>
          <a:blip r:embed="rId2">
            <a:clrChange>
              <a:clrFrom>
                <a:srgbClr val="FBFBFC"/>
              </a:clrFrom>
              <a:clrTo>
                <a:srgbClr val="FBFBFC">
                  <a:alpha val="0"/>
                </a:srgbClr>
              </a:clrTo>
            </a:clrChange>
          </a:blip>
          <a:stretch>
            <a:fillRect/>
          </a:stretch>
        </p:blipFill>
        <p:spPr>
          <a:xfrm>
            <a:off x="2626985" y="763874"/>
            <a:ext cx="5897501" cy="3658424"/>
          </a:xfrm>
          <a:prstGeom prst="rect">
            <a:avLst/>
          </a:prstGeom>
        </p:spPr>
      </p:pic>
      <p:sp>
        <p:nvSpPr>
          <p:cNvPr id="39" name="TextBox 38"/>
          <p:cNvSpPr txBox="1"/>
          <p:nvPr/>
        </p:nvSpPr>
        <p:spPr>
          <a:xfrm>
            <a:off x="4682248" y="4843673"/>
            <a:ext cx="5223753" cy="1661993"/>
          </a:xfrm>
          <a:prstGeom prst="rect">
            <a:avLst/>
          </a:prstGeom>
          <a:noFill/>
        </p:spPr>
        <p:txBody>
          <a:bodyPr wrap="square" rtlCol="0">
            <a:spAutoFit/>
          </a:bodyPr>
          <a:lstStyle/>
          <a:p>
            <a:r>
              <a:rPr lang="en-US" dirty="0"/>
              <a:t>Optical Module</a:t>
            </a:r>
          </a:p>
          <a:p>
            <a:pPr marL="285750" indent="-285750">
              <a:buFont typeface="Arial" panose="020B0604020202020204" pitchFamily="34" charset="0"/>
              <a:buChar char="•"/>
            </a:pPr>
            <a:r>
              <a:rPr lang="en-US" sz="1400" dirty="0"/>
              <a:t>Main Optical </a:t>
            </a:r>
            <a:r>
              <a:rPr lang="en-US" sz="1400" dirty="0" smtClean="0"/>
              <a:t>Bench (MOB)</a:t>
            </a:r>
            <a:endParaRPr lang="en-US" sz="1400" dirty="0"/>
          </a:p>
          <a:p>
            <a:pPr marL="742950" lvl="1" indent="-285750">
              <a:buFont typeface="Arial" panose="020B0604020202020204" pitchFamily="34" charset="0"/>
              <a:buChar char="•"/>
            </a:pPr>
            <a:r>
              <a:rPr lang="en-US" sz="1400" b="1" i="1" u="sng" dirty="0"/>
              <a:t>Rotating Telescope </a:t>
            </a:r>
            <a:r>
              <a:rPr lang="en-US" sz="1400" dirty="0"/>
              <a:t>Assembly</a:t>
            </a:r>
          </a:p>
          <a:p>
            <a:pPr marL="742950" lvl="1" indent="-285750">
              <a:buFont typeface="Arial" panose="020B0604020202020204" pitchFamily="34" charset="0"/>
              <a:buChar char="•"/>
            </a:pPr>
            <a:r>
              <a:rPr lang="en-US" sz="1400" dirty="0"/>
              <a:t>Half Angle </a:t>
            </a:r>
            <a:r>
              <a:rPr lang="en-US" sz="1400" dirty="0" smtClean="0"/>
              <a:t>Mirror Assembly</a:t>
            </a:r>
            <a:endParaRPr lang="en-US" sz="1400" dirty="0"/>
          </a:p>
          <a:p>
            <a:pPr marL="285750" indent="-285750">
              <a:buFont typeface="Arial" panose="020B0604020202020204" pitchFamily="34" charset="0"/>
              <a:buChar char="•"/>
            </a:pPr>
            <a:r>
              <a:rPr lang="en-US" sz="1400" dirty="0"/>
              <a:t>Main Optical </a:t>
            </a:r>
            <a:r>
              <a:rPr lang="en-US" sz="1400" dirty="0" smtClean="0"/>
              <a:t>Sub-Bench (MOSB)</a:t>
            </a:r>
            <a:endParaRPr lang="en-US" sz="1400" dirty="0"/>
          </a:p>
          <a:p>
            <a:pPr marL="742950" lvl="1" indent="-285750">
              <a:buFont typeface="Arial" panose="020B0604020202020204" pitchFamily="34" charset="0"/>
              <a:buChar char="•"/>
            </a:pPr>
            <a:r>
              <a:rPr lang="en-US" sz="1400" dirty="0"/>
              <a:t>Slit Grating UVNIR </a:t>
            </a:r>
            <a:r>
              <a:rPr lang="en-US" sz="1400" b="1" i="1" u="sng" dirty="0"/>
              <a:t>Hyperspectral</a:t>
            </a:r>
            <a:r>
              <a:rPr lang="en-US" sz="1400" dirty="0"/>
              <a:t> </a:t>
            </a:r>
            <a:r>
              <a:rPr lang="en-US" sz="1400" b="1" i="1" u="sng" dirty="0"/>
              <a:t>Spectrograph</a:t>
            </a:r>
          </a:p>
          <a:p>
            <a:pPr marL="742950" lvl="1" indent="-285750">
              <a:buFont typeface="Arial" panose="020B0604020202020204" pitchFamily="34" charset="0"/>
              <a:buChar char="•"/>
            </a:pPr>
            <a:r>
              <a:rPr lang="en-US" sz="1400" dirty="0"/>
              <a:t>Slit - </a:t>
            </a:r>
            <a:r>
              <a:rPr lang="en-US" sz="1400" b="1" i="1" u="sng" dirty="0"/>
              <a:t>Fiber Coupled </a:t>
            </a:r>
            <a:r>
              <a:rPr lang="en-US" sz="1400" dirty="0"/>
              <a:t>NIR SWIR “Light Bucket”</a:t>
            </a:r>
          </a:p>
        </p:txBody>
      </p:sp>
      <p:cxnSp>
        <p:nvCxnSpPr>
          <p:cNvPr id="46" name="Straight Arrow Connector 45"/>
          <p:cNvCxnSpPr/>
          <p:nvPr/>
        </p:nvCxnSpPr>
        <p:spPr>
          <a:xfrm flipV="1">
            <a:off x="6172200" y="4343400"/>
            <a:ext cx="152400" cy="5334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772400" y="4422298"/>
            <a:ext cx="3810000" cy="800219"/>
          </a:xfrm>
          <a:prstGeom prst="rect">
            <a:avLst/>
          </a:prstGeom>
          <a:noFill/>
        </p:spPr>
        <p:txBody>
          <a:bodyPr wrap="square" rtlCol="0">
            <a:spAutoFit/>
          </a:bodyPr>
          <a:lstStyle/>
          <a:p>
            <a:r>
              <a:rPr lang="en-US" dirty="0"/>
              <a:t>Solar Calibration </a:t>
            </a:r>
            <a:r>
              <a:rPr lang="en-US" dirty="0" smtClean="0"/>
              <a:t>Assembly (SCA)</a:t>
            </a:r>
            <a:endParaRPr lang="en-US" dirty="0"/>
          </a:p>
          <a:p>
            <a:pPr marL="285750" indent="-285750">
              <a:buFont typeface="Arial" panose="020B0604020202020204" pitchFamily="34" charset="0"/>
              <a:buChar char="•"/>
            </a:pPr>
            <a:r>
              <a:rPr lang="en-US" sz="1400" dirty="0"/>
              <a:t>Integrated carousel mechanism with </a:t>
            </a:r>
            <a:r>
              <a:rPr lang="en-US" sz="1400" b="1" i="1" u="sng" dirty="0"/>
              <a:t>3 calibration targets </a:t>
            </a:r>
            <a:r>
              <a:rPr lang="en-US" sz="1400" dirty="0"/>
              <a:t>and reusable door</a:t>
            </a:r>
          </a:p>
        </p:txBody>
      </p:sp>
      <p:sp>
        <p:nvSpPr>
          <p:cNvPr id="50" name="TextBox 49"/>
          <p:cNvSpPr txBox="1"/>
          <p:nvPr/>
        </p:nvSpPr>
        <p:spPr>
          <a:xfrm>
            <a:off x="1254263" y="3813426"/>
            <a:ext cx="3430448" cy="1938992"/>
          </a:xfrm>
          <a:prstGeom prst="rect">
            <a:avLst/>
          </a:prstGeom>
          <a:noFill/>
        </p:spPr>
        <p:txBody>
          <a:bodyPr wrap="square" rtlCol="0">
            <a:spAutoFit/>
          </a:bodyPr>
          <a:lstStyle/>
          <a:p>
            <a:r>
              <a:rPr lang="en-US" dirty="0"/>
              <a:t>SWIR Detection </a:t>
            </a:r>
            <a:r>
              <a:rPr lang="en-US" dirty="0" smtClean="0"/>
              <a:t>Assembly (SDA)</a:t>
            </a:r>
            <a:endParaRPr lang="en-US" sz="1400" dirty="0"/>
          </a:p>
          <a:p>
            <a:pPr marL="285750" indent="-285750">
              <a:buFont typeface="Arial" panose="020B0604020202020204" pitchFamily="34" charset="0"/>
              <a:buChar char="•"/>
            </a:pPr>
            <a:r>
              <a:rPr lang="en-US" sz="1400" dirty="0" smtClean="0"/>
              <a:t>NIR-SWIR </a:t>
            </a:r>
            <a:r>
              <a:rPr lang="en-US" sz="1400" b="1" i="1" dirty="0" smtClean="0"/>
              <a:t>(</a:t>
            </a:r>
            <a:r>
              <a:rPr lang="en-US" sz="1400" b="1" i="1" u="sng" dirty="0" smtClean="0"/>
              <a:t>0.94um – 2.2um</a:t>
            </a:r>
            <a:r>
              <a:rPr lang="en-US" sz="1400" b="1" i="1" dirty="0" smtClean="0"/>
              <a:t>) </a:t>
            </a:r>
            <a:r>
              <a:rPr lang="en-US" sz="1400" dirty="0"/>
              <a:t>Fiber Coupled Multiband Filter Spectrograph</a:t>
            </a:r>
          </a:p>
          <a:p>
            <a:pPr marL="285750" indent="-285750">
              <a:buFont typeface="Arial" panose="020B0604020202020204" pitchFamily="34" charset="0"/>
              <a:buChar char="•"/>
            </a:pPr>
            <a:r>
              <a:rPr lang="en-US" sz="1400" dirty="0"/>
              <a:t>32 </a:t>
            </a:r>
            <a:r>
              <a:rPr lang="en-US" sz="1400" b="1" i="1" u="sng" dirty="0" err="1" smtClean="0"/>
              <a:t>InGaAs</a:t>
            </a:r>
            <a:r>
              <a:rPr lang="en-US" sz="1400" b="1" i="1" u="sng" dirty="0" smtClean="0"/>
              <a:t>/HgCdTe </a:t>
            </a:r>
            <a:r>
              <a:rPr lang="en-US" sz="1400" b="1" i="1" u="sng" dirty="0"/>
              <a:t>Photo Diode</a:t>
            </a:r>
            <a:r>
              <a:rPr lang="en-US" sz="1400" b="1" i="1" dirty="0"/>
              <a:t> </a:t>
            </a:r>
            <a:r>
              <a:rPr lang="en-US" sz="1400" dirty="0"/>
              <a:t>FPAs with </a:t>
            </a:r>
            <a:r>
              <a:rPr lang="en-US" sz="1400" b="1" i="1" u="sng" dirty="0"/>
              <a:t>Digital TDI</a:t>
            </a:r>
          </a:p>
          <a:p>
            <a:pPr marL="285750" indent="-285750">
              <a:buFont typeface="Arial" panose="020B0604020202020204" pitchFamily="34" charset="0"/>
              <a:buChar char="•"/>
            </a:pPr>
            <a:r>
              <a:rPr lang="en-US" sz="1400" dirty="0"/>
              <a:t>Integrated SIDECAR ASIC (SSM)</a:t>
            </a:r>
          </a:p>
        </p:txBody>
      </p:sp>
      <p:cxnSp>
        <p:nvCxnSpPr>
          <p:cNvPr id="53" name="Straight Arrow Connector 52"/>
          <p:cNvCxnSpPr/>
          <p:nvPr/>
        </p:nvCxnSpPr>
        <p:spPr>
          <a:xfrm flipV="1">
            <a:off x="4512129" y="3854283"/>
            <a:ext cx="526229" cy="2224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7924802" y="4123893"/>
            <a:ext cx="152399" cy="25086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8953825" y="2256912"/>
            <a:ext cx="1571498" cy="584775"/>
          </a:xfrm>
          <a:prstGeom prst="rect">
            <a:avLst/>
          </a:prstGeom>
          <a:noFill/>
        </p:spPr>
        <p:txBody>
          <a:bodyPr wrap="square" rtlCol="0">
            <a:spAutoFit/>
          </a:bodyPr>
          <a:lstStyle/>
          <a:p>
            <a:r>
              <a:rPr lang="en-US" sz="1600" dirty="0"/>
              <a:t>Instrument Deck Structure</a:t>
            </a:r>
          </a:p>
        </p:txBody>
      </p:sp>
      <p:cxnSp>
        <p:nvCxnSpPr>
          <p:cNvPr id="67" name="Straight Arrow Connector 66"/>
          <p:cNvCxnSpPr/>
          <p:nvPr/>
        </p:nvCxnSpPr>
        <p:spPr>
          <a:xfrm flipH="1">
            <a:off x="8524485" y="1579986"/>
            <a:ext cx="293442" cy="42217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8782493" y="996010"/>
            <a:ext cx="1571498" cy="584775"/>
          </a:xfrm>
          <a:prstGeom prst="rect">
            <a:avLst/>
          </a:prstGeom>
          <a:noFill/>
        </p:spPr>
        <p:txBody>
          <a:bodyPr wrap="square" rtlCol="0">
            <a:spAutoFit/>
          </a:bodyPr>
          <a:lstStyle/>
          <a:p>
            <a:r>
              <a:rPr lang="en-US" sz="1600" dirty="0"/>
              <a:t>Electrical Interface</a:t>
            </a:r>
          </a:p>
        </p:txBody>
      </p:sp>
      <p:cxnSp>
        <p:nvCxnSpPr>
          <p:cNvPr id="72" name="Straight Arrow Connector 71"/>
          <p:cNvCxnSpPr>
            <a:stCxn id="66" idx="1"/>
          </p:cNvCxnSpPr>
          <p:nvPr/>
        </p:nvCxnSpPr>
        <p:spPr>
          <a:xfrm flipH="1" flipV="1">
            <a:off x="8532737" y="2362201"/>
            <a:ext cx="421089" cy="18709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Date Placeholder 3"/>
          <p:cNvSpPr>
            <a:spLocks noGrp="1"/>
          </p:cNvSpPr>
          <p:nvPr>
            <p:ph type="dt" sz="half" idx="10"/>
          </p:nvPr>
        </p:nvSpPr>
        <p:spPr>
          <a:xfrm>
            <a:off x="1668049" y="6553200"/>
            <a:ext cx="2133600" cy="196850"/>
          </a:xfrm>
        </p:spPr>
        <p:txBody>
          <a:bodyPr/>
          <a:lstStyle/>
          <a:p>
            <a:r>
              <a:rPr lang="en-US" smtClean="0"/>
              <a:t>10/6/2020</a:t>
            </a:r>
            <a:endParaRPr lang="en-US" dirty="0"/>
          </a:p>
        </p:txBody>
      </p:sp>
      <p:sp>
        <p:nvSpPr>
          <p:cNvPr id="3" name="Footer Placeholder 2"/>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29388305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OCI? - Subsystem Description </a:t>
            </a:r>
            <a:r>
              <a:rPr lang="en-US" dirty="0" smtClean="0"/>
              <a:t>(2/2</a:t>
            </a:r>
            <a:r>
              <a:rPr lang="en-US" dirty="0"/>
              <a:t>)</a:t>
            </a:r>
          </a:p>
        </p:txBody>
      </p:sp>
      <p:sp>
        <p:nvSpPr>
          <p:cNvPr id="7" name="Slide Number Placeholder 6"/>
          <p:cNvSpPr>
            <a:spLocks noGrp="1"/>
          </p:cNvSpPr>
          <p:nvPr>
            <p:ph type="sldNum" sz="quarter" idx="12"/>
          </p:nvPr>
        </p:nvSpPr>
        <p:spPr/>
        <p:txBody>
          <a:bodyPr/>
          <a:lstStyle/>
          <a:p>
            <a:fld id="{B0D1B106-9B78-43E7-9216-5A30474DFCE2}" type="slidenum">
              <a:rPr lang="en-US" smtClean="0"/>
              <a:pPr/>
              <a:t>16</a:t>
            </a:fld>
            <a:endParaRPr lang="en-US" dirty="0"/>
          </a:p>
        </p:txBody>
      </p:sp>
      <p:sp>
        <p:nvSpPr>
          <p:cNvPr id="43" name="TextBox 42"/>
          <p:cNvSpPr txBox="1"/>
          <p:nvPr/>
        </p:nvSpPr>
        <p:spPr>
          <a:xfrm>
            <a:off x="1725284" y="727967"/>
            <a:ext cx="582894" cy="279798"/>
          </a:xfrm>
          <a:prstGeom prst="rect">
            <a:avLst/>
          </a:prstGeom>
          <a:noFill/>
        </p:spPr>
        <p:txBody>
          <a:bodyPr wrap="square" rtlCol="0">
            <a:spAutoFit/>
          </a:bodyPr>
          <a:lstStyle/>
          <a:p>
            <a:r>
              <a:rPr lang="en-US" sz="1200" dirty="0"/>
              <a:t>+Y</a:t>
            </a:r>
          </a:p>
        </p:txBody>
      </p:sp>
      <p:pic>
        <p:nvPicPr>
          <p:cNvPr id="38" name="Picture 37">
            <a:extLst>
              <a:ext uri="{FF2B5EF4-FFF2-40B4-BE49-F238E27FC236}">
                <a16:creationId xmlns:a16="http://schemas.microsoft.com/office/drawing/2014/main" id="{122D7CC4-4A6D-43C7-86C6-059806854AD0}"/>
              </a:ext>
            </a:extLst>
          </p:cNvPr>
          <p:cNvPicPr>
            <a:picLocks noChangeAspect="1"/>
          </p:cNvPicPr>
          <p:nvPr/>
        </p:nvPicPr>
        <p:blipFill>
          <a:blip r:embed="rId2">
            <a:clrChange>
              <a:clrFrom>
                <a:srgbClr val="FBFBFC"/>
              </a:clrFrom>
              <a:clrTo>
                <a:srgbClr val="FBFBFC">
                  <a:alpha val="0"/>
                </a:srgbClr>
              </a:clrTo>
            </a:clrChange>
          </a:blip>
          <a:stretch>
            <a:fillRect/>
          </a:stretch>
        </p:blipFill>
        <p:spPr>
          <a:xfrm>
            <a:off x="1748856" y="1823886"/>
            <a:ext cx="6477000" cy="3777113"/>
          </a:xfrm>
          <a:prstGeom prst="rect">
            <a:avLst/>
          </a:prstGeom>
        </p:spPr>
      </p:pic>
      <p:sp>
        <p:nvSpPr>
          <p:cNvPr id="54" name="TextBox 53"/>
          <p:cNvSpPr txBox="1"/>
          <p:nvPr/>
        </p:nvSpPr>
        <p:spPr>
          <a:xfrm>
            <a:off x="4648201" y="5522015"/>
            <a:ext cx="6232070" cy="800219"/>
          </a:xfrm>
          <a:prstGeom prst="rect">
            <a:avLst/>
          </a:prstGeom>
          <a:noFill/>
        </p:spPr>
        <p:txBody>
          <a:bodyPr wrap="square" rtlCol="0">
            <a:spAutoFit/>
          </a:bodyPr>
          <a:lstStyle/>
          <a:p>
            <a:r>
              <a:rPr lang="en-US" dirty="0" smtClean="0"/>
              <a:t>UVNIR (</a:t>
            </a:r>
            <a:r>
              <a:rPr lang="en-US" b="1" i="1" u="sng" dirty="0" smtClean="0"/>
              <a:t>0.34um – 0.87um</a:t>
            </a:r>
            <a:r>
              <a:rPr lang="en-US" dirty="0" smtClean="0"/>
              <a:t>) </a:t>
            </a:r>
            <a:r>
              <a:rPr lang="en-US" dirty="0"/>
              <a:t>Focal Plane </a:t>
            </a:r>
            <a:r>
              <a:rPr lang="en-US" dirty="0" smtClean="0"/>
              <a:t>Assemblies (FPAs)</a:t>
            </a:r>
            <a:endParaRPr lang="en-US" dirty="0"/>
          </a:p>
          <a:p>
            <a:pPr marL="285750" indent="-285750">
              <a:buFont typeface="Arial" panose="020B0604020202020204" pitchFamily="34" charset="0"/>
              <a:buChar char="•"/>
            </a:pPr>
            <a:r>
              <a:rPr lang="en-US" sz="1400" b="1" i="1" u="sng" dirty="0"/>
              <a:t>CCD</a:t>
            </a:r>
            <a:r>
              <a:rPr lang="en-US" sz="1400" dirty="0"/>
              <a:t> with </a:t>
            </a:r>
            <a:r>
              <a:rPr lang="en-US" sz="1400" b="1" i="1" u="sng" dirty="0"/>
              <a:t>On-Chip TDI </a:t>
            </a:r>
            <a:r>
              <a:rPr lang="en-US" sz="1400" dirty="0"/>
              <a:t>and </a:t>
            </a:r>
            <a:r>
              <a:rPr lang="en-US" sz="1400" b="1" i="1" u="sng" dirty="0" smtClean="0"/>
              <a:t>Front End Electronics</a:t>
            </a:r>
            <a:r>
              <a:rPr lang="en-US" sz="1400" dirty="0" smtClean="0"/>
              <a:t> w/Integrated </a:t>
            </a:r>
            <a:r>
              <a:rPr lang="en-US" sz="1400" b="1" i="1" u="sng" dirty="0"/>
              <a:t>ADC</a:t>
            </a:r>
            <a:r>
              <a:rPr lang="en-US" sz="1400" dirty="0"/>
              <a:t> </a:t>
            </a:r>
          </a:p>
          <a:p>
            <a:pPr marL="285750" indent="-285750">
              <a:buFont typeface="Arial" panose="020B0604020202020204" pitchFamily="34" charset="0"/>
              <a:buChar char="•"/>
            </a:pPr>
            <a:r>
              <a:rPr lang="en-US" sz="1400" dirty="0"/>
              <a:t>Synchronized with Rotating Telescope and Half Angle Mirror  </a:t>
            </a:r>
          </a:p>
        </p:txBody>
      </p:sp>
      <p:sp>
        <p:nvSpPr>
          <p:cNvPr id="23" name="TextBox 22"/>
          <p:cNvSpPr txBox="1"/>
          <p:nvPr/>
        </p:nvSpPr>
        <p:spPr>
          <a:xfrm>
            <a:off x="1689753" y="1229664"/>
            <a:ext cx="582894" cy="279798"/>
          </a:xfrm>
          <a:prstGeom prst="rect">
            <a:avLst/>
          </a:prstGeom>
          <a:noFill/>
        </p:spPr>
        <p:txBody>
          <a:bodyPr wrap="square" rtlCol="0">
            <a:spAutoFit/>
          </a:bodyPr>
          <a:lstStyle/>
          <a:p>
            <a:r>
              <a:rPr lang="en-US" sz="1200" dirty="0"/>
              <a:t>+Z</a:t>
            </a:r>
          </a:p>
        </p:txBody>
      </p:sp>
      <p:cxnSp>
        <p:nvCxnSpPr>
          <p:cNvPr id="14" name="Straight Arrow Connector 13"/>
          <p:cNvCxnSpPr/>
          <p:nvPr/>
        </p:nvCxnSpPr>
        <p:spPr>
          <a:xfrm>
            <a:off x="1676400" y="990600"/>
            <a:ext cx="0" cy="43219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1676400" y="990600"/>
            <a:ext cx="3810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3616930" y="4267200"/>
            <a:ext cx="955070" cy="11430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108654" y="1886660"/>
            <a:ext cx="2440421" cy="1292662"/>
          </a:xfrm>
          <a:prstGeom prst="rect">
            <a:avLst/>
          </a:prstGeom>
          <a:noFill/>
        </p:spPr>
        <p:txBody>
          <a:bodyPr wrap="square" rtlCol="0">
            <a:spAutoFit/>
          </a:bodyPr>
          <a:lstStyle/>
          <a:p>
            <a:r>
              <a:rPr lang="en-US" dirty="0"/>
              <a:t>Data Acquisition </a:t>
            </a:r>
            <a:r>
              <a:rPr lang="en-US" dirty="0" smtClean="0"/>
              <a:t>Unit (DAU)</a:t>
            </a:r>
            <a:endParaRPr lang="en-US" dirty="0"/>
          </a:p>
          <a:p>
            <a:pPr marL="285750" indent="-285750">
              <a:buFont typeface="Arial" panose="020B0604020202020204" pitchFamily="34" charset="0"/>
              <a:buChar char="•"/>
            </a:pPr>
            <a:r>
              <a:rPr lang="en-US" sz="1400" dirty="0"/>
              <a:t>CCD Clock and Bias</a:t>
            </a:r>
          </a:p>
          <a:p>
            <a:pPr marL="285750" indent="-285750">
              <a:buFont typeface="Arial" panose="020B0604020202020204" pitchFamily="34" charset="0"/>
              <a:buChar char="•"/>
            </a:pPr>
            <a:r>
              <a:rPr lang="en-US" sz="1400" dirty="0"/>
              <a:t>SDA Power</a:t>
            </a:r>
          </a:p>
          <a:p>
            <a:pPr marL="285750" indent="-285750">
              <a:buFont typeface="Arial" panose="020B0604020202020204" pitchFamily="34" charset="0"/>
              <a:buChar char="•"/>
            </a:pPr>
            <a:r>
              <a:rPr lang="en-US" sz="1400" dirty="0"/>
              <a:t>Data Processing</a:t>
            </a:r>
          </a:p>
        </p:txBody>
      </p:sp>
      <p:sp>
        <p:nvSpPr>
          <p:cNvPr id="52" name="TextBox 51"/>
          <p:cNvSpPr txBox="1"/>
          <p:nvPr/>
        </p:nvSpPr>
        <p:spPr>
          <a:xfrm>
            <a:off x="5178866" y="958432"/>
            <a:ext cx="3276600" cy="861774"/>
          </a:xfrm>
          <a:prstGeom prst="rect">
            <a:avLst/>
          </a:prstGeom>
          <a:noFill/>
        </p:spPr>
        <p:txBody>
          <a:bodyPr wrap="square" rtlCol="0">
            <a:spAutoFit/>
          </a:bodyPr>
          <a:lstStyle/>
          <a:p>
            <a:r>
              <a:rPr lang="en-US" dirty="0"/>
              <a:t>Motor Control </a:t>
            </a:r>
            <a:r>
              <a:rPr lang="en-US" dirty="0" smtClean="0"/>
              <a:t>Electronics (MCE)</a:t>
            </a:r>
            <a:endParaRPr lang="en-US" dirty="0"/>
          </a:p>
          <a:p>
            <a:pPr marL="285750" indent="-285750">
              <a:buFont typeface="Arial" panose="020B0604020202020204" pitchFamily="34" charset="0"/>
              <a:buChar char="•"/>
            </a:pPr>
            <a:r>
              <a:rPr lang="en-US" sz="1400" dirty="0"/>
              <a:t>RT, HAM, SCA Actuator Control</a:t>
            </a:r>
          </a:p>
        </p:txBody>
      </p:sp>
      <p:sp>
        <p:nvSpPr>
          <p:cNvPr id="57" name="TextBox 56"/>
          <p:cNvSpPr txBox="1"/>
          <p:nvPr/>
        </p:nvSpPr>
        <p:spPr>
          <a:xfrm>
            <a:off x="2357062" y="800382"/>
            <a:ext cx="2519739" cy="1508105"/>
          </a:xfrm>
          <a:prstGeom prst="rect">
            <a:avLst/>
          </a:prstGeom>
          <a:noFill/>
        </p:spPr>
        <p:txBody>
          <a:bodyPr wrap="square" rtlCol="0">
            <a:spAutoFit/>
          </a:bodyPr>
          <a:lstStyle/>
          <a:p>
            <a:r>
              <a:rPr lang="en-US" dirty="0"/>
              <a:t>Instrument Command &amp; Data </a:t>
            </a:r>
            <a:r>
              <a:rPr lang="en-US" dirty="0" smtClean="0"/>
              <a:t>Unit (ICDU)</a:t>
            </a:r>
            <a:endParaRPr lang="en-US" dirty="0"/>
          </a:p>
          <a:p>
            <a:pPr marL="285750" indent="-285750">
              <a:buFont typeface="Arial" panose="020B0604020202020204" pitchFamily="34" charset="0"/>
              <a:buChar char="•"/>
            </a:pPr>
            <a:r>
              <a:rPr lang="en-US" sz="1400" dirty="0"/>
              <a:t>Processor, House Keeping, Thermal Control, Power Distribution</a:t>
            </a:r>
          </a:p>
        </p:txBody>
      </p:sp>
      <p:cxnSp>
        <p:nvCxnSpPr>
          <p:cNvPr id="58" name="Straight Arrow Connector 57"/>
          <p:cNvCxnSpPr/>
          <p:nvPr/>
        </p:nvCxnSpPr>
        <p:spPr>
          <a:xfrm flipH="1">
            <a:off x="5867400" y="2394490"/>
            <a:ext cx="24125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4572000" y="1509462"/>
            <a:ext cx="685800" cy="9289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3048000" y="2335994"/>
            <a:ext cx="0" cy="1786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851631" y="3321441"/>
            <a:ext cx="2440421" cy="369332"/>
          </a:xfrm>
          <a:prstGeom prst="rect">
            <a:avLst/>
          </a:prstGeom>
          <a:noFill/>
        </p:spPr>
        <p:txBody>
          <a:bodyPr wrap="square" rtlCol="0">
            <a:spAutoFit/>
          </a:bodyPr>
          <a:lstStyle/>
          <a:p>
            <a:r>
              <a:rPr lang="en-US" dirty="0"/>
              <a:t>Radiator Earth Shield</a:t>
            </a:r>
            <a:endParaRPr lang="en-US" sz="1400" dirty="0"/>
          </a:p>
        </p:txBody>
      </p:sp>
      <p:sp>
        <p:nvSpPr>
          <p:cNvPr id="62" name="TextBox 61"/>
          <p:cNvSpPr txBox="1"/>
          <p:nvPr/>
        </p:nvSpPr>
        <p:spPr>
          <a:xfrm>
            <a:off x="8420112" y="4569437"/>
            <a:ext cx="3162288" cy="369332"/>
          </a:xfrm>
          <a:prstGeom prst="rect">
            <a:avLst/>
          </a:prstGeom>
          <a:noFill/>
        </p:spPr>
        <p:txBody>
          <a:bodyPr wrap="square" rtlCol="0">
            <a:spAutoFit/>
          </a:bodyPr>
          <a:lstStyle/>
          <a:p>
            <a:r>
              <a:rPr lang="en-US" dirty="0"/>
              <a:t>UVNIR FPA Loop Heat Pipes</a:t>
            </a:r>
            <a:endParaRPr lang="en-US" sz="1400" dirty="0"/>
          </a:p>
        </p:txBody>
      </p:sp>
      <p:cxnSp>
        <p:nvCxnSpPr>
          <p:cNvPr id="63" name="Straight Arrow Connector 62"/>
          <p:cNvCxnSpPr/>
          <p:nvPr/>
        </p:nvCxnSpPr>
        <p:spPr>
          <a:xfrm flipH="1" flipV="1">
            <a:off x="6705600" y="3500600"/>
            <a:ext cx="1146030" cy="55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flipV="1">
            <a:off x="5178866" y="4040408"/>
            <a:ext cx="3126934" cy="6555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Date Placeholder 3"/>
          <p:cNvSpPr>
            <a:spLocks noGrp="1"/>
          </p:cNvSpPr>
          <p:nvPr>
            <p:ph type="dt" sz="half" idx="10"/>
          </p:nvPr>
        </p:nvSpPr>
        <p:spPr>
          <a:xfrm>
            <a:off x="1668049" y="6553200"/>
            <a:ext cx="2133600" cy="196850"/>
          </a:xfrm>
        </p:spPr>
        <p:txBody>
          <a:bodyPr/>
          <a:lstStyle/>
          <a:p>
            <a:r>
              <a:rPr lang="en-US" smtClean="0"/>
              <a:t>10/6/2020</a:t>
            </a:r>
            <a:endParaRPr lang="en-US" dirty="0"/>
          </a:p>
        </p:txBody>
      </p:sp>
      <p:sp>
        <p:nvSpPr>
          <p:cNvPr id="3" name="Footer Placeholder 2"/>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37532480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OCI testing spiral – decomposition, test planning challenges, &amp; increased risk (1/2)</a:t>
            </a:r>
            <a:endParaRPr lang="en-US" dirty="0"/>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17</a:t>
            </a:fld>
            <a:endParaRPr lang="en-US" dirty="0"/>
          </a:p>
        </p:txBody>
      </p:sp>
      <p:sp>
        <p:nvSpPr>
          <p:cNvPr id="7" name="Curved Right Arrow 6"/>
          <p:cNvSpPr/>
          <p:nvPr/>
        </p:nvSpPr>
        <p:spPr>
          <a:xfrm>
            <a:off x="4482903" y="2568487"/>
            <a:ext cx="1003232" cy="222400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8263137" y="3935875"/>
            <a:ext cx="2672443" cy="1056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 cant verify the </a:t>
            </a:r>
            <a:r>
              <a:rPr lang="en-US" i="1" u="sng" dirty="0" smtClean="0"/>
              <a:t>FPA</a:t>
            </a:r>
            <a:r>
              <a:rPr lang="en-US" dirty="0" smtClean="0"/>
              <a:t> performance without the </a:t>
            </a:r>
            <a:r>
              <a:rPr lang="en-US" i="1" u="sng" dirty="0" smtClean="0"/>
              <a:t>DAU</a:t>
            </a:r>
            <a:r>
              <a:rPr lang="en-US" dirty="0" smtClean="0"/>
              <a:t>… and harness length meters</a:t>
            </a:r>
            <a:endParaRPr lang="en-US" i="1" u="sng" dirty="0"/>
          </a:p>
        </p:txBody>
      </p:sp>
      <p:sp>
        <p:nvSpPr>
          <p:cNvPr id="11" name="Rectangle 10"/>
          <p:cNvSpPr/>
          <p:nvPr/>
        </p:nvSpPr>
        <p:spPr>
          <a:xfrm>
            <a:off x="7596212" y="5093821"/>
            <a:ext cx="1857581" cy="1090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May as well add the </a:t>
            </a:r>
            <a:r>
              <a:rPr lang="en-US" i="1" u="sng" dirty="0" smtClean="0"/>
              <a:t>structure</a:t>
            </a:r>
            <a:r>
              <a:rPr lang="en-US" dirty="0" smtClean="0"/>
              <a:t> to hold it together</a:t>
            </a:r>
            <a:endParaRPr lang="en-US" dirty="0"/>
          </a:p>
        </p:txBody>
      </p:sp>
      <p:sp>
        <p:nvSpPr>
          <p:cNvPr id="12" name="Rectangle 11"/>
          <p:cNvSpPr/>
          <p:nvPr/>
        </p:nvSpPr>
        <p:spPr>
          <a:xfrm>
            <a:off x="1911331" y="915150"/>
            <a:ext cx="2842865" cy="15095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 </a:t>
            </a:r>
            <a:r>
              <a:rPr lang="en-US" i="1" u="sng" dirty="0" smtClean="0"/>
              <a:t>MOB</a:t>
            </a:r>
            <a:r>
              <a:rPr lang="en-US" dirty="0" smtClean="0"/>
              <a:t> rotating telescope </a:t>
            </a:r>
            <a:r>
              <a:rPr lang="en-US" i="1" u="sng" dirty="0" smtClean="0"/>
              <a:t>actuator</a:t>
            </a:r>
            <a:r>
              <a:rPr lang="en-US" dirty="0" smtClean="0"/>
              <a:t> and half angle mirror </a:t>
            </a:r>
            <a:r>
              <a:rPr lang="en-US" i="1" u="sng" dirty="0" smtClean="0"/>
              <a:t>actuator</a:t>
            </a:r>
            <a:r>
              <a:rPr lang="en-US" dirty="0" smtClean="0"/>
              <a:t> requirements need optics for verification</a:t>
            </a:r>
            <a:endParaRPr lang="en-US" dirty="0"/>
          </a:p>
        </p:txBody>
      </p:sp>
      <p:sp>
        <p:nvSpPr>
          <p:cNvPr id="13" name="Rectangle 12"/>
          <p:cNvSpPr/>
          <p:nvPr/>
        </p:nvSpPr>
        <p:spPr>
          <a:xfrm>
            <a:off x="4922414" y="857479"/>
            <a:ext cx="2114335" cy="926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 need an </a:t>
            </a:r>
            <a:r>
              <a:rPr lang="en-US" i="1" u="sng" dirty="0" smtClean="0"/>
              <a:t>MCE</a:t>
            </a:r>
            <a:r>
              <a:rPr lang="en-US" dirty="0" smtClean="0"/>
              <a:t> </a:t>
            </a:r>
            <a:r>
              <a:rPr lang="en-US" dirty="0" err="1" smtClean="0"/>
              <a:t>Ebox</a:t>
            </a:r>
            <a:r>
              <a:rPr lang="en-US" dirty="0" smtClean="0"/>
              <a:t> to drive the actuators </a:t>
            </a:r>
            <a:endParaRPr lang="en-US" dirty="0"/>
          </a:p>
        </p:txBody>
      </p:sp>
      <p:sp>
        <p:nvSpPr>
          <p:cNvPr id="15" name="Rectangle 14"/>
          <p:cNvSpPr/>
          <p:nvPr/>
        </p:nvSpPr>
        <p:spPr>
          <a:xfrm>
            <a:off x="7220411" y="1036489"/>
            <a:ext cx="2816817" cy="1604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Measuring </a:t>
            </a:r>
            <a:r>
              <a:rPr lang="en-US" i="1" u="sng" dirty="0" smtClean="0"/>
              <a:t>optical</a:t>
            </a:r>
            <a:r>
              <a:rPr lang="en-US" dirty="0" smtClean="0"/>
              <a:t> performance while the telescope is spinning requires an </a:t>
            </a:r>
            <a:r>
              <a:rPr lang="en-US" i="1" u="sng" dirty="0" smtClean="0"/>
              <a:t>FPA</a:t>
            </a:r>
            <a:r>
              <a:rPr lang="en-US" dirty="0" smtClean="0"/>
              <a:t> that is TDI sync’d</a:t>
            </a:r>
            <a:endParaRPr lang="en-US" i="1" u="sng" dirty="0"/>
          </a:p>
        </p:txBody>
      </p:sp>
      <p:sp>
        <p:nvSpPr>
          <p:cNvPr id="16" name="Rectangle 15"/>
          <p:cNvSpPr/>
          <p:nvPr/>
        </p:nvSpPr>
        <p:spPr>
          <a:xfrm>
            <a:off x="8686341" y="2718657"/>
            <a:ext cx="1972160" cy="1139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 </a:t>
            </a:r>
            <a:r>
              <a:rPr lang="en-US" i="1" u="sng" dirty="0" smtClean="0"/>
              <a:t>FPA </a:t>
            </a:r>
            <a:r>
              <a:rPr lang="en-US" dirty="0" smtClean="0"/>
              <a:t>doesn’t </a:t>
            </a:r>
            <a:r>
              <a:rPr lang="en-US" dirty="0"/>
              <a:t>TDI </a:t>
            </a:r>
            <a:r>
              <a:rPr lang="en-US" dirty="0" smtClean="0"/>
              <a:t>sync without the </a:t>
            </a:r>
            <a:r>
              <a:rPr lang="en-US" i="1" u="sng" dirty="0" smtClean="0"/>
              <a:t>DAU</a:t>
            </a:r>
            <a:endParaRPr lang="en-US" i="1" u="sng" dirty="0"/>
          </a:p>
        </p:txBody>
      </p:sp>
      <p:sp>
        <p:nvSpPr>
          <p:cNvPr id="17" name="Rectangle 16"/>
          <p:cNvSpPr/>
          <p:nvPr/>
        </p:nvSpPr>
        <p:spPr>
          <a:xfrm>
            <a:off x="884023" y="2492158"/>
            <a:ext cx="2733985" cy="1376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 </a:t>
            </a:r>
            <a:r>
              <a:rPr lang="en-US" i="1" u="sng" dirty="0" smtClean="0"/>
              <a:t>MOB</a:t>
            </a:r>
            <a:r>
              <a:rPr lang="en-US" dirty="0" smtClean="0"/>
              <a:t> and </a:t>
            </a:r>
            <a:r>
              <a:rPr lang="en-US" i="1" u="sng" dirty="0" smtClean="0"/>
              <a:t>MOSB</a:t>
            </a:r>
            <a:r>
              <a:rPr lang="en-US" dirty="0" smtClean="0"/>
              <a:t> optical and mechanical design are tightly coupled - the alignment of one impacts the other</a:t>
            </a:r>
            <a:endParaRPr lang="en-US" dirty="0"/>
          </a:p>
        </p:txBody>
      </p:sp>
      <p:sp>
        <p:nvSpPr>
          <p:cNvPr id="18" name="Curved Right Arrow 17"/>
          <p:cNvSpPr/>
          <p:nvPr/>
        </p:nvSpPr>
        <p:spPr>
          <a:xfrm rot="10800000">
            <a:off x="6456667" y="2452250"/>
            <a:ext cx="1003232" cy="222400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4852770" y="5304786"/>
            <a:ext cx="2585357" cy="1145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If I have an </a:t>
            </a:r>
            <a:r>
              <a:rPr lang="en-US" i="1" u="sng" dirty="0" smtClean="0"/>
              <a:t>MCE</a:t>
            </a:r>
            <a:r>
              <a:rPr lang="en-US" dirty="0" smtClean="0"/>
              <a:t> and </a:t>
            </a:r>
            <a:r>
              <a:rPr lang="en-US" i="1" u="sng" dirty="0" smtClean="0"/>
              <a:t>DAU</a:t>
            </a:r>
            <a:r>
              <a:rPr lang="en-US" dirty="0" smtClean="0"/>
              <a:t>, I may as well add the </a:t>
            </a:r>
            <a:r>
              <a:rPr lang="en-US" i="1" u="sng" dirty="0" smtClean="0"/>
              <a:t>ICDU</a:t>
            </a:r>
            <a:r>
              <a:rPr lang="en-US" dirty="0" smtClean="0"/>
              <a:t> and interface through </a:t>
            </a:r>
            <a:r>
              <a:rPr lang="en-US" i="1" u="sng" dirty="0" smtClean="0"/>
              <a:t>I&amp;T/ITOS</a:t>
            </a:r>
            <a:r>
              <a:rPr lang="en-US" dirty="0" smtClean="0"/>
              <a:t> </a:t>
            </a:r>
            <a:endParaRPr lang="en-US" i="1" u="sng" dirty="0"/>
          </a:p>
        </p:txBody>
      </p:sp>
      <p:sp>
        <p:nvSpPr>
          <p:cNvPr id="20" name="Rectangle 19"/>
          <p:cNvSpPr/>
          <p:nvPr/>
        </p:nvSpPr>
        <p:spPr>
          <a:xfrm>
            <a:off x="5094832" y="2899990"/>
            <a:ext cx="1769500" cy="1333107"/>
          </a:xfrm>
          <a:prstGeom prst="rect">
            <a:avLst/>
          </a:prstGeom>
          <a:gradFill>
            <a:gsLst>
              <a:gs pos="0">
                <a:srgbClr val="00B050"/>
              </a:gs>
              <a:gs pos="25000">
                <a:srgbClr val="00B050"/>
              </a:gs>
              <a:gs pos="51000">
                <a:srgbClr val="FFFF00"/>
              </a:gs>
              <a:gs pos="100000">
                <a:srgbClr val="FF0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solidFill>
                  <a:schemeClr val="tx1"/>
                </a:solidFill>
              </a:rPr>
              <a:t>High Risk </a:t>
            </a:r>
          </a:p>
          <a:p>
            <a:pPr algn="ctr"/>
            <a:r>
              <a:rPr lang="en-US" dirty="0" smtClean="0">
                <a:solidFill>
                  <a:schemeClr val="tx1"/>
                </a:solidFill>
              </a:rPr>
              <a:t>Due To Late Verification &amp;</a:t>
            </a:r>
          </a:p>
          <a:p>
            <a:pPr algn="ctr"/>
            <a:r>
              <a:rPr lang="en-US" dirty="0" smtClean="0">
                <a:solidFill>
                  <a:schemeClr val="tx1"/>
                </a:solidFill>
              </a:rPr>
              <a:t>Validation</a:t>
            </a:r>
            <a:endParaRPr lang="en-US" dirty="0">
              <a:solidFill>
                <a:schemeClr val="tx1"/>
              </a:solidFill>
            </a:endParaRPr>
          </a:p>
        </p:txBody>
      </p:sp>
      <p:sp>
        <p:nvSpPr>
          <p:cNvPr id="21" name="Rectangle 20"/>
          <p:cNvSpPr/>
          <p:nvPr/>
        </p:nvSpPr>
        <p:spPr>
          <a:xfrm>
            <a:off x="1270668" y="3949749"/>
            <a:ext cx="2399870" cy="1213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 </a:t>
            </a:r>
            <a:r>
              <a:rPr lang="en-US" i="1" u="sng" dirty="0" smtClean="0"/>
              <a:t>optical</a:t>
            </a:r>
            <a:r>
              <a:rPr lang="en-US" dirty="0" smtClean="0"/>
              <a:t> system doesn’t have an obvious breakpoint for verification</a:t>
            </a:r>
            <a:endParaRPr lang="en-US" dirty="0"/>
          </a:p>
        </p:txBody>
      </p:sp>
      <p:sp>
        <p:nvSpPr>
          <p:cNvPr id="22" name="Rectangle 21"/>
          <p:cNvSpPr/>
          <p:nvPr/>
        </p:nvSpPr>
        <p:spPr>
          <a:xfrm>
            <a:off x="2614671" y="5245074"/>
            <a:ext cx="2094891" cy="1112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Need independent </a:t>
            </a:r>
            <a:r>
              <a:rPr lang="en-US" i="1" u="sng" dirty="0" smtClean="0"/>
              <a:t>thermal</a:t>
            </a:r>
            <a:r>
              <a:rPr lang="en-US" dirty="0" smtClean="0"/>
              <a:t> control zones for </a:t>
            </a:r>
            <a:r>
              <a:rPr lang="en-US" i="1" u="sng" dirty="0" smtClean="0"/>
              <a:t>calibration</a:t>
            </a:r>
            <a:r>
              <a:rPr lang="en-US" dirty="0" smtClean="0"/>
              <a:t> </a:t>
            </a:r>
            <a:endParaRPr lang="en-US" i="1" u="sng" dirty="0"/>
          </a:p>
        </p:txBody>
      </p:sp>
      <p:pic>
        <p:nvPicPr>
          <p:cNvPr id="23" name="Picture 22"/>
          <p:cNvPicPr>
            <a:picLocks noChangeAspect="1"/>
          </p:cNvPicPr>
          <p:nvPr/>
        </p:nvPicPr>
        <p:blipFill>
          <a:blip r:embed="rId2"/>
          <a:stretch>
            <a:fillRect/>
          </a:stretch>
        </p:blipFill>
        <p:spPr>
          <a:xfrm>
            <a:off x="3501421" y="4233097"/>
            <a:ext cx="1037777" cy="683212"/>
          </a:xfrm>
          <a:prstGeom prst="rect">
            <a:avLst/>
          </a:prstGeom>
        </p:spPr>
      </p:pic>
      <p:pic>
        <p:nvPicPr>
          <p:cNvPr id="26" name="Picture 25"/>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15000"/>
                    </a14:imgEffect>
                  </a14:imgLayer>
                </a14:imgProps>
              </a:ext>
            </a:extLst>
          </a:blip>
          <a:stretch>
            <a:fillRect/>
          </a:stretch>
        </p:blipFill>
        <p:spPr>
          <a:xfrm>
            <a:off x="6845694" y="4450552"/>
            <a:ext cx="1160307" cy="803362"/>
          </a:xfrm>
          <a:prstGeom prst="rect">
            <a:avLst/>
          </a:prstGeom>
        </p:spPr>
      </p:pic>
      <p:pic>
        <p:nvPicPr>
          <p:cNvPr id="29" name="Content Placeholder 34">
            <a:extLst>
              <a:ext uri="{FF2B5EF4-FFF2-40B4-BE49-F238E27FC236}">
                <a16:creationId xmlns:a16="http://schemas.microsoft.com/office/drawing/2014/main" id="{ABE89459-D41B-44C1-A709-983C0871E42B}"/>
              </a:ext>
            </a:extLst>
          </p:cNvPr>
          <p:cNvPicPr>
            <a:picLocks noChangeAspect="1"/>
          </p:cNvPicPr>
          <p:nvPr/>
        </p:nvPicPr>
        <p:blipFill rotWithShape="1">
          <a:blip r:embed="rId5">
            <a:clrChange>
              <a:clrFrom>
                <a:srgbClr val="FFFFFF"/>
              </a:clrFrom>
              <a:clrTo>
                <a:srgbClr val="FFFFFF">
                  <a:alpha val="0"/>
                </a:srgbClr>
              </a:clrTo>
            </a:clrChange>
          </a:blip>
          <a:srcRect l="27919" t="58307" r="60771" b="26608"/>
          <a:stretch/>
        </p:blipFill>
        <p:spPr>
          <a:xfrm>
            <a:off x="7199563" y="2633930"/>
            <a:ext cx="850790" cy="886571"/>
          </a:xfrm>
          <a:prstGeom prst="rect">
            <a:avLst/>
          </a:prstGeom>
        </p:spPr>
      </p:pic>
      <p:pic>
        <p:nvPicPr>
          <p:cNvPr id="30" name="Content Placeholder 34">
            <a:extLst>
              <a:ext uri="{FF2B5EF4-FFF2-40B4-BE49-F238E27FC236}">
                <a16:creationId xmlns:a16="http://schemas.microsoft.com/office/drawing/2014/main" id="{ABE89459-D41B-44C1-A709-983C0871E42B}"/>
              </a:ext>
            </a:extLst>
          </p:cNvPr>
          <p:cNvPicPr>
            <a:picLocks noChangeAspect="1"/>
          </p:cNvPicPr>
          <p:nvPr/>
        </p:nvPicPr>
        <p:blipFill rotWithShape="1">
          <a:blip r:embed="rId5">
            <a:clrChange>
              <a:clrFrom>
                <a:srgbClr val="FFFFFF"/>
              </a:clrFrom>
              <a:clrTo>
                <a:srgbClr val="FFFFFF">
                  <a:alpha val="0"/>
                </a:srgbClr>
              </a:clrTo>
            </a:clrChange>
          </a:blip>
          <a:srcRect l="17930" t="3376" r="69544" b="81606"/>
          <a:stretch/>
        </p:blipFill>
        <p:spPr>
          <a:xfrm>
            <a:off x="5611421" y="1734532"/>
            <a:ext cx="714233" cy="669027"/>
          </a:xfrm>
          <a:prstGeom prst="rect">
            <a:avLst/>
          </a:prstGeom>
        </p:spPr>
      </p:pic>
      <p:pic>
        <p:nvPicPr>
          <p:cNvPr id="41" name="Picture 1" descr="image0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0569" y="3661805"/>
            <a:ext cx="791996" cy="57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Content Placeholder 34">
            <a:extLst>
              <a:ext uri="{FF2B5EF4-FFF2-40B4-BE49-F238E27FC236}">
                <a16:creationId xmlns:a16="http://schemas.microsoft.com/office/drawing/2014/main" id="{ABE89459-D41B-44C1-A709-983C0871E42B}"/>
              </a:ext>
            </a:extLst>
          </p:cNvPr>
          <p:cNvPicPr>
            <a:picLocks noChangeAspect="1"/>
          </p:cNvPicPr>
          <p:nvPr/>
        </p:nvPicPr>
        <p:blipFill rotWithShape="1">
          <a:blip r:embed="rId5">
            <a:clrChange>
              <a:clrFrom>
                <a:srgbClr val="FFFFFF"/>
              </a:clrFrom>
              <a:clrTo>
                <a:srgbClr val="FFFFFF">
                  <a:alpha val="0"/>
                </a:srgbClr>
              </a:clrTo>
            </a:clrChange>
          </a:blip>
          <a:srcRect l="4716" t="15012" r="78424" b="70038"/>
          <a:stretch/>
        </p:blipFill>
        <p:spPr>
          <a:xfrm>
            <a:off x="5442478" y="4698006"/>
            <a:ext cx="916026" cy="634614"/>
          </a:xfrm>
          <a:prstGeom prst="rect">
            <a:avLst/>
          </a:prstGeom>
        </p:spPr>
      </p:pic>
      <p:pic>
        <p:nvPicPr>
          <p:cNvPr id="9" name="Picture 8"/>
          <p:cNvPicPr>
            <a:picLocks noChangeAspect="1"/>
          </p:cNvPicPr>
          <p:nvPr/>
        </p:nvPicPr>
        <p:blipFill>
          <a:blip r:embed="rId7"/>
          <a:stretch>
            <a:fillRect/>
          </a:stretch>
        </p:blipFill>
        <p:spPr>
          <a:xfrm>
            <a:off x="3700472" y="2333822"/>
            <a:ext cx="914479" cy="1048603"/>
          </a:xfrm>
          <a:prstGeom prst="rect">
            <a:avLst/>
          </a:prstGeom>
        </p:spPr>
      </p:pic>
      <p:sp>
        <p:nvSpPr>
          <p:cNvPr id="3" name="Footer Placeholder 2"/>
          <p:cNvSpPr>
            <a:spLocks noGrp="1"/>
          </p:cNvSpPr>
          <p:nvPr>
            <p:ph type="ftr" sz="quarter" idx="3"/>
          </p:nvPr>
        </p:nvSpPr>
        <p:spPr/>
        <p:txBody>
          <a:bodyPr/>
          <a:lstStyle/>
          <a:p>
            <a:r>
              <a:rPr lang="en-US" smtClean="0"/>
              <a:t>Lessons Learned In Instrument Development</a:t>
            </a:r>
            <a:endParaRPr lang="en-US" dirty="0"/>
          </a:p>
        </p:txBody>
      </p:sp>
      <p:sp>
        <p:nvSpPr>
          <p:cNvPr id="32" name="Content Placeholder 2"/>
          <p:cNvSpPr>
            <a:spLocks noGrp="1"/>
          </p:cNvSpPr>
          <p:nvPr>
            <p:ph idx="1"/>
          </p:nvPr>
        </p:nvSpPr>
        <p:spPr>
          <a:xfrm>
            <a:off x="11264" y="6493835"/>
            <a:ext cx="12169472" cy="354313"/>
          </a:xfrm>
          <a:solidFill>
            <a:srgbClr val="00B050"/>
          </a:solidFill>
        </p:spPr>
        <p:txBody>
          <a:bodyPr>
            <a:noAutofit/>
          </a:bodyPr>
          <a:lstStyle/>
          <a:p>
            <a:pPr marL="0" indent="0" algn="ctr">
              <a:buNone/>
            </a:pPr>
            <a:r>
              <a:rPr lang="en-US" sz="1600" dirty="0" smtClean="0">
                <a:solidFill>
                  <a:schemeClr val="bg1"/>
                </a:solidFill>
              </a:rPr>
              <a:t>Example of the circular conversation the engineering team navigated writing L4 requirements, decomposing, and test planning</a:t>
            </a:r>
            <a:endParaRPr lang="en-US" sz="1400" dirty="0">
              <a:solidFill>
                <a:schemeClr val="bg1"/>
              </a:solidFill>
            </a:endParaRPr>
          </a:p>
        </p:txBody>
      </p:sp>
    </p:spTree>
    <p:extLst>
      <p:ext uri="{BB962C8B-B14F-4D97-AF65-F5344CB8AC3E}">
        <p14:creationId xmlns:p14="http://schemas.microsoft.com/office/powerpoint/2010/main" val="375123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P spid="16" grpId="0" animBg="1"/>
      <p:bldP spid="17" grpId="0" animBg="1"/>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OCI testing spiral – decomposition, test planning challenges, &amp; increased risk (2/2)</a:t>
            </a:r>
            <a:endParaRPr lang="en-US" dirty="0"/>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18</a:t>
            </a:fld>
            <a:endParaRPr lang="en-US" dirty="0"/>
          </a:p>
        </p:txBody>
      </p:sp>
      <p:sp>
        <p:nvSpPr>
          <p:cNvPr id="24" name="Content Placeholder 2"/>
          <p:cNvSpPr txBox="1">
            <a:spLocks/>
          </p:cNvSpPr>
          <p:nvPr/>
        </p:nvSpPr>
        <p:spPr>
          <a:xfrm>
            <a:off x="399022" y="6126479"/>
            <a:ext cx="11488178" cy="358492"/>
          </a:xfrm>
          <a:prstGeom prst="rect">
            <a:avLst/>
          </a:prstGeom>
          <a:solidFill>
            <a:srgbClr val="00B050"/>
          </a:solidFill>
        </p:spPr>
        <p:txBody>
          <a:bodyPr vert="horz" lIns="91440" tIns="45720" rIns="91440" bIns="45720" rtlCol="0">
            <a:noAutofit/>
          </a:bodyPr>
          <a:lstStyle>
            <a:lvl1pPr marL="342900" indent="-342900" algn="l" defTabSz="914400" rtl="0" eaLnBrk="1" latinLnBrk="0" hangingPunct="1">
              <a:spcBef>
                <a:spcPts val="0"/>
              </a:spcBef>
              <a:spcAft>
                <a:spcPts val="25"/>
              </a:spcAft>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600" dirty="0" smtClean="0">
                <a:solidFill>
                  <a:schemeClr val="bg1"/>
                </a:solidFill>
              </a:rPr>
              <a:t>We didn’t know if the OCI architecture/design would work until </a:t>
            </a:r>
            <a:r>
              <a:rPr lang="en-US" sz="1600" i="1" u="sng" dirty="0" smtClean="0">
                <a:solidFill>
                  <a:schemeClr val="bg1"/>
                </a:solidFill>
              </a:rPr>
              <a:t>1 month before MCDR</a:t>
            </a:r>
            <a:r>
              <a:rPr lang="en-US" sz="1600" dirty="0" smtClean="0">
                <a:solidFill>
                  <a:schemeClr val="bg1"/>
                </a:solidFill>
              </a:rPr>
              <a:t> when we got end to end 1</a:t>
            </a:r>
            <a:r>
              <a:rPr lang="en-US" sz="1600" baseline="30000" dirty="0" smtClean="0">
                <a:solidFill>
                  <a:schemeClr val="bg1"/>
                </a:solidFill>
              </a:rPr>
              <a:t>st</a:t>
            </a:r>
            <a:r>
              <a:rPr lang="en-US" sz="1600" dirty="0" smtClean="0">
                <a:solidFill>
                  <a:schemeClr val="bg1"/>
                </a:solidFill>
              </a:rPr>
              <a:t> light</a:t>
            </a:r>
            <a:endParaRPr lang="en-US" sz="1400" dirty="0">
              <a:solidFill>
                <a:schemeClr val="bg1"/>
              </a:solidFill>
            </a:endParaRPr>
          </a:p>
        </p:txBody>
      </p:sp>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3143" y="3407419"/>
            <a:ext cx="3885784" cy="2590522"/>
          </a:xfrm>
          <a:prstGeom prst="rect">
            <a:avLst/>
          </a:prstGeom>
        </p:spPr>
      </p:pic>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422" y="3434597"/>
            <a:ext cx="3934496" cy="2622997"/>
          </a:xfrm>
          <a:prstGeom prst="rect">
            <a:avLst/>
          </a:prstGeom>
        </p:spPr>
      </p:pic>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422" y="783142"/>
            <a:ext cx="3912196" cy="2607918"/>
          </a:xfrm>
          <a:prstGeom prst="rect">
            <a:avLst/>
          </a:prstGeom>
        </p:spPr>
      </p:pic>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2452" y="3407406"/>
            <a:ext cx="3886117" cy="2590535"/>
          </a:xfrm>
          <a:prstGeom prst="rect">
            <a:avLst/>
          </a:prstGeom>
        </p:spPr>
      </p:pic>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3143" y="783143"/>
            <a:ext cx="3885784" cy="2590522"/>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2452" y="783142"/>
            <a:ext cx="3886117" cy="2590522"/>
          </a:xfrm>
          <a:prstGeom prst="rect">
            <a:avLst/>
          </a:prstGeom>
        </p:spPr>
      </p:pic>
      <p:sp>
        <p:nvSpPr>
          <p:cNvPr id="3" name="Rectangle 2"/>
          <p:cNvSpPr/>
          <p:nvPr/>
        </p:nvSpPr>
        <p:spPr>
          <a:xfrm>
            <a:off x="1933108" y="5845462"/>
            <a:ext cx="7877817" cy="276999"/>
          </a:xfrm>
          <a:prstGeom prst="rect">
            <a:avLst/>
          </a:prstGeom>
          <a:solidFill>
            <a:schemeClr val="bg1"/>
          </a:solidFill>
        </p:spPr>
        <p:txBody>
          <a:bodyPr wrap="square">
            <a:spAutoFit/>
          </a:bodyPr>
          <a:lstStyle/>
          <a:p>
            <a:r>
              <a:rPr lang="en-US" sz="1200" dirty="0" smtClean="0">
                <a:latin typeface="+mj-lt"/>
                <a:hlinkClick r:id="rId8"/>
              </a:rPr>
              <a:t>Photos </a:t>
            </a:r>
            <a:r>
              <a:rPr lang="en-US" sz="1200" dirty="0">
                <a:latin typeface="+mj-lt"/>
                <a:hlinkClick r:id="rId8"/>
              </a:rPr>
              <a:t>contained in this album have been reviewed by the Export Control Office and are released for public view</a:t>
            </a:r>
            <a:endParaRPr lang="en-US" sz="1200" dirty="0">
              <a:latin typeface="+mj-lt"/>
            </a:endParaRPr>
          </a:p>
        </p:txBody>
      </p:sp>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311794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Highly integrated system decomposition lessons learned (1/3) </a:t>
            </a:r>
            <a:endParaRPr lang="en-US" dirty="0"/>
          </a:p>
        </p:txBody>
      </p:sp>
      <p:sp>
        <p:nvSpPr>
          <p:cNvPr id="3" name="Content Placeholder 2"/>
          <p:cNvSpPr>
            <a:spLocks noGrp="1"/>
          </p:cNvSpPr>
          <p:nvPr>
            <p:ph idx="1"/>
          </p:nvPr>
        </p:nvSpPr>
        <p:spPr>
          <a:xfrm>
            <a:off x="152400" y="919843"/>
            <a:ext cx="11843657" cy="5508171"/>
          </a:xfrm>
        </p:spPr>
        <p:txBody>
          <a:bodyPr>
            <a:normAutofit fontScale="55000" lnSpcReduction="20000"/>
          </a:bodyPr>
          <a:lstStyle/>
          <a:p>
            <a:r>
              <a:rPr lang="en-US" sz="2500" dirty="0"/>
              <a:t>Align the project management and system management strategy such that everyone </a:t>
            </a:r>
            <a:r>
              <a:rPr lang="en-US" sz="2500" dirty="0" smtClean="0"/>
              <a:t>communicates in </a:t>
            </a:r>
            <a:r>
              <a:rPr lang="en-US" sz="2500" b="1" i="1" u="sng" dirty="0"/>
              <a:t>products</a:t>
            </a:r>
            <a:r>
              <a:rPr lang="en-US" sz="2500" dirty="0"/>
              <a:t> (I&amp;T deliverables): </a:t>
            </a:r>
          </a:p>
          <a:p>
            <a:pPr lvl="1">
              <a:buFont typeface="Arial" panose="020B0604020202020204" pitchFamily="34" charset="0"/>
              <a:buChar char="☺"/>
            </a:pPr>
            <a:r>
              <a:rPr lang="en-US" sz="2500" b="1" dirty="0"/>
              <a:t>Work Break Down Structure (WBS) = Product Breakdown Structure (PBS) = Requirements Document  = ETD Division Deliverable </a:t>
            </a:r>
          </a:p>
          <a:p>
            <a:pPr lvl="1"/>
            <a:r>
              <a:rPr lang="en-US" sz="2500" dirty="0"/>
              <a:t>Enables effective &amp; efficient instrument management and systems engineering</a:t>
            </a:r>
          </a:p>
          <a:p>
            <a:pPr lvl="1"/>
            <a:r>
              <a:rPr lang="en-US" sz="2500" dirty="0"/>
              <a:t>Enables obvious functional interfaces and better/optimized requirement </a:t>
            </a:r>
            <a:r>
              <a:rPr lang="en-US" sz="2500" dirty="0" smtClean="0"/>
              <a:t>derivation &amp; focused testing</a:t>
            </a:r>
            <a:endParaRPr lang="en-US" sz="2500" dirty="0"/>
          </a:p>
          <a:p>
            <a:pPr lvl="1"/>
            <a:r>
              <a:rPr lang="en-US" sz="2500" dirty="0"/>
              <a:t>This is harder than is sounds … Why?</a:t>
            </a:r>
          </a:p>
          <a:p>
            <a:pPr lvl="2"/>
            <a:r>
              <a:rPr lang="en-US" sz="2500" dirty="0"/>
              <a:t>Highly integrated systems require multiple disciplines (Optics, </a:t>
            </a:r>
            <a:r>
              <a:rPr lang="en-US" sz="2500" dirty="0" err="1"/>
              <a:t>Opto</a:t>
            </a:r>
            <a:r>
              <a:rPr lang="en-US" sz="2500" dirty="0"/>
              <a:t>-Mechanical, Mechanisms, Thermal, Electronics</a:t>
            </a:r>
            <a:r>
              <a:rPr lang="en-US" sz="2500" dirty="0" smtClean="0"/>
              <a:t>…) &amp; strong leadership</a:t>
            </a:r>
            <a:endParaRPr lang="en-US" sz="2500" dirty="0"/>
          </a:p>
          <a:p>
            <a:pPr lvl="2"/>
            <a:r>
              <a:rPr lang="en-US" sz="2500" dirty="0"/>
              <a:t>Organizational </a:t>
            </a:r>
            <a:r>
              <a:rPr lang="en-US" sz="2500" dirty="0" smtClean="0"/>
              <a:t>boundaries (optics v mechanical – detectors v electronics) may make </a:t>
            </a:r>
            <a:r>
              <a:rPr lang="en-US" sz="2500" dirty="0"/>
              <a:t>it challenging to find a product </a:t>
            </a:r>
            <a:r>
              <a:rPr lang="en-US" sz="2500" dirty="0" smtClean="0"/>
              <a:t>owner (PDL)</a:t>
            </a:r>
          </a:p>
          <a:p>
            <a:pPr lvl="2"/>
            <a:r>
              <a:rPr lang="en-US" sz="2500" dirty="0" smtClean="0"/>
              <a:t>Management styles need to overlap</a:t>
            </a:r>
          </a:p>
          <a:p>
            <a:pPr lvl="2"/>
            <a:r>
              <a:rPr lang="en-US" sz="2500" dirty="0" smtClean="0"/>
              <a:t>A product owner with adequate technical skills and management abilities is hard to find </a:t>
            </a:r>
          </a:p>
          <a:p>
            <a:pPr marL="914400" lvl="2" indent="0">
              <a:buNone/>
            </a:pPr>
            <a:endParaRPr lang="en-US" sz="2500" dirty="0"/>
          </a:p>
          <a:p>
            <a:pPr>
              <a:buClr>
                <a:srgbClr val="00B050"/>
              </a:buClr>
              <a:buFont typeface="Wingdings" panose="05000000000000000000" pitchFamily="2" charset="2"/>
              <a:buChar char="ü"/>
            </a:pPr>
            <a:r>
              <a:rPr lang="en-US" sz="2500" b="1" i="1" u="sng" dirty="0" smtClean="0"/>
              <a:t>Product</a:t>
            </a:r>
            <a:r>
              <a:rPr lang="en-US" sz="2500" dirty="0" smtClean="0"/>
              <a:t> based OCI decompositions examples:  Camera System (DAU-FPA), Optical Module System (MOB-MOSB &amp; MCE), Structure, Thermal, ICDU/FSW</a:t>
            </a:r>
          </a:p>
          <a:p>
            <a:pPr lvl="1">
              <a:buClr>
                <a:srgbClr val="00B050"/>
              </a:buClr>
              <a:buFont typeface="Wingdings" panose="05000000000000000000" pitchFamily="2" charset="2"/>
              <a:buChar char="ü"/>
            </a:pPr>
            <a:r>
              <a:rPr lang="en-US" sz="2500" dirty="0" smtClean="0"/>
              <a:t>Focused testing, obvious Interfaces, with centralized leadership</a:t>
            </a:r>
          </a:p>
          <a:p>
            <a:pPr lvl="1">
              <a:buClr>
                <a:srgbClr val="00B050"/>
              </a:buClr>
              <a:buFont typeface="Wingdings" panose="05000000000000000000" pitchFamily="2" charset="2"/>
              <a:buChar char="ü"/>
            </a:pPr>
            <a:r>
              <a:rPr lang="en-US" sz="2500" dirty="0"/>
              <a:t>Avoids a design by committee and enables </a:t>
            </a:r>
            <a:r>
              <a:rPr lang="en-US" sz="2500" dirty="0" smtClean="0"/>
              <a:t>programmatic accountability </a:t>
            </a:r>
            <a:endParaRPr lang="en-US" sz="2500" dirty="0"/>
          </a:p>
          <a:p>
            <a:pPr lvl="1">
              <a:buClr>
                <a:srgbClr val="00B050"/>
              </a:buClr>
              <a:buFont typeface="Wingdings" panose="05000000000000000000" pitchFamily="2" charset="2"/>
              <a:buChar char="ü"/>
            </a:pPr>
            <a:r>
              <a:rPr lang="en-US" sz="2500" dirty="0" smtClean="0"/>
              <a:t>Need a product PDL or a dedicated duo-Management/Systems leadership (who have adequate technical understanding)</a:t>
            </a:r>
          </a:p>
          <a:p>
            <a:pPr marL="457200" lvl="1" indent="0">
              <a:buClr>
                <a:srgbClr val="00B050"/>
              </a:buClr>
              <a:buNone/>
            </a:pPr>
            <a:endParaRPr lang="en-US" sz="2500" dirty="0" smtClean="0"/>
          </a:p>
          <a:p>
            <a:pPr>
              <a:buClr>
                <a:srgbClr val="FF0000"/>
              </a:buClr>
              <a:buFont typeface="Arial" panose="020B0604020202020204" pitchFamily="34" charset="0"/>
              <a:buChar char="X"/>
            </a:pPr>
            <a:r>
              <a:rPr lang="en-US" sz="2500" b="1" i="1" u="sng" dirty="0" smtClean="0"/>
              <a:t>Discipline/Consultant</a:t>
            </a:r>
            <a:r>
              <a:rPr lang="en-US" sz="2500" dirty="0" smtClean="0"/>
              <a:t> based OCI </a:t>
            </a:r>
            <a:r>
              <a:rPr lang="en-US" sz="2500" dirty="0"/>
              <a:t>decompositions examples:  </a:t>
            </a:r>
            <a:r>
              <a:rPr lang="en-US" sz="2500" dirty="0" smtClean="0"/>
              <a:t>Optics, </a:t>
            </a:r>
            <a:r>
              <a:rPr lang="en-US" sz="2500" dirty="0" err="1" smtClean="0"/>
              <a:t>Opto-mech</a:t>
            </a:r>
            <a:r>
              <a:rPr lang="en-US" sz="2500" dirty="0" smtClean="0"/>
              <a:t>, Mechanisms, MCE, Detectors, FEE, DAU, Structure, Thermal, ICDU </a:t>
            </a:r>
          </a:p>
          <a:p>
            <a:pPr lvl="1">
              <a:buClr>
                <a:srgbClr val="FF0000"/>
              </a:buClr>
              <a:buFont typeface="Arial" panose="020B0604020202020204" pitchFamily="34" charset="0"/>
              <a:buChar char="X"/>
            </a:pPr>
            <a:r>
              <a:rPr lang="en-US" sz="2500" dirty="0" smtClean="0"/>
              <a:t>Testing becomes discipline focused and can miss the bigger picture/requirement</a:t>
            </a:r>
          </a:p>
          <a:p>
            <a:pPr lvl="1">
              <a:buClr>
                <a:srgbClr val="FF0000"/>
              </a:buClr>
              <a:buFont typeface="Arial" panose="020B0604020202020204" pitchFamily="34" charset="0"/>
              <a:buChar char="X"/>
            </a:pPr>
            <a:r>
              <a:rPr lang="en-US" sz="2500" dirty="0" smtClean="0"/>
              <a:t>Design by committee and reduced programmatic accountability </a:t>
            </a:r>
          </a:p>
          <a:p>
            <a:pPr lvl="1">
              <a:buClr>
                <a:srgbClr val="FF0000"/>
              </a:buClr>
              <a:buFont typeface="Arial" panose="020B0604020202020204" pitchFamily="34" charset="0"/>
              <a:buChar char="X"/>
            </a:pPr>
            <a:r>
              <a:rPr lang="en-US" sz="2500" dirty="0" smtClean="0"/>
              <a:t>May require additional SE overhead to subdivide requirements and interfaces</a:t>
            </a:r>
          </a:p>
          <a:p>
            <a:pPr lvl="1">
              <a:buClr>
                <a:srgbClr val="FF0000"/>
              </a:buClr>
              <a:buFont typeface="Arial" panose="020B0604020202020204" pitchFamily="34" charset="0"/>
              <a:buChar char="X"/>
            </a:pPr>
            <a:endParaRPr lang="en-US" sz="2500" dirty="0"/>
          </a:p>
          <a:p>
            <a:r>
              <a:rPr lang="en-US" sz="2500" dirty="0" smtClean="0"/>
              <a:t>See backup for organizational examples </a:t>
            </a:r>
          </a:p>
          <a:p>
            <a:endParaRPr lang="en-US" dirty="0"/>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19</a:t>
            </a:fld>
            <a:endParaRPr lang="en-US" dirty="0"/>
          </a:p>
        </p:txBody>
      </p:sp>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39459163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lumMod val="50000"/>
                    <a:lumOff val="50000"/>
                  </a:prstClr>
                </a:solidFill>
                <a:effectLst/>
                <a:uLnTx/>
                <a:uFillTx/>
                <a:latin typeface="Arial"/>
                <a:ea typeface="+mn-ea"/>
                <a:cs typeface="+mn-cs"/>
              </a:rPr>
              <a:t>10/6/2020</a:t>
            </a:r>
            <a:endParaRPr kumimoji="0" lang="en-US" sz="14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pic>
        <p:nvPicPr>
          <p:cNvPr id="5" name="Picture 4"/>
          <p:cNvPicPr>
            <a:picLocks noChangeAspect="1"/>
          </p:cNvPicPr>
          <p:nvPr/>
        </p:nvPicPr>
        <p:blipFill>
          <a:blip r:embed="rId3"/>
          <a:stretch>
            <a:fillRect/>
          </a:stretch>
        </p:blipFill>
        <p:spPr>
          <a:xfrm>
            <a:off x="0" y="1"/>
            <a:ext cx="12192000" cy="6863443"/>
          </a:xfrm>
          <a:prstGeom prst="rect">
            <a:avLst/>
          </a:prstGeom>
        </p:spPr>
      </p:pic>
      <p:sp>
        <p:nvSpPr>
          <p:cNvPr id="6" name="Slide Number Placeholder 5"/>
          <p:cNvSpPr>
            <a:spLocks noGrp="1"/>
          </p:cNvSpPr>
          <p:nvPr>
            <p:ph type="sldNum" sz="quarter" idx="12"/>
          </p:nvPr>
        </p:nvSpPr>
        <p:spPr/>
        <p:txBody>
          <a:bodyPr/>
          <a:lstStyle/>
          <a:p>
            <a:fld id="{B0D1B106-9B78-43E7-9216-5A30474DFCE2}" type="slidenum">
              <a:rPr lang="en-US" smtClean="0"/>
              <a:pPr/>
              <a:t>2</a:t>
            </a:fld>
            <a:endParaRPr lang="en-US" dirty="0"/>
          </a:p>
        </p:txBody>
      </p:sp>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644796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Highly integrated system decomposition lessons learned (2/3)</a:t>
            </a:r>
            <a:endParaRPr lang="en-US" dirty="0"/>
          </a:p>
        </p:txBody>
      </p:sp>
      <p:sp>
        <p:nvSpPr>
          <p:cNvPr id="3" name="Content Placeholder 2"/>
          <p:cNvSpPr>
            <a:spLocks noGrp="1"/>
          </p:cNvSpPr>
          <p:nvPr>
            <p:ph idx="1"/>
          </p:nvPr>
        </p:nvSpPr>
        <p:spPr>
          <a:xfrm>
            <a:off x="337457" y="838201"/>
            <a:ext cx="11587843" cy="5715000"/>
          </a:xfrm>
        </p:spPr>
        <p:txBody>
          <a:bodyPr>
            <a:normAutofit fontScale="32500" lnSpcReduction="20000"/>
          </a:bodyPr>
          <a:lstStyle/>
          <a:p>
            <a:r>
              <a:rPr lang="en-US" sz="4000" dirty="0" smtClean="0"/>
              <a:t>What do you do when most requirements can’t be decomposed or verified until system level?</a:t>
            </a:r>
          </a:p>
          <a:p>
            <a:pPr lvl="1"/>
            <a:r>
              <a:rPr lang="en-US" sz="4000" dirty="0" smtClean="0"/>
              <a:t>It may take </a:t>
            </a:r>
            <a:r>
              <a:rPr lang="en-US" sz="4000" i="1" u="sng" dirty="0" smtClean="0"/>
              <a:t>time</a:t>
            </a:r>
            <a:r>
              <a:rPr lang="en-US" sz="4000" dirty="0" smtClean="0"/>
              <a:t> before you realize you are highly integrated</a:t>
            </a:r>
          </a:p>
          <a:p>
            <a:pPr lvl="2"/>
            <a:r>
              <a:rPr lang="en-US" sz="4000" dirty="0" smtClean="0"/>
              <a:t>“you don’t know what you don’t know”</a:t>
            </a:r>
          </a:p>
          <a:p>
            <a:pPr marL="914400" lvl="2" indent="0">
              <a:buNone/>
            </a:pPr>
            <a:endParaRPr lang="en-US" sz="4000" dirty="0" smtClean="0"/>
          </a:p>
          <a:p>
            <a:pPr lvl="1"/>
            <a:r>
              <a:rPr lang="en-US" sz="4000" dirty="0"/>
              <a:t>Be </a:t>
            </a:r>
            <a:r>
              <a:rPr lang="en-US" sz="4000" dirty="0" smtClean="0"/>
              <a:t>patient, </a:t>
            </a:r>
            <a:r>
              <a:rPr lang="en-US" sz="4000" dirty="0"/>
              <a:t>r</a:t>
            </a:r>
            <a:r>
              <a:rPr lang="en-US" sz="4000" dirty="0" smtClean="0"/>
              <a:t>oll up your sleeves, </a:t>
            </a:r>
            <a:r>
              <a:rPr lang="en-US" sz="4000" i="1" u="sng" dirty="0" smtClean="0"/>
              <a:t>iterate</a:t>
            </a:r>
          </a:p>
          <a:p>
            <a:pPr lvl="2"/>
            <a:r>
              <a:rPr lang="en-US" sz="4000" dirty="0" smtClean="0"/>
              <a:t>If in-house: don’t be afraid to rewrite requirements, interfaces, and test plans</a:t>
            </a:r>
          </a:p>
          <a:p>
            <a:pPr lvl="3"/>
            <a:r>
              <a:rPr lang="en-US" sz="4000" dirty="0" smtClean="0"/>
              <a:t>The MOB-MOSB requirements weren't in good shape until after CDR</a:t>
            </a:r>
          </a:p>
          <a:p>
            <a:pPr lvl="2"/>
            <a:r>
              <a:rPr lang="en-US" sz="4000" dirty="0" smtClean="0"/>
              <a:t>If out-of-house: be careful – you can still change scope just make sure all programmatic impacts are evaluated</a:t>
            </a:r>
          </a:p>
          <a:p>
            <a:pPr lvl="3"/>
            <a:r>
              <a:rPr lang="en-US" sz="4000" dirty="0" smtClean="0"/>
              <a:t>After award, we changed the SDA scope to include thermal hardware and the SIDECAR ASIC – a big change that was the right move in hindsight </a:t>
            </a:r>
          </a:p>
          <a:p>
            <a:pPr marL="914400" lvl="2" indent="0">
              <a:buNone/>
            </a:pPr>
            <a:r>
              <a:rPr lang="en-US" sz="4000" dirty="0" smtClean="0"/>
              <a:t> </a:t>
            </a:r>
          </a:p>
          <a:p>
            <a:pPr lvl="1"/>
            <a:r>
              <a:rPr lang="en-US" sz="4000" dirty="0" smtClean="0"/>
              <a:t>Build a strong </a:t>
            </a:r>
            <a:r>
              <a:rPr lang="en-US" sz="4000" i="1" u="sng" dirty="0" smtClean="0"/>
              <a:t>modeling</a:t>
            </a:r>
            <a:r>
              <a:rPr lang="en-US" sz="4000" dirty="0" smtClean="0"/>
              <a:t> team with </a:t>
            </a:r>
            <a:r>
              <a:rPr lang="en-US" sz="4000" i="1" u="sng" dirty="0" smtClean="0"/>
              <a:t>independent checks and reviews </a:t>
            </a:r>
          </a:p>
          <a:p>
            <a:pPr lvl="2"/>
            <a:r>
              <a:rPr lang="en-US" sz="4000" dirty="0" smtClean="0"/>
              <a:t>OCI had 3 system radiometric &amp; signal response modelers – independent derivations and comparisons </a:t>
            </a:r>
          </a:p>
          <a:p>
            <a:pPr lvl="2"/>
            <a:r>
              <a:rPr lang="en-US" sz="4000" dirty="0" smtClean="0"/>
              <a:t>A full STOP modeling team</a:t>
            </a:r>
          </a:p>
          <a:p>
            <a:pPr lvl="2"/>
            <a:r>
              <a:rPr lang="en-US" sz="4000" dirty="0" smtClean="0"/>
              <a:t>Multiple stray light and optical modelers </a:t>
            </a:r>
          </a:p>
          <a:p>
            <a:pPr lvl="2"/>
            <a:r>
              <a:rPr lang="en-US" sz="4000" dirty="0" smtClean="0"/>
              <a:t>Gives confidence in the design while waiting for high level tests results </a:t>
            </a:r>
          </a:p>
          <a:p>
            <a:pPr marL="914400" lvl="2" indent="0">
              <a:buNone/>
            </a:pPr>
            <a:r>
              <a:rPr lang="en-US" sz="4000" dirty="0" smtClean="0"/>
              <a:t>  </a:t>
            </a:r>
          </a:p>
          <a:p>
            <a:pPr lvl="1"/>
            <a:r>
              <a:rPr lang="en-US" sz="4000" i="1" u="sng" dirty="0" smtClean="0"/>
              <a:t>Communicate risk </a:t>
            </a:r>
            <a:r>
              <a:rPr lang="en-US" sz="4000" dirty="0" smtClean="0"/>
              <a:t>to stakeholders</a:t>
            </a:r>
          </a:p>
          <a:p>
            <a:pPr lvl="2"/>
            <a:r>
              <a:rPr lang="en-US" sz="4000" dirty="0" smtClean="0"/>
              <a:t>If there is a late verification/test make sure it is known the potential impact if you get bad results</a:t>
            </a:r>
          </a:p>
          <a:p>
            <a:pPr lvl="2"/>
            <a:r>
              <a:rPr lang="en-US" sz="4000" dirty="0" smtClean="0"/>
              <a:t>Use the risk system to your advantage - get money &amp; support for key lower level tests  </a:t>
            </a:r>
          </a:p>
          <a:p>
            <a:pPr marL="914400" lvl="2" indent="0">
              <a:buNone/>
            </a:pPr>
            <a:endParaRPr lang="en-US" sz="4000" dirty="0" smtClean="0"/>
          </a:p>
          <a:p>
            <a:pPr lvl="1"/>
            <a:r>
              <a:rPr lang="en-US" sz="4000" dirty="0" smtClean="0"/>
              <a:t>Advocate for </a:t>
            </a:r>
            <a:r>
              <a:rPr lang="en-US" sz="4000" i="1" u="sng" dirty="0" smtClean="0"/>
              <a:t>ETU</a:t>
            </a:r>
            <a:r>
              <a:rPr lang="en-US" sz="4000" dirty="0" smtClean="0"/>
              <a:t> hardware and </a:t>
            </a:r>
            <a:r>
              <a:rPr lang="en-US" sz="4000" i="1" u="sng" dirty="0" smtClean="0"/>
              <a:t>end to end</a:t>
            </a:r>
            <a:r>
              <a:rPr lang="en-US" sz="4000" dirty="0" smtClean="0"/>
              <a:t> testing</a:t>
            </a:r>
          </a:p>
          <a:p>
            <a:pPr lvl="2"/>
            <a:r>
              <a:rPr lang="en-US" sz="4000" dirty="0" smtClean="0"/>
              <a:t>This requires </a:t>
            </a:r>
            <a:r>
              <a:rPr lang="en-US" sz="4000" i="1" u="sng" dirty="0" smtClean="0"/>
              <a:t>early</a:t>
            </a:r>
            <a:r>
              <a:rPr lang="en-US" sz="4000" dirty="0" smtClean="0"/>
              <a:t> planning and foresight </a:t>
            </a:r>
          </a:p>
          <a:p>
            <a:pPr lvl="2"/>
            <a:r>
              <a:rPr lang="en-US" sz="4000" dirty="0" smtClean="0"/>
              <a:t>Identify the requirements and risks that require end to end testing – use this to </a:t>
            </a:r>
            <a:r>
              <a:rPr lang="en-US" sz="4000" i="1" u="sng" dirty="0" smtClean="0"/>
              <a:t>justify</a:t>
            </a:r>
            <a:r>
              <a:rPr lang="en-US" sz="4000" dirty="0" smtClean="0"/>
              <a:t> the system </a:t>
            </a:r>
            <a:r>
              <a:rPr lang="en-US" sz="4000" i="1" u="sng" dirty="0" smtClean="0"/>
              <a:t>ETU</a:t>
            </a:r>
            <a:r>
              <a:rPr lang="en-US" sz="4000" dirty="0"/>
              <a:t> </a:t>
            </a:r>
            <a:r>
              <a:rPr lang="en-US" sz="4000" dirty="0" smtClean="0"/>
              <a:t>throughout the inevitable budget cuts </a:t>
            </a:r>
            <a:endParaRPr lang="en-US" sz="4000" i="1" u="sng" dirty="0" smtClean="0"/>
          </a:p>
          <a:p>
            <a:pPr lvl="2"/>
            <a:r>
              <a:rPr lang="en-US" sz="4000" dirty="0" smtClean="0"/>
              <a:t>Protect the ETU from </a:t>
            </a:r>
            <a:r>
              <a:rPr lang="en-US" sz="4000" i="1" u="sng" dirty="0" smtClean="0"/>
              <a:t>“flight upgrade” </a:t>
            </a:r>
            <a:r>
              <a:rPr lang="en-US" sz="4000" dirty="0" smtClean="0"/>
              <a:t>– this adds time &amp; defeats the purpose</a:t>
            </a:r>
          </a:p>
          <a:p>
            <a:pPr lvl="2"/>
            <a:r>
              <a:rPr lang="en-US" sz="4000" dirty="0" smtClean="0"/>
              <a:t>OCI ETU objectives where identified early, used to identify required hardware &amp; testing, and used for decision making when schedule got tight</a:t>
            </a:r>
          </a:p>
          <a:p>
            <a:pPr lvl="3"/>
            <a:r>
              <a:rPr lang="en-US" sz="4000" dirty="0" smtClean="0"/>
              <a:t>OCI ETU Goals: 1) Optical </a:t>
            </a:r>
            <a:r>
              <a:rPr lang="en-US" sz="4000" dirty="0"/>
              <a:t>alignment plan and </a:t>
            </a:r>
            <a:r>
              <a:rPr lang="en-US" sz="4000" dirty="0" smtClean="0"/>
              <a:t>adjustments, 2) System </a:t>
            </a:r>
            <a:r>
              <a:rPr lang="en-US" sz="4000" dirty="0"/>
              <a:t>timing, sync, and </a:t>
            </a:r>
            <a:r>
              <a:rPr lang="en-US" sz="4000" dirty="0" smtClean="0"/>
              <a:t>optimization, 3) End </a:t>
            </a:r>
            <a:r>
              <a:rPr lang="en-US" sz="4000" dirty="0"/>
              <a:t>to End -&gt; Light in to DN out at </a:t>
            </a:r>
            <a:r>
              <a:rPr lang="en-US" sz="4000" dirty="0" smtClean="0"/>
              <a:t>temp, 4) Pre-launch </a:t>
            </a:r>
            <a:r>
              <a:rPr lang="en-US" sz="4000" dirty="0" err="1"/>
              <a:t>cal</a:t>
            </a:r>
            <a:r>
              <a:rPr lang="en-US" sz="4000" dirty="0"/>
              <a:t> program pathfinder</a:t>
            </a:r>
          </a:p>
          <a:p>
            <a:pPr lvl="3"/>
            <a:endParaRPr lang="en-US" sz="2600" dirty="0" smtClean="0"/>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20</a:t>
            </a:fld>
            <a:endParaRPr lang="en-US" dirty="0"/>
          </a:p>
        </p:txBody>
      </p:sp>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6860351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Highly integrated system decomposition lessons learned (3/3)</a:t>
            </a:r>
            <a:endParaRPr lang="en-US" dirty="0"/>
          </a:p>
        </p:txBody>
      </p:sp>
      <p:sp>
        <p:nvSpPr>
          <p:cNvPr id="3" name="Content Placeholder 2"/>
          <p:cNvSpPr>
            <a:spLocks noGrp="1"/>
          </p:cNvSpPr>
          <p:nvPr>
            <p:ph idx="1"/>
          </p:nvPr>
        </p:nvSpPr>
        <p:spPr>
          <a:xfrm>
            <a:off x="337457" y="919843"/>
            <a:ext cx="11587843" cy="5508171"/>
          </a:xfrm>
        </p:spPr>
        <p:txBody>
          <a:bodyPr>
            <a:normAutofit fontScale="85000" lnSpcReduction="20000"/>
          </a:bodyPr>
          <a:lstStyle/>
          <a:p>
            <a:r>
              <a:rPr lang="en-US" sz="1600" dirty="0" smtClean="0"/>
              <a:t>How do I organize my team to enable effective systems engineering in a complex highly integrated systems? </a:t>
            </a:r>
          </a:p>
          <a:p>
            <a:pPr marL="0" indent="0">
              <a:buNone/>
            </a:pPr>
            <a:endParaRPr lang="en-US" sz="1600" dirty="0"/>
          </a:p>
          <a:p>
            <a:pPr lvl="1"/>
            <a:r>
              <a:rPr lang="en-US" sz="1600" dirty="0" smtClean="0"/>
              <a:t>Align around systems engineering </a:t>
            </a:r>
            <a:r>
              <a:rPr lang="en-US" sz="1600" i="1" u="sng" dirty="0" smtClean="0"/>
              <a:t>functions</a:t>
            </a:r>
          </a:p>
          <a:p>
            <a:pPr lvl="2"/>
            <a:r>
              <a:rPr lang="en-US" sz="1600" dirty="0" smtClean="0"/>
              <a:t>Examples: FDC Lead, V&amp;V Lead, Pointing Lead, Calibration Lead, Radiometric Lead, PR/PFR Lead, S/C Interface Lead, CPT Lead, CMD/TLM lead….</a:t>
            </a:r>
          </a:p>
          <a:p>
            <a:pPr marL="914400" lvl="2" indent="0">
              <a:buNone/>
            </a:pPr>
            <a:endParaRPr lang="en-US" sz="1600" dirty="0"/>
          </a:p>
          <a:p>
            <a:pPr lvl="1"/>
            <a:r>
              <a:rPr lang="en-US" sz="1600" dirty="0" smtClean="0"/>
              <a:t>Align system technical oversight around </a:t>
            </a:r>
            <a:r>
              <a:rPr lang="en-US" sz="1600" i="1" u="sng" dirty="0" smtClean="0"/>
              <a:t>products</a:t>
            </a:r>
            <a:r>
              <a:rPr lang="en-US" sz="1600" dirty="0" smtClean="0"/>
              <a:t> (requirements documents), not disciplines  </a:t>
            </a:r>
          </a:p>
          <a:p>
            <a:pPr lvl="2"/>
            <a:r>
              <a:rPr lang="en-US" sz="1600" dirty="0" smtClean="0"/>
              <a:t>Enables a cross </a:t>
            </a:r>
            <a:r>
              <a:rPr lang="en-US" sz="1600" dirty="0"/>
              <a:t>cut </a:t>
            </a:r>
            <a:r>
              <a:rPr lang="en-US" sz="1600" dirty="0" smtClean="0"/>
              <a:t>of engineering </a:t>
            </a:r>
            <a:endParaRPr lang="en-US" sz="1600" dirty="0"/>
          </a:p>
          <a:p>
            <a:pPr lvl="2"/>
            <a:r>
              <a:rPr lang="en-US" sz="1600" dirty="0" smtClean="0"/>
              <a:t>Identify a prime and backup for all assignments </a:t>
            </a:r>
          </a:p>
          <a:p>
            <a:pPr marL="914400" lvl="2" indent="0">
              <a:buNone/>
            </a:pPr>
            <a:r>
              <a:rPr lang="en-US" sz="1600" dirty="0" smtClean="0"/>
              <a:t>	</a:t>
            </a:r>
          </a:p>
          <a:p>
            <a:pPr lvl="1"/>
            <a:r>
              <a:rPr lang="en-US" sz="1600" dirty="0" smtClean="0"/>
              <a:t>Give </a:t>
            </a:r>
            <a:r>
              <a:rPr lang="en-US" sz="1600" i="1" u="sng" dirty="0" smtClean="0"/>
              <a:t>ownership</a:t>
            </a:r>
            <a:r>
              <a:rPr lang="en-US" sz="1600" dirty="0" smtClean="0"/>
              <a:t> of document or task</a:t>
            </a:r>
          </a:p>
          <a:p>
            <a:pPr lvl="2"/>
            <a:r>
              <a:rPr lang="en-US" sz="1600" dirty="0" smtClean="0"/>
              <a:t>Examples: TVAC test plan, Technical allocations, MEL, GOLD rules…..</a:t>
            </a:r>
          </a:p>
          <a:p>
            <a:pPr marL="457200" lvl="1" indent="0">
              <a:buNone/>
            </a:pPr>
            <a:endParaRPr lang="en-US" sz="1600" dirty="0" smtClean="0"/>
          </a:p>
          <a:p>
            <a:pPr lvl="1"/>
            <a:r>
              <a:rPr lang="en-US" sz="1600" dirty="0" smtClean="0"/>
              <a:t>Build up your team and give them </a:t>
            </a:r>
            <a:r>
              <a:rPr lang="en-US" sz="1600" i="1" u="sng" dirty="0" smtClean="0"/>
              <a:t>accountability</a:t>
            </a:r>
            <a:r>
              <a:rPr lang="en-US" sz="1600" dirty="0" smtClean="0"/>
              <a:t> and </a:t>
            </a:r>
            <a:r>
              <a:rPr lang="en-US" sz="1600" i="1" u="sng" dirty="0" smtClean="0"/>
              <a:t>recognition</a:t>
            </a:r>
            <a:r>
              <a:rPr lang="en-US" sz="1600" dirty="0" smtClean="0"/>
              <a:t> by leading meetings and presenting at gate reviews</a:t>
            </a:r>
          </a:p>
          <a:p>
            <a:pPr marL="457200" lvl="1" indent="0">
              <a:buNone/>
            </a:pPr>
            <a:endParaRPr lang="en-US" sz="1600" dirty="0" smtClean="0"/>
          </a:p>
          <a:p>
            <a:pPr lvl="1"/>
            <a:r>
              <a:rPr lang="en-US" sz="1600" dirty="0" smtClean="0"/>
              <a:t>Divide up ownership of the instrument system requirements – assign an SE owner for each system requirement</a:t>
            </a:r>
          </a:p>
          <a:p>
            <a:pPr lvl="2"/>
            <a:r>
              <a:rPr lang="en-US" sz="1600" dirty="0" smtClean="0"/>
              <a:t>They are responsible for ensuring it is met and tracking its risk through development </a:t>
            </a:r>
          </a:p>
          <a:p>
            <a:pPr lvl="2"/>
            <a:endParaRPr lang="en-US" sz="1200" dirty="0"/>
          </a:p>
          <a:p>
            <a:pPr lvl="1"/>
            <a:r>
              <a:rPr lang="en-US" sz="1600" dirty="0" smtClean="0"/>
              <a:t>Leverage </a:t>
            </a:r>
            <a:r>
              <a:rPr lang="en-US" sz="1600" i="1" u="sng" dirty="0" smtClean="0"/>
              <a:t>product based </a:t>
            </a:r>
            <a:r>
              <a:rPr lang="en-US" sz="1600" dirty="0" smtClean="0"/>
              <a:t>meetings as opposed to discipline meetings and a standalone “systems” meeting</a:t>
            </a:r>
          </a:p>
          <a:p>
            <a:pPr lvl="1"/>
            <a:endParaRPr lang="en-US" sz="1600" dirty="0"/>
          </a:p>
          <a:p>
            <a:pPr lvl="1"/>
            <a:r>
              <a:rPr lang="en-US" sz="1600" i="1" u="sng" dirty="0" smtClean="0"/>
              <a:t>Revisit and reorganize</a:t>
            </a:r>
            <a:r>
              <a:rPr lang="en-US" sz="1600" dirty="0" smtClean="0"/>
              <a:t> your team as the design matures, interests change, and new problems arise </a:t>
            </a:r>
          </a:p>
          <a:p>
            <a:pPr lvl="1"/>
            <a:endParaRPr lang="en-US" sz="1600" dirty="0"/>
          </a:p>
          <a:p>
            <a:pPr lvl="1"/>
            <a:r>
              <a:rPr lang="en-US" sz="1600" dirty="0" smtClean="0"/>
              <a:t>Find the </a:t>
            </a:r>
            <a:r>
              <a:rPr lang="en-US" sz="1600" i="1" u="sng" dirty="0" smtClean="0"/>
              <a:t>“Glue” </a:t>
            </a:r>
            <a:r>
              <a:rPr lang="en-US" sz="1600" dirty="0" smtClean="0"/>
              <a:t>who can connect the dots between software, firmware, hardware, testing, &amp; operations</a:t>
            </a:r>
          </a:p>
          <a:p>
            <a:pPr lvl="2"/>
            <a:r>
              <a:rPr lang="en-US" sz="1500" dirty="0"/>
              <a:t>Looking ahead as to how the instrument will be used and configured in testing environments and on orbit is critical</a:t>
            </a:r>
          </a:p>
          <a:p>
            <a:pPr lvl="2"/>
            <a:r>
              <a:rPr lang="en-US" sz="1500" dirty="0" smtClean="0"/>
              <a:t>Operational </a:t>
            </a:r>
            <a:r>
              <a:rPr lang="en-US" sz="1500" dirty="0"/>
              <a:t>inputs may drive implementation therefore must be addressed early enough to limit design changes late in development</a:t>
            </a:r>
          </a:p>
          <a:p>
            <a:pPr lvl="1"/>
            <a:endParaRPr lang="en-US" sz="1600" dirty="0"/>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21</a:t>
            </a:fld>
            <a:endParaRPr lang="en-US" dirty="0"/>
          </a:p>
        </p:txBody>
      </p:sp>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25360346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a:t>
            </a:r>
            <a:br>
              <a:rPr lang="en-US" dirty="0" smtClean="0"/>
            </a:br>
            <a:r>
              <a:rPr lang="en-US" dirty="0" smtClean="0"/>
              <a:t>Examples Of Organizational Optimization </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22</a:t>
            </a:fld>
            <a:endParaRPr lang="en-US" dirty="0"/>
          </a:p>
        </p:txBody>
      </p:sp>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41361197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GN&amp;C Systems: </a:t>
            </a:r>
            <a:r>
              <a:rPr lang="en-US" dirty="0"/>
              <a:t>A</a:t>
            </a:r>
            <a:r>
              <a:rPr lang="en-US" dirty="0" smtClean="0"/>
              <a:t> Well Structured Organization</a:t>
            </a:r>
            <a:endParaRPr lang="en-US" dirty="0"/>
          </a:p>
        </p:txBody>
      </p:sp>
      <p:sp>
        <p:nvSpPr>
          <p:cNvPr id="3" name="Date Placeholder 2"/>
          <p:cNvSpPr>
            <a:spLocks noGrp="1"/>
          </p:cNvSpPr>
          <p:nvPr>
            <p:ph type="dt" sz="half" idx="10"/>
          </p:nvPr>
        </p:nvSpPr>
        <p:spPr/>
        <p:txBody>
          <a:bodyPr/>
          <a:lstStyle/>
          <a:p>
            <a:r>
              <a:rPr lang="en-US" smtClean="0"/>
              <a:t>10/6/2020</a:t>
            </a:r>
            <a:endParaRPr lang="en-US" dirty="0"/>
          </a:p>
        </p:txBody>
      </p:sp>
      <p:sp>
        <p:nvSpPr>
          <p:cNvPr id="4" name="Slide Number Placeholder 3"/>
          <p:cNvSpPr>
            <a:spLocks noGrp="1"/>
          </p:cNvSpPr>
          <p:nvPr>
            <p:ph type="sldNum" sz="quarter" idx="12"/>
          </p:nvPr>
        </p:nvSpPr>
        <p:spPr/>
        <p:txBody>
          <a:bodyPr/>
          <a:lstStyle/>
          <a:p>
            <a:fld id="{B0D1B106-9B78-43E7-9216-5A30474DFCE2}" type="slidenum">
              <a:rPr lang="en-US" smtClean="0"/>
              <a:pPr/>
              <a:t>23</a:t>
            </a:fld>
            <a:endParaRPr lang="en-US" dirty="0"/>
          </a:p>
        </p:txBody>
      </p:sp>
      <p:sp>
        <p:nvSpPr>
          <p:cNvPr id="6" name="Rectangle 5"/>
          <p:cNvSpPr/>
          <p:nvPr/>
        </p:nvSpPr>
        <p:spPr>
          <a:xfrm>
            <a:off x="6196914" y="853249"/>
            <a:ext cx="4942701" cy="1772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GNC Systems PDL</a:t>
            </a:r>
          </a:p>
          <a:p>
            <a:pPr marL="285750" indent="-285750">
              <a:buFont typeface="Arial" panose="020B0604020202020204" pitchFamily="34" charset="0"/>
              <a:buChar char="•"/>
            </a:pPr>
            <a:r>
              <a:rPr lang="en-US" dirty="0"/>
              <a:t>Reports to MSE</a:t>
            </a:r>
          </a:p>
          <a:p>
            <a:pPr marL="285750" indent="-285750">
              <a:buFont typeface="Arial" panose="020B0604020202020204" pitchFamily="34" charset="0"/>
              <a:buChar char="•"/>
            </a:pPr>
            <a:r>
              <a:rPr lang="en-US" dirty="0"/>
              <a:t>Owns </a:t>
            </a:r>
            <a:r>
              <a:rPr lang="en-US" dirty="0" smtClean="0"/>
              <a:t>Budget &amp; Schedule </a:t>
            </a:r>
            <a:endParaRPr lang="en-US" dirty="0"/>
          </a:p>
          <a:p>
            <a:pPr marL="285750" indent="-285750">
              <a:buFont typeface="Arial" panose="020B0604020202020204" pitchFamily="34" charset="0"/>
              <a:buChar char="•"/>
            </a:pPr>
            <a:r>
              <a:rPr lang="en-US" dirty="0"/>
              <a:t>Delivers </a:t>
            </a:r>
            <a:r>
              <a:rPr lang="en-US" dirty="0" smtClean="0"/>
              <a:t>Product</a:t>
            </a:r>
            <a:endParaRPr lang="en-US" dirty="0"/>
          </a:p>
          <a:p>
            <a:pPr marL="285750" indent="-285750">
              <a:buFont typeface="Arial" panose="020B0604020202020204" pitchFamily="34" charset="0"/>
              <a:buChar char="•"/>
            </a:pPr>
            <a:r>
              <a:rPr lang="en-US" dirty="0"/>
              <a:t>Technical Authority </a:t>
            </a:r>
            <a:r>
              <a:rPr lang="en-US" dirty="0" smtClean="0"/>
              <a:t>Through </a:t>
            </a:r>
            <a:r>
              <a:rPr lang="en-US" dirty="0"/>
              <a:t>590</a:t>
            </a:r>
          </a:p>
        </p:txBody>
      </p:sp>
      <p:sp>
        <p:nvSpPr>
          <p:cNvPr id="7" name="TextBox 6"/>
          <p:cNvSpPr txBox="1"/>
          <p:nvPr/>
        </p:nvSpPr>
        <p:spPr>
          <a:xfrm>
            <a:off x="20081" y="765109"/>
            <a:ext cx="4186291" cy="480131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590/GNC </a:t>
            </a:r>
            <a:r>
              <a:rPr lang="en-US" sz="2400" dirty="0"/>
              <a:t>is well structured for </a:t>
            </a:r>
            <a:r>
              <a:rPr lang="en-US" sz="2400" dirty="0" smtClean="0"/>
              <a:t>spacecraft &amp; missions</a:t>
            </a:r>
          </a:p>
          <a:p>
            <a:endParaRPr lang="en-US" sz="2400" dirty="0"/>
          </a:p>
          <a:p>
            <a:pPr marL="285750" indent="-285750">
              <a:buFont typeface="Arial" panose="020B0604020202020204" pitchFamily="34" charset="0"/>
              <a:buChar char="•"/>
            </a:pPr>
            <a:r>
              <a:rPr lang="en-US" sz="2400" dirty="0"/>
              <a:t>Single division oversight  </a:t>
            </a:r>
            <a:endParaRPr lang="en-US" sz="2400" dirty="0" smtClean="0"/>
          </a:p>
          <a:p>
            <a:endParaRPr lang="en-US" sz="2400" dirty="0"/>
          </a:p>
          <a:p>
            <a:pPr marL="285750" indent="-285750">
              <a:buFont typeface="Arial" panose="020B0604020202020204" pitchFamily="34" charset="0"/>
              <a:buChar char="•"/>
            </a:pPr>
            <a:r>
              <a:rPr lang="en-US" sz="2400" dirty="0"/>
              <a:t>Clear ownership</a:t>
            </a:r>
          </a:p>
          <a:p>
            <a:endParaRPr lang="en-US" sz="2400" dirty="0"/>
          </a:p>
          <a:p>
            <a:pPr marL="285750" indent="-285750">
              <a:buFont typeface="Arial" panose="020B0604020202020204" pitchFamily="34" charset="0"/>
              <a:buChar char="•"/>
            </a:pPr>
            <a:r>
              <a:rPr lang="en-US" sz="2400" dirty="0" smtClean="0"/>
              <a:t>Efficiency with lower </a:t>
            </a:r>
            <a:r>
              <a:rPr lang="en-US" sz="2400" dirty="0"/>
              <a:t>level </a:t>
            </a:r>
            <a:r>
              <a:rPr lang="en-US" sz="2400" dirty="0" smtClean="0"/>
              <a:t>requirement development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Supports systems engineering decomposition </a:t>
            </a:r>
            <a:endParaRPr lang="en-US" sz="2400" dirty="0"/>
          </a:p>
          <a:p>
            <a:pPr lvl="1"/>
            <a:endParaRPr lang="en-US" dirty="0"/>
          </a:p>
        </p:txBody>
      </p:sp>
      <p:sp>
        <p:nvSpPr>
          <p:cNvPr id="8" name="Rectangle 7"/>
          <p:cNvSpPr/>
          <p:nvPr/>
        </p:nvSpPr>
        <p:spPr>
          <a:xfrm>
            <a:off x="4210492" y="3214309"/>
            <a:ext cx="1103870" cy="912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u="sng" dirty="0" smtClean="0"/>
              <a:t>591 </a:t>
            </a:r>
          </a:p>
          <a:p>
            <a:pPr algn="ctr"/>
            <a:r>
              <a:rPr lang="en-US" dirty="0" smtClean="0"/>
              <a:t>ACS </a:t>
            </a:r>
            <a:endParaRPr lang="en-US" dirty="0"/>
          </a:p>
        </p:txBody>
      </p:sp>
      <p:sp>
        <p:nvSpPr>
          <p:cNvPr id="9" name="Rectangle 8"/>
          <p:cNvSpPr/>
          <p:nvPr/>
        </p:nvSpPr>
        <p:spPr>
          <a:xfrm>
            <a:off x="5793937" y="3214309"/>
            <a:ext cx="1715530" cy="899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u="sng" dirty="0" smtClean="0"/>
              <a:t>595</a:t>
            </a:r>
          </a:p>
          <a:p>
            <a:pPr algn="ctr"/>
            <a:r>
              <a:rPr lang="en-US" dirty="0" smtClean="0"/>
              <a:t>Orbits &amp; Navigation</a:t>
            </a:r>
            <a:endParaRPr lang="en-US" dirty="0"/>
          </a:p>
        </p:txBody>
      </p:sp>
      <p:sp>
        <p:nvSpPr>
          <p:cNvPr id="10" name="Rectangle 9"/>
          <p:cNvSpPr/>
          <p:nvPr/>
        </p:nvSpPr>
        <p:spPr>
          <a:xfrm>
            <a:off x="4190041" y="4482078"/>
            <a:ext cx="1501346" cy="810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smtClean="0"/>
              <a:t>Analysis</a:t>
            </a:r>
          </a:p>
          <a:p>
            <a:pPr marL="285750" indent="-285750">
              <a:buFont typeface="Arial" panose="020B0604020202020204" pitchFamily="34" charset="0"/>
              <a:buChar char="•"/>
            </a:pPr>
            <a:r>
              <a:rPr lang="en-US" sz="1400" dirty="0" smtClean="0"/>
              <a:t>Simulations</a:t>
            </a:r>
          </a:p>
          <a:p>
            <a:pPr marL="285750" indent="-285750">
              <a:buFont typeface="Arial" panose="020B0604020202020204" pitchFamily="34" charset="0"/>
              <a:buChar char="•"/>
            </a:pPr>
            <a:r>
              <a:rPr lang="en-US" sz="1400" dirty="0" smtClean="0"/>
              <a:t>Software</a:t>
            </a:r>
            <a:endParaRPr lang="en-US" sz="1400" dirty="0"/>
          </a:p>
        </p:txBody>
      </p:sp>
      <p:sp>
        <p:nvSpPr>
          <p:cNvPr id="11" name="Rectangle 10"/>
          <p:cNvSpPr/>
          <p:nvPr/>
        </p:nvSpPr>
        <p:spPr>
          <a:xfrm>
            <a:off x="10262456" y="3210444"/>
            <a:ext cx="1298543" cy="907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u="sng" dirty="0" smtClean="0"/>
              <a:t>597</a:t>
            </a:r>
            <a:r>
              <a:rPr lang="en-US" dirty="0" smtClean="0"/>
              <a:t> Propulsion</a:t>
            </a:r>
            <a:endParaRPr lang="en-US" dirty="0"/>
          </a:p>
        </p:txBody>
      </p:sp>
      <p:sp>
        <p:nvSpPr>
          <p:cNvPr id="12" name="Rectangle 11"/>
          <p:cNvSpPr/>
          <p:nvPr/>
        </p:nvSpPr>
        <p:spPr>
          <a:xfrm>
            <a:off x="7990051" y="3212137"/>
            <a:ext cx="1655807" cy="90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u="sng" dirty="0" smtClean="0"/>
              <a:t>596</a:t>
            </a:r>
          </a:p>
          <a:p>
            <a:pPr algn="ctr"/>
            <a:r>
              <a:rPr lang="en-US" dirty="0" smtClean="0"/>
              <a:t>GNC Hardware</a:t>
            </a:r>
            <a:endParaRPr lang="en-US" dirty="0"/>
          </a:p>
        </p:txBody>
      </p:sp>
      <p:sp>
        <p:nvSpPr>
          <p:cNvPr id="13" name="TextBox 12"/>
          <p:cNvSpPr txBox="1"/>
          <p:nvPr/>
        </p:nvSpPr>
        <p:spPr>
          <a:xfrm>
            <a:off x="11143734" y="1554864"/>
            <a:ext cx="444844" cy="369332"/>
          </a:xfrm>
          <a:prstGeom prst="rect">
            <a:avLst/>
          </a:prstGeom>
          <a:noFill/>
        </p:spPr>
        <p:txBody>
          <a:bodyPr wrap="square" rtlCol="0">
            <a:spAutoFit/>
          </a:bodyPr>
          <a:lstStyle/>
          <a:p>
            <a:r>
              <a:rPr lang="en-US" dirty="0"/>
              <a:t>L3</a:t>
            </a:r>
          </a:p>
        </p:txBody>
      </p:sp>
      <p:sp>
        <p:nvSpPr>
          <p:cNvPr id="14" name="TextBox 13"/>
          <p:cNvSpPr txBox="1"/>
          <p:nvPr/>
        </p:nvSpPr>
        <p:spPr>
          <a:xfrm>
            <a:off x="11560999" y="3492725"/>
            <a:ext cx="444844" cy="369332"/>
          </a:xfrm>
          <a:prstGeom prst="rect">
            <a:avLst/>
          </a:prstGeom>
          <a:noFill/>
        </p:spPr>
        <p:txBody>
          <a:bodyPr wrap="square" rtlCol="0">
            <a:spAutoFit/>
          </a:bodyPr>
          <a:lstStyle/>
          <a:p>
            <a:r>
              <a:rPr lang="en-US" dirty="0"/>
              <a:t>L4</a:t>
            </a:r>
          </a:p>
        </p:txBody>
      </p:sp>
      <p:sp>
        <p:nvSpPr>
          <p:cNvPr id="15" name="TextBox 14"/>
          <p:cNvSpPr txBox="1"/>
          <p:nvPr/>
        </p:nvSpPr>
        <p:spPr>
          <a:xfrm>
            <a:off x="11664778" y="4778357"/>
            <a:ext cx="444844" cy="369332"/>
          </a:xfrm>
          <a:prstGeom prst="rect">
            <a:avLst/>
          </a:prstGeom>
          <a:noFill/>
        </p:spPr>
        <p:txBody>
          <a:bodyPr wrap="square" rtlCol="0">
            <a:spAutoFit/>
          </a:bodyPr>
          <a:lstStyle/>
          <a:p>
            <a:r>
              <a:rPr lang="en-US" dirty="0"/>
              <a:t>L5</a:t>
            </a:r>
          </a:p>
        </p:txBody>
      </p:sp>
      <p:sp>
        <p:nvSpPr>
          <p:cNvPr id="16" name="Rectangle 15"/>
          <p:cNvSpPr/>
          <p:nvPr/>
        </p:nvSpPr>
        <p:spPr>
          <a:xfrm>
            <a:off x="7629665" y="4480680"/>
            <a:ext cx="2550321" cy="1184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t>Optical</a:t>
            </a:r>
          </a:p>
          <a:p>
            <a:pPr marL="285750" indent="-285750">
              <a:buFont typeface="Arial" panose="020B0604020202020204" pitchFamily="34" charset="0"/>
              <a:buChar char="•"/>
            </a:pPr>
            <a:r>
              <a:rPr lang="en-US" sz="1400" dirty="0"/>
              <a:t>Electrical</a:t>
            </a:r>
          </a:p>
          <a:p>
            <a:pPr marL="285750" indent="-285750">
              <a:buFont typeface="Arial" panose="020B0604020202020204" pitchFamily="34" charset="0"/>
              <a:buChar char="•"/>
            </a:pPr>
            <a:r>
              <a:rPr lang="en-US" sz="1400" dirty="0" smtClean="0"/>
              <a:t>Mechanical/ Mechanisms</a:t>
            </a:r>
            <a:endParaRPr lang="en-US" sz="1400" dirty="0"/>
          </a:p>
          <a:p>
            <a:pPr marL="285750" indent="-285750">
              <a:buFont typeface="Arial" panose="020B0604020202020204" pitchFamily="34" charset="0"/>
              <a:buChar char="•"/>
            </a:pPr>
            <a:r>
              <a:rPr lang="en-US" sz="1400" dirty="0" smtClean="0"/>
              <a:t>Thermal</a:t>
            </a:r>
            <a:endParaRPr lang="en-US" sz="1400" dirty="0"/>
          </a:p>
          <a:p>
            <a:pPr marL="285750" indent="-285750">
              <a:buFont typeface="Arial" panose="020B0604020202020204" pitchFamily="34" charset="0"/>
              <a:buChar char="•"/>
            </a:pPr>
            <a:r>
              <a:rPr lang="en-US" sz="1400" dirty="0" smtClean="0"/>
              <a:t>Software/Firmware</a:t>
            </a:r>
            <a:endParaRPr lang="en-US" sz="1400" dirty="0"/>
          </a:p>
        </p:txBody>
      </p:sp>
      <p:sp>
        <p:nvSpPr>
          <p:cNvPr id="17" name="Rectangle 16"/>
          <p:cNvSpPr/>
          <p:nvPr/>
        </p:nvSpPr>
        <p:spPr>
          <a:xfrm>
            <a:off x="10262456" y="4483191"/>
            <a:ext cx="1387099" cy="959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t>Fluids</a:t>
            </a:r>
          </a:p>
          <a:p>
            <a:pPr marL="285750" indent="-285750">
              <a:buFont typeface="Arial" panose="020B0604020202020204" pitchFamily="34" charset="0"/>
              <a:buChar char="•"/>
            </a:pPr>
            <a:r>
              <a:rPr lang="en-US" sz="1400" dirty="0"/>
              <a:t>Electrical</a:t>
            </a:r>
          </a:p>
          <a:p>
            <a:pPr marL="285750" indent="-285750">
              <a:buFont typeface="Arial" panose="020B0604020202020204" pitchFamily="34" charset="0"/>
              <a:buChar char="•"/>
            </a:pPr>
            <a:r>
              <a:rPr lang="en-US" sz="1400" dirty="0"/>
              <a:t>Mechanical</a:t>
            </a:r>
          </a:p>
          <a:p>
            <a:pPr marL="285750" indent="-285750">
              <a:buFont typeface="Arial" panose="020B0604020202020204" pitchFamily="34" charset="0"/>
              <a:buChar char="•"/>
            </a:pPr>
            <a:r>
              <a:rPr lang="en-US" sz="1400" dirty="0"/>
              <a:t>Thermal</a:t>
            </a:r>
          </a:p>
        </p:txBody>
      </p:sp>
      <p:sp>
        <p:nvSpPr>
          <p:cNvPr id="18" name="Rectangle 17"/>
          <p:cNvSpPr/>
          <p:nvPr/>
        </p:nvSpPr>
        <p:spPr>
          <a:xfrm>
            <a:off x="5858814" y="4483567"/>
            <a:ext cx="1650653" cy="810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t>Analysis</a:t>
            </a:r>
          </a:p>
          <a:p>
            <a:pPr marL="285750" indent="-285750">
              <a:buFont typeface="Arial" panose="020B0604020202020204" pitchFamily="34" charset="0"/>
              <a:buChar char="•"/>
            </a:pPr>
            <a:r>
              <a:rPr lang="en-US" sz="1400" dirty="0"/>
              <a:t>Simulations</a:t>
            </a:r>
          </a:p>
          <a:p>
            <a:pPr marL="285750" indent="-285750">
              <a:buFont typeface="Arial" panose="020B0604020202020204" pitchFamily="34" charset="0"/>
              <a:buChar char="•"/>
            </a:pPr>
            <a:r>
              <a:rPr lang="en-US" sz="1400" dirty="0" smtClean="0"/>
              <a:t>Software</a:t>
            </a:r>
            <a:endParaRPr lang="en-US" sz="1400" dirty="0"/>
          </a:p>
        </p:txBody>
      </p:sp>
      <p:cxnSp>
        <p:nvCxnSpPr>
          <p:cNvPr id="20" name="Elbow Connector 19"/>
          <p:cNvCxnSpPr>
            <a:stCxn id="6" idx="2"/>
            <a:endCxn id="8" idx="0"/>
          </p:cNvCxnSpPr>
          <p:nvPr/>
        </p:nvCxnSpPr>
        <p:spPr>
          <a:xfrm rot="5400000">
            <a:off x="6421097" y="967141"/>
            <a:ext cx="588498" cy="3905838"/>
          </a:xfrm>
          <a:prstGeom prst="bentConnector3">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6" idx="2"/>
            <a:endCxn id="9" idx="0"/>
          </p:cNvCxnSpPr>
          <p:nvPr/>
        </p:nvCxnSpPr>
        <p:spPr>
          <a:xfrm rot="5400000">
            <a:off x="7365735" y="1911779"/>
            <a:ext cx="588498" cy="2016563"/>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6" idx="2"/>
            <a:endCxn id="12" idx="0"/>
          </p:cNvCxnSpPr>
          <p:nvPr/>
        </p:nvCxnSpPr>
        <p:spPr>
          <a:xfrm rot="16200000" flipH="1">
            <a:off x="8449947" y="2844129"/>
            <a:ext cx="586326" cy="149690"/>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6" idx="2"/>
            <a:endCxn id="11" idx="0"/>
          </p:cNvCxnSpPr>
          <p:nvPr/>
        </p:nvCxnSpPr>
        <p:spPr>
          <a:xfrm rot="16200000" flipH="1">
            <a:off x="9497680" y="1796395"/>
            <a:ext cx="584633" cy="2243463"/>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8" idx="2"/>
            <a:endCxn id="10" idx="0"/>
          </p:cNvCxnSpPr>
          <p:nvPr/>
        </p:nvCxnSpPr>
        <p:spPr>
          <a:xfrm rot="16200000" flipH="1">
            <a:off x="4674110" y="4215473"/>
            <a:ext cx="354921" cy="178287"/>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9" idx="2"/>
            <a:endCxn id="18" idx="0"/>
          </p:cNvCxnSpPr>
          <p:nvPr/>
        </p:nvCxnSpPr>
        <p:spPr>
          <a:xfrm rot="16200000" flipH="1">
            <a:off x="6483058" y="4282484"/>
            <a:ext cx="369726" cy="32439"/>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2" idx="2"/>
            <a:endCxn id="16" idx="0"/>
          </p:cNvCxnSpPr>
          <p:nvPr/>
        </p:nvCxnSpPr>
        <p:spPr>
          <a:xfrm rot="16200000" flipH="1">
            <a:off x="8679056" y="4254910"/>
            <a:ext cx="364668" cy="86871"/>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11" idx="2"/>
            <a:endCxn id="17" idx="0"/>
          </p:cNvCxnSpPr>
          <p:nvPr/>
        </p:nvCxnSpPr>
        <p:spPr>
          <a:xfrm rot="16200000" flipH="1">
            <a:off x="10751124" y="4278308"/>
            <a:ext cx="365487" cy="44278"/>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Rectangle 97"/>
          <p:cNvSpPr/>
          <p:nvPr/>
        </p:nvSpPr>
        <p:spPr>
          <a:xfrm>
            <a:off x="532594" y="6006428"/>
            <a:ext cx="11250827" cy="523220"/>
          </a:xfrm>
          <a:prstGeom prst="rect">
            <a:avLst/>
          </a:prstGeom>
          <a:solidFill>
            <a:srgbClr val="00B050"/>
          </a:solidFill>
        </p:spPr>
        <p:txBody>
          <a:bodyPr wrap="square">
            <a:spAutoFit/>
          </a:bodyPr>
          <a:lstStyle/>
          <a:p>
            <a:pPr algn="ctr"/>
            <a:r>
              <a:rPr lang="en-US" sz="2800" dirty="0" smtClean="0">
                <a:solidFill>
                  <a:schemeClr val="bg1"/>
                </a:solidFill>
              </a:rPr>
              <a:t>GSFC GN&amp;C highlights efficient organization of a complex subsystem</a:t>
            </a:r>
            <a:endParaRPr lang="en-US" sz="2800" dirty="0">
              <a:solidFill>
                <a:schemeClr val="bg1"/>
              </a:solidFill>
            </a:endParaRPr>
          </a:p>
        </p:txBody>
      </p:sp>
      <p:cxnSp>
        <p:nvCxnSpPr>
          <p:cNvPr id="100" name="Straight Arrow Connector 99"/>
          <p:cNvCxnSpPr>
            <a:stCxn id="8" idx="3"/>
            <a:endCxn id="9" idx="1"/>
          </p:cNvCxnSpPr>
          <p:nvPr/>
        </p:nvCxnSpPr>
        <p:spPr>
          <a:xfrm flipV="1">
            <a:off x="5314362" y="3664075"/>
            <a:ext cx="479575" cy="6658"/>
          </a:xfrm>
          <a:prstGeom prst="straightConnector1">
            <a:avLst/>
          </a:prstGeom>
          <a:ln>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9" idx="3"/>
            <a:endCxn id="12" idx="1"/>
          </p:cNvCxnSpPr>
          <p:nvPr/>
        </p:nvCxnSpPr>
        <p:spPr>
          <a:xfrm>
            <a:off x="7509467" y="3664075"/>
            <a:ext cx="480584" cy="0"/>
          </a:xfrm>
          <a:prstGeom prst="straightConnector1">
            <a:avLst/>
          </a:prstGeom>
          <a:ln>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12" idx="3"/>
            <a:endCxn id="11" idx="1"/>
          </p:cNvCxnSpPr>
          <p:nvPr/>
        </p:nvCxnSpPr>
        <p:spPr>
          <a:xfrm flipV="1">
            <a:off x="9645858" y="3664074"/>
            <a:ext cx="616598" cy="1"/>
          </a:xfrm>
          <a:prstGeom prst="straightConnector1">
            <a:avLst/>
          </a:prstGeom>
          <a:ln>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Footer Placeholder 18"/>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28483663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GN&amp;C Systems: Organized Like GSFC Instrument Development</a:t>
            </a:r>
            <a:endParaRPr lang="en-US" dirty="0"/>
          </a:p>
        </p:txBody>
      </p:sp>
      <p:sp>
        <p:nvSpPr>
          <p:cNvPr id="3" name="Date Placeholder 2"/>
          <p:cNvSpPr>
            <a:spLocks noGrp="1"/>
          </p:cNvSpPr>
          <p:nvPr>
            <p:ph type="dt" sz="half" idx="10"/>
          </p:nvPr>
        </p:nvSpPr>
        <p:spPr/>
        <p:txBody>
          <a:bodyPr/>
          <a:lstStyle/>
          <a:p>
            <a:r>
              <a:rPr lang="en-US" smtClean="0"/>
              <a:t>10/6/2020</a:t>
            </a:r>
            <a:endParaRPr lang="en-US" dirty="0"/>
          </a:p>
        </p:txBody>
      </p:sp>
      <p:sp>
        <p:nvSpPr>
          <p:cNvPr id="4" name="Slide Number Placeholder 3"/>
          <p:cNvSpPr>
            <a:spLocks noGrp="1"/>
          </p:cNvSpPr>
          <p:nvPr>
            <p:ph type="sldNum" sz="quarter" idx="12"/>
          </p:nvPr>
        </p:nvSpPr>
        <p:spPr/>
        <p:txBody>
          <a:bodyPr/>
          <a:lstStyle/>
          <a:p>
            <a:fld id="{B0D1B106-9B78-43E7-9216-5A30474DFCE2}" type="slidenum">
              <a:rPr lang="en-US" smtClean="0"/>
              <a:pPr/>
              <a:t>24</a:t>
            </a:fld>
            <a:endParaRPr lang="en-US" dirty="0"/>
          </a:p>
        </p:txBody>
      </p:sp>
      <p:sp>
        <p:nvSpPr>
          <p:cNvPr id="6" name="Rectangle 5"/>
          <p:cNvSpPr/>
          <p:nvPr/>
        </p:nvSpPr>
        <p:spPr>
          <a:xfrm>
            <a:off x="6196914" y="853249"/>
            <a:ext cx="4942701" cy="1772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GNC Systems PDL</a:t>
            </a:r>
          </a:p>
          <a:p>
            <a:pPr marL="285750" indent="-285750">
              <a:buFont typeface="Arial" panose="020B0604020202020204" pitchFamily="34" charset="0"/>
              <a:buChar char="•"/>
            </a:pPr>
            <a:r>
              <a:rPr lang="en-US" dirty="0"/>
              <a:t>Reports to MSE</a:t>
            </a:r>
          </a:p>
          <a:p>
            <a:pPr marL="285750" indent="-285750">
              <a:buFont typeface="Arial" panose="020B0604020202020204" pitchFamily="34" charset="0"/>
              <a:buChar char="•"/>
            </a:pPr>
            <a:r>
              <a:rPr lang="en-US" dirty="0"/>
              <a:t>Owns </a:t>
            </a:r>
            <a:r>
              <a:rPr lang="en-US" dirty="0" smtClean="0"/>
              <a:t>Budget &amp; Schedule </a:t>
            </a:r>
            <a:endParaRPr lang="en-US" dirty="0"/>
          </a:p>
          <a:p>
            <a:pPr marL="285750" indent="-285750">
              <a:buFont typeface="Arial" panose="020B0604020202020204" pitchFamily="34" charset="0"/>
              <a:buChar char="•"/>
            </a:pPr>
            <a:r>
              <a:rPr lang="en-US" dirty="0"/>
              <a:t>Delivers </a:t>
            </a:r>
            <a:r>
              <a:rPr lang="en-US" dirty="0" smtClean="0"/>
              <a:t>Product</a:t>
            </a:r>
            <a:endParaRPr lang="en-US" dirty="0"/>
          </a:p>
          <a:p>
            <a:pPr marL="285750" indent="-285750">
              <a:buFont typeface="Arial" panose="020B0604020202020204" pitchFamily="34" charset="0"/>
              <a:buChar char="•"/>
            </a:pPr>
            <a:r>
              <a:rPr lang="en-US" dirty="0"/>
              <a:t>Technical Authority </a:t>
            </a:r>
            <a:r>
              <a:rPr lang="en-US" dirty="0" smtClean="0"/>
              <a:t>Through </a:t>
            </a:r>
            <a:r>
              <a:rPr lang="en-US" dirty="0"/>
              <a:t>590</a:t>
            </a:r>
          </a:p>
        </p:txBody>
      </p:sp>
      <p:sp>
        <p:nvSpPr>
          <p:cNvPr id="7" name="TextBox 6"/>
          <p:cNvSpPr txBox="1"/>
          <p:nvPr/>
        </p:nvSpPr>
        <p:spPr>
          <a:xfrm>
            <a:off x="20081" y="765109"/>
            <a:ext cx="4186291" cy="480131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Divisional boundaries </a:t>
            </a:r>
          </a:p>
          <a:p>
            <a:endParaRPr lang="en-US" sz="2400" dirty="0"/>
          </a:p>
          <a:p>
            <a:pPr marL="285750" indent="-285750">
              <a:buFont typeface="Arial" panose="020B0604020202020204" pitchFamily="34" charset="0"/>
              <a:buChar char="•"/>
            </a:pPr>
            <a:r>
              <a:rPr lang="en-US" sz="2400" dirty="0" smtClean="0"/>
              <a:t>Multiple </a:t>
            </a:r>
            <a:r>
              <a:rPr lang="en-US" sz="2400" dirty="0"/>
              <a:t>division oversight  </a:t>
            </a:r>
            <a:endParaRPr lang="en-US" sz="2400" dirty="0" smtClean="0"/>
          </a:p>
          <a:p>
            <a:endParaRPr lang="en-US" sz="2400" dirty="0"/>
          </a:p>
          <a:p>
            <a:pPr marL="285750" indent="-285750">
              <a:buFont typeface="Arial" panose="020B0604020202020204" pitchFamily="34" charset="0"/>
              <a:buChar char="•"/>
            </a:pPr>
            <a:r>
              <a:rPr lang="en-US" sz="2400" dirty="0" smtClean="0"/>
              <a:t>Unclear </a:t>
            </a:r>
            <a:r>
              <a:rPr lang="en-US" sz="2400" dirty="0"/>
              <a:t>ownership</a:t>
            </a:r>
          </a:p>
          <a:p>
            <a:endParaRPr lang="en-US" sz="2400" dirty="0"/>
          </a:p>
          <a:p>
            <a:pPr marL="285750" indent="-285750">
              <a:buFont typeface="Arial" panose="020B0604020202020204" pitchFamily="34" charset="0"/>
              <a:buChar char="•"/>
            </a:pPr>
            <a:r>
              <a:rPr lang="en-US" sz="2400" dirty="0" smtClean="0"/>
              <a:t>Challenging lower </a:t>
            </a:r>
            <a:r>
              <a:rPr lang="en-US" sz="2400" dirty="0"/>
              <a:t>level </a:t>
            </a:r>
            <a:r>
              <a:rPr lang="en-US" sz="2400" dirty="0" smtClean="0"/>
              <a:t>requirement development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Requires specialized systems engineering decomposition </a:t>
            </a:r>
            <a:endParaRPr lang="en-US" sz="2400" dirty="0"/>
          </a:p>
          <a:p>
            <a:pPr lvl="1"/>
            <a:endParaRPr lang="en-US" dirty="0"/>
          </a:p>
        </p:txBody>
      </p:sp>
      <p:sp>
        <p:nvSpPr>
          <p:cNvPr id="8" name="Rectangle 7"/>
          <p:cNvSpPr/>
          <p:nvPr/>
        </p:nvSpPr>
        <p:spPr>
          <a:xfrm>
            <a:off x="4210492" y="3214309"/>
            <a:ext cx="1103870" cy="912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smtClean="0"/>
              <a:t>590</a:t>
            </a:r>
            <a:r>
              <a:rPr lang="en-US" dirty="0" smtClean="0"/>
              <a:t> </a:t>
            </a:r>
          </a:p>
          <a:p>
            <a:pPr algn="ctr"/>
            <a:r>
              <a:rPr lang="en-US" dirty="0" smtClean="0"/>
              <a:t>ACS </a:t>
            </a:r>
            <a:endParaRPr lang="en-US" dirty="0"/>
          </a:p>
        </p:txBody>
      </p:sp>
      <p:sp>
        <p:nvSpPr>
          <p:cNvPr id="9" name="Rectangle 8"/>
          <p:cNvSpPr/>
          <p:nvPr/>
        </p:nvSpPr>
        <p:spPr>
          <a:xfrm>
            <a:off x="5793937" y="3214309"/>
            <a:ext cx="1715530" cy="899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smtClean="0"/>
              <a:t>580</a:t>
            </a:r>
            <a:endParaRPr lang="en-US" b="1" i="1" u="sng" dirty="0" smtClean="0"/>
          </a:p>
          <a:p>
            <a:pPr algn="ctr"/>
            <a:r>
              <a:rPr lang="en-US" dirty="0" smtClean="0"/>
              <a:t>Orbits &amp; Navigation</a:t>
            </a:r>
            <a:endParaRPr lang="en-US" dirty="0"/>
          </a:p>
        </p:txBody>
      </p:sp>
      <p:sp>
        <p:nvSpPr>
          <p:cNvPr id="10" name="Rectangle 9"/>
          <p:cNvSpPr/>
          <p:nvPr/>
        </p:nvSpPr>
        <p:spPr>
          <a:xfrm>
            <a:off x="4190041" y="4482078"/>
            <a:ext cx="1501346" cy="1130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smtClean="0"/>
              <a:t>Analysis</a:t>
            </a:r>
          </a:p>
          <a:p>
            <a:pPr marL="285750" indent="-285750">
              <a:buFont typeface="Arial" panose="020B0604020202020204" pitchFamily="34" charset="0"/>
              <a:buChar char="•"/>
            </a:pPr>
            <a:r>
              <a:rPr lang="en-US" sz="1400" dirty="0" smtClean="0"/>
              <a:t>Simulations</a:t>
            </a:r>
          </a:p>
          <a:p>
            <a:pPr marL="285750" indent="-285750">
              <a:buFont typeface="Arial" panose="020B0604020202020204" pitchFamily="34" charset="0"/>
              <a:buChar char="•"/>
            </a:pPr>
            <a:r>
              <a:rPr lang="en-US" sz="1400" dirty="0" smtClean="0"/>
              <a:t>Software</a:t>
            </a:r>
          </a:p>
          <a:p>
            <a:pPr marL="285750" indent="-285750">
              <a:buFont typeface="Arial" panose="020B0604020202020204" pitchFamily="34" charset="0"/>
              <a:buChar char="•"/>
            </a:pPr>
            <a:r>
              <a:rPr lang="en-US" sz="1400" dirty="0" smtClean="0"/>
              <a:t>Controls</a:t>
            </a:r>
          </a:p>
          <a:p>
            <a:pPr marL="285750" indent="-285750">
              <a:buFont typeface="Arial" panose="020B0604020202020204" pitchFamily="34" charset="0"/>
              <a:buChar char="•"/>
            </a:pPr>
            <a:r>
              <a:rPr lang="en-US" sz="1400" dirty="0" smtClean="0"/>
              <a:t>Jitter</a:t>
            </a:r>
            <a:endParaRPr lang="en-US" sz="1400" dirty="0"/>
          </a:p>
        </p:txBody>
      </p:sp>
      <p:sp>
        <p:nvSpPr>
          <p:cNvPr id="11" name="Rectangle 10"/>
          <p:cNvSpPr/>
          <p:nvPr/>
        </p:nvSpPr>
        <p:spPr>
          <a:xfrm>
            <a:off x="10262456" y="3210444"/>
            <a:ext cx="1298543" cy="907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smtClean="0"/>
              <a:t>540</a:t>
            </a:r>
            <a:r>
              <a:rPr lang="en-US" dirty="0" smtClean="0"/>
              <a:t> Propulsion</a:t>
            </a:r>
            <a:endParaRPr lang="en-US" dirty="0"/>
          </a:p>
        </p:txBody>
      </p:sp>
      <p:sp>
        <p:nvSpPr>
          <p:cNvPr id="12" name="Rectangle 11"/>
          <p:cNvSpPr/>
          <p:nvPr/>
        </p:nvSpPr>
        <p:spPr>
          <a:xfrm>
            <a:off x="7990051" y="3212137"/>
            <a:ext cx="1655807" cy="90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smtClean="0"/>
              <a:t>560</a:t>
            </a:r>
            <a:endParaRPr lang="en-US" b="1" i="1" u="sng" dirty="0" smtClean="0"/>
          </a:p>
          <a:p>
            <a:pPr algn="ctr"/>
            <a:r>
              <a:rPr lang="en-US" dirty="0" smtClean="0"/>
              <a:t>GNC Hardware</a:t>
            </a:r>
            <a:endParaRPr lang="en-US" dirty="0"/>
          </a:p>
        </p:txBody>
      </p:sp>
      <p:sp>
        <p:nvSpPr>
          <p:cNvPr id="13" name="TextBox 12"/>
          <p:cNvSpPr txBox="1"/>
          <p:nvPr/>
        </p:nvSpPr>
        <p:spPr>
          <a:xfrm>
            <a:off x="11143734" y="1554864"/>
            <a:ext cx="444844" cy="369332"/>
          </a:xfrm>
          <a:prstGeom prst="rect">
            <a:avLst/>
          </a:prstGeom>
          <a:noFill/>
        </p:spPr>
        <p:txBody>
          <a:bodyPr wrap="square" rtlCol="0">
            <a:spAutoFit/>
          </a:bodyPr>
          <a:lstStyle/>
          <a:p>
            <a:r>
              <a:rPr lang="en-US" dirty="0"/>
              <a:t>L3</a:t>
            </a:r>
          </a:p>
        </p:txBody>
      </p:sp>
      <p:sp>
        <p:nvSpPr>
          <p:cNvPr id="14" name="TextBox 13"/>
          <p:cNvSpPr txBox="1"/>
          <p:nvPr/>
        </p:nvSpPr>
        <p:spPr>
          <a:xfrm>
            <a:off x="11560999" y="3492725"/>
            <a:ext cx="444844" cy="369332"/>
          </a:xfrm>
          <a:prstGeom prst="rect">
            <a:avLst/>
          </a:prstGeom>
          <a:noFill/>
        </p:spPr>
        <p:txBody>
          <a:bodyPr wrap="square" rtlCol="0">
            <a:spAutoFit/>
          </a:bodyPr>
          <a:lstStyle/>
          <a:p>
            <a:r>
              <a:rPr lang="en-US" dirty="0"/>
              <a:t>L4</a:t>
            </a:r>
          </a:p>
        </p:txBody>
      </p:sp>
      <p:sp>
        <p:nvSpPr>
          <p:cNvPr id="15" name="TextBox 14"/>
          <p:cNvSpPr txBox="1"/>
          <p:nvPr/>
        </p:nvSpPr>
        <p:spPr>
          <a:xfrm>
            <a:off x="11664778" y="4778357"/>
            <a:ext cx="444844" cy="369332"/>
          </a:xfrm>
          <a:prstGeom prst="rect">
            <a:avLst/>
          </a:prstGeom>
          <a:noFill/>
        </p:spPr>
        <p:txBody>
          <a:bodyPr wrap="square" rtlCol="0">
            <a:spAutoFit/>
          </a:bodyPr>
          <a:lstStyle/>
          <a:p>
            <a:r>
              <a:rPr lang="en-US" dirty="0"/>
              <a:t>L5</a:t>
            </a:r>
          </a:p>
        </p:txBody>
      </p:sp>
      <p:sp>
        <p:nvSpPr>
          <p:cNvPr id="16" name="Rectangle 15"/>
          <p:cNvSpPr/>
          <p:nvPr/>
        </p:nvSpPr>
        <p:spPr>
          <a:xfrm>
            <a:off x="7629665" y="4480680"/>
            <a:ext cx="2550321" cy="1184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t>Optical</a:t>
            </a:r>
          </a:p>
          <a:p>
            <a:pPr marL="285750" indent="-285750">
              <a:buFont typeface="Arial" panose="020B0604020202020204" pitchFamily="34" charset="0"/>
              <a:buChar char="•"/>
            </a:pPr>
            <a:r>
              <a:rPr lang="en-US" sz="1400" dirty="0"/>
              <a:t>Electrical</a:t>
            </a:r>
          </a:p>
          <a:p>
            <a:pPr marL="285750" indent="-285750">
              <a:buFont typeface="Arial" panose="020B0604020202020204" pitchFamily="34" charset="0"/>
              <a:buChar char="•"/>
            </a:pPr>
            <a:r>
              <a:rPr lang="en-US" sz="1400" dirty="0" smtClean="0"/>
              <a:t>Mechanical/ Mechanisms</a:t>
            </a:r>
            <a:endParaRPr lang="en-US" sz="1400" dirty="0"/>
          </a:p>
          <a:p>
            <a:pPr marL="285750" indent="-285750">
              <a:buFont typeface="Arial" panose="020B0604020202020204" pitchFamily="34" charset="0"/>
              <a:buChar char="•"/>
            </a:pPr>
            <a:r>
              <a:rPr lang="en-US" sz="1400" dirty="0" smtClean="0"/>
              <a:t>Thermal</a:t>
            </a:r>
            <a:endParaRPr lang="en-US" sz="1400" dirty="0"/>
          </a:p>
          <a:p>
            <a:pPr marL="285750" indent="-285750">
              <a:buFont typeface="Arial" panose="020B0604020202020204" pitchFamily="34" charset="0"/>
              <a:buChar char="•"/>
            </a:pPr>
            <a:r>
              <a:rPr lang="en-US" sz="1400" dirty="0" smtClean="0"/>
              <a:t>Software/Firmware</a:t>
            </a:r>
            <a:endParaRPr lang="en-US" sz="1400" dirty="0"/>
          </a:p>
        </p:txBody>
      </p:sp>
      <p:sp>
        <p:nvSpPr>
          <p:cNvPr id="17" name="Rectangle 16"/>
          <p:cNvSpPr/>
          <p:nvPr/>
        </p:nvSpPr>
        <p:spPr>
          <a:xfrm>
            <a:off x="10262456" y="4483191"/>
            <a:ext cx="1387099" cy="959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t>Fluids</a:t>
            </a:r>
          </a:p>
          <a:p>
            <a:pPr marL="285750" indent="-285750">
              <a:buFont typeface="Arial" panose="020B0604020202020204" pitchFamily="34" charset="0"/>
              <a:buChar char="•"/>
            </a:pPr>
            <a:r>
              <a:rPr lang="en-US" sz="1400" dirty="0"/>
              <a:t>Electrical</a:t>
            </a:r>
          </a:p>
          <a:p>
            <a:pPr marL="285750" indent="-285750">
              <a:buFont typeface="Arial" panose="020B0604020202020204" pitchFamily="34" charset="0"/>
              <a:buChar char="•"/>
            </a:pPr>
            <a:r>
              <a:rPr lang="en-US" sz="1400" dirty="0"/>
              <a:t>Mechanical</a:t>
            </a:r>
          </a:p>
          <a:p>
            <a:pPr marL="285750" indent="-285750">
              <a:buFont typeface="Arial" panose="020B0604020202020204" pitchFamily="34" charset="0"/>
              <a:buChar char="•"/>
            </a:pPr>
            <a:r>
              <a:rPr lang="en-US" sz="1400" dirty="0"/>
              <a:t>Thermal</a:t>
            </a:r>
          </a:p>
        </p:txBody>
      </p:sp>
      <p:sp>
        <p:nvSpPr>
          <p:cNvPr id="18" name="Rectangle 17"/>
          <p:cNvSpPr/>
          <p:nvPr/>
        </p:nvSpPr>
        <p:spPr>
          <a:xfrm>
            <a:off x="5858814" y="4483567"/>
            <a:ext cx="1650653" cy="1128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t>Analysis</a:t>
            </a:r>
          </a:p>
          <a:p>
            <a:pPr marL="285750" indent="-285750">
              <a:buFont typeface="Arial" panose="020B0604020202020204" pitchFamily="34" charset="0"/>
              <a:buChar char="•"/>
            </a:pPr>
            <a:r>
              <a:rPr lang="en-US" sz="1400" dirty="0"/>
              <a:t>Simulations</a:t>
            </a:r>
          </a:p>
          <a:p>
            <a:pPr marL="285750" indent="-285750">
              <a:buFont typeface="Arial" panose="020B0604020202020204" pitchFamily="34" charset="0"/>
              <a:buChar char="•"/>
            </a:pPr>
            <a:r>
              <a:rPr lang="en-US" sz="1400" dirty="0" smtClean="0"/>
              <a:t>Software</a:t>
            </a:r>
          </a:p>
          <a:p>
            <a:pPr marL="285750" indent="-285750">
              <a:buFont typeface="Arial" panose="020B0604020202020204" pitchFamily="34" charset="0"/>
              <a:buChar char="•"/>
            </a:pPr>
            <a:r>
              <a:rPr lang="en-US" sz="1400" dirty="0" smtClean="0"/>
              <a:t>Long term support</a:t>
            </a:r>
            <a:endParaRPr lang="en-US" sz="1400" dirty="0"/>
          </a:p>
        </p:txBody>
      </p:sp>
      <p:cxnSp>
        <p:nvCxnSpPr>
          <p:cNvPr id="20" name="Elbow Connector 19"/>
          <p:cNvCxnSpPr>
            <a:stCxn id="6" idx="2"/>
            <a:endCxn id="8" idx="0"/>
          </p:cNvCxnSpPr>
          <p:nvPr/>
        </p:nvCxnSpPr>
        <p:spPr>
          <a:xfrm rot="5400000">
            <a:off x="6421097" y="967141"/>
            <a:ext cx="588498" cy="3905838"/>
          </a:xfrm>
          <a:prstGeom prst="bentConnector3">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6" idx="2"/>
            <a:endCxn id="9" idx="0"/>
          </p:cNvCxnSpPr>
          <p:nvPr/>
        </p:nvCxnSpPr>
        <p:spPr>
          <a:xfrm rot="5400000">
            <a:off x="7365735" y="1911779"/>
            <a:ext cx="588498" cy="2016563"/>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6" idx="2"/>
            <a:endCxn id="12" idx="0"/>
          </p:cNvCxnSpPr>
          <p:nvPr/>
        </p:nvCxnSpPr>
        <p:spPr>
          <a:xfrm rot="16200000" flipH="1">
            <a:off x="8449947" y="2844129"/>
            <a:ext cx="586326" cy="149690"/>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6" idx="2"/>
            <a:endCxn id="11" idx="0"/>
          </p:cNvCxnSpPr>
          <p:nvPr/>
        </p:nvCxnSpPr>
        <p:spPr>
          <a:xfrm rot="16200000" flipH="1">
            <a:off x="9497680" y="1796395"/>
            <a:ext cx="584633" cy="2243463"/>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8" idx="2"/>
            <a:endCxn id="10" idx="0"/>
          </p:cNvCxnSpPr>
          <p:nvPr/>
        </p:nvCxnSpPr>
        <p:spPr>
          <a:xfrm rot="16200000" flipH="1">
            <a:off x="4674110" y="4215473"/>
            <a:ext cx="354921" cy="178287"/>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9" idx="2"/>
            <a:endCxn id="18" idx="0"/>
          </p:cNvCxnSpPr>
          <p:nvPr/>
        </p:nvCxnSpPr>
        <p:spPr>
          <a:xfrm rot="16200000" flipH="1">
            <a:off x="6483058" y="4282484"/>
            <a:ext cx="369726" cy="32439"/>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2" idx="2"/>
            <a:endCxn id="16" idx="0"/>
          </p:cNvCxnSpPr>
          <p:nvPr/>
        </p:nvCxnSpPr>
        <p:spPr>
          <a:xfrm rot="16200000" flipH="1">
            <a:off x="8679056" y="4254910"/>
            <a:ext cx="364668" cy="86871"/>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11" idx="2"/>
            <a:endCxn id="17" idx="0"/>
          </p:cNvCxnSpPr>
          <p:nvPr/>
        </p:nvCxnSpPr>
        <p:spPr>
          <a:xfrm rot="16200000" flipH="1">
            <a:off x="10751124" y="4278308"/>
            <a:ext cx="365487" cy="44278"/>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Rectangle 97"/>
          <p:cNvSpPr/>
          <p:nvPr/>
        </p:nvSpPr>
        <p:spPr>
          <a:xfrm>
            <a:off x="852616" y="6055502"/>
            <a:ext cx="10930805" cy="461665"/>
          </a:xfrm>
          <a:prstGeom prst="rect">
            <a:avLst/>
          </a:prstGeom>
          <a:solidFill>
            <a:srgbClr val="FF0000"/>
          </a:solidFill>
        </p:spPr>
        <p:txBody>
          <a:bodyPr wrap="square">
            <a:spAutoFit/>
          </a:bodyPr>
          <a:lstStyle/>
          <a:p>
            <a:pPr algn="ctr"/>
            <a:r>
              <a:rPr lang="en-US" sz="2400" dirty="0">
                <a:solidFill>
                  <a:schemeClr val="bg1"/>
                </a:solidFill>
              </a:rPr>
              <a:t>How would </a:t>
            </a:r>
            <a:r>
              <a:rPr lang="en-US" sz="2400" dirty="0" smtClean="0">
                <a:solidFill>
                  <a:schemeClr val="bg1"/>
                </a:solidFill>
              </a:rPr>
              <a:t>GN&amp;C </a:t>
            </a:r>
            <a:r>
              <a:rPr lang="en-US" sz="2400" dirty="0">
                <a:solidFill>
                  <a:schemeClr val="bg1"/>
                </a:solidFill>
              </a:rPr>
              <a:t>e</a:t>
            </a:r>
            <a:r>
              <a:rPr lang="en-US" sz="2400" dirty="0" smtClean="0">
                <a:solidFill>
                  <a:schemeClr val="bg1"/>
                </a:solidFill>
              </a:rPr>
              <a:t>fficiency be impacted within this organizational structure</a:t>
            </a:r>
            <a:r>
              <a:rPr lang="en-US" sz="2400" dirty="0">
                <a:solidFill>
                  <a:schemeClr val="bg1"/>
                </a:solidFill>
              </a:rPr>
              <a:t>?</a:t>
            </a:r>
          </a:p>
        </p:txBody>
      </p:sp>
      <p:cxnSp>
        <p:nvCxnSpPr>
          <p:cNvPr id="100" name="Straight Arrow Connector 99"/>
          <p:cNvCxnSpPr>
            <a:stCxn id="8" idx="3"/>
            <a:endCxn id="9" idx="1"/>
          </p:cNvCxnSpPr>
          <p:nvPr/>
        </p:nvCxnSpPr>
        <p:spPr>
          <a:xfrm flipV="1">
            <a:off x="5314362" y="3664075"/>
            <a:ext cx="479575" cy="6658"/>
          </a:xfrm>
          <a:prstGeom prst="straightConnector1">
            <a:avLst/>
          </a:prstGeom>
          <a:ln>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9" idx="3"/>
            <a:endCxn id="12" idx="1"/>
          </p:cNvCxnSpPr>
          <p:nvPr/>
        </p:nvCxnSpPr>
        <p:spPr>
          <a:xfrm>
            <a:off x="7509467" y="3664075"/>
            <a:ext cx="480584" cy="0"/>
          </a:xfrm>
          <a:prstGeom prst="straightConnector1">
            <a:avLst/>
          </a:prstGeom>
          <a:ln>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12" idx="3"/>
            <a:endCxn id="11" idx="1"/>
          </p:cNvCxnSpPr>
          <p:nvPr/>
        </p:nvCxnSpPr>
        <p:spPr>
          <a:xfrm flipV="1">
            <a:off x="9645858" y="3664074"/>
            <a:ext cx="616598" cy="1"/>
          </a:xfrm>
          <a:prstGeom prst="straightConnector1">
            <a:avLst/>
          </a:prstGeom>
          <a:ln>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Footer Placeholder 18"/>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34093039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Telescope Deliverable Highlights Product Based Organizational Struggle </a:t>
            </a:r>
            <a:endParaRPr lang="en-US" dirty="0"/>
          </a:p>
        </p:txBody>
      </p:sp>
      <p:sp>
        <p:nvSpPr>
          <p:cNvPr id="3" name="Date Placeholder 2"/>
          <p:cNvSpPr>
            <a:spLocks noGrp="1"/>
          </p:cNvSpPr>
          <p:nvPr>
            <p:ph type="dt" sz="half" idx="10"/>
          </p:nvPr>
        </p:nvSpPr>
        <p:spPr/>
        <p:txBody>
          <a:bodyPr/>
          <a:lstStyle/>
          <a:p>
            <a:r>
              <a:rPr lang="en-US" smtClean="0"/>
              <a:t>10/6/2020</a:t>
            </a:r>
            <a:endParaRPr lang="en-US" dirty="0"/>
          </a:p>
        </p:txBody>
      </p:sp>
      <p:sp>
        <p:nvSpPr>
          <p:cNvPr id="4" name="Slide Number Placeholder 3"/>
          <p:cNvSpPr>
            <a:spLocks noGrp="1"/>
          </p:cNvSpPr>
          <p:nvPr>
            <p:ph type="sldNum" sz="quarter" idx="12"/>
          </p:nvPr>
        </p:nvSpPr>
        <p:spPr/>
        <p:txBody>
          <a:bodyPr/>
          <a:lstStyle/>
          <a:p>
            <a:fld id="{B0D1B106-9B78-43E7-9216-5A30474DFCE2}" type="slidenum">
              <a:rPr lang="en-US" smtClean="0"/>
              <a:pPr/>
              <a:t>25</a:t>
            </a:fld>
            <a:endParaRPr lang="en-US" dirty="0"/>
          </a:p>
        </p:txBody>
      </p:sp>
      <p:sp>
        <p:nvSpPr>
          <p:cNvPr id="7" name="Rectangle 6"/>
          <p:cNvSpPr/>
          <p:nvPr/>
        </p:nvSpPr>
        <p:spPr>
          <a:xfrm>
            <a:off x="3907825" y="1459592"/>
            <a:ext cx="4489965" cy="1023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490? 540? 550? 560? 590? </a:t>
            </a:r>
            <a:endParaRPr lang="en-US" sz="2400" dirty="0" smtClean="0"/>
          </a:p>
          <a:p>
            <a:pPr algn="ctr"/>
            <a:r>
              <a:rPr lang="en-US" sz="2400" dirty="0" smtClean="0"/>
              <a:t>Receiver </a:t>
            </a:r>
            <a:r>
              <a:rPr lang="en-US" sz="2000" dirty="0" smtClean="0"/>
              <a:t>(Telescope</a:t>
            </a:r>
            <a:r>
              <a:rPr lang="en-US" sz="2000" dirty="0"/>
              <a:t>)</a:t>
            </a:r>
          </a:p>
        </p:txBody>
      </p:sp>
      <p:sp>
        <p:nvSpPr>
          <p:cNvPr id="13" name="TextBox 12"/>
          <p:cNvSpPr txBox="1"/>
          <p:nvPr/>
        </p:nvSpPr>
        <p:spPr>
          <a:xfrm>
            <a:off x="1532684" y="753110"/>
            <a:ext cx="8997777" cy="523220"/>
          </a:xfrm>
          <a:prstGeom prst="rect">
            <a:avLst/>
          </a:prstGeom>
          <a:noFill/>
        </p:spPr>
        <p:txBody>
          <a:bodyPr wrap="square" rtlCol="0">
            <a:spAutoFit/>
          </a:bodyPr>
          <a:lstStyle/>
          <a:p>
            <a:pPr algn="ctr"/>
            <a:r>
              <a:rPr lang="en-US" sz="2800" dirty="0" smtClean="0"/>
              <a:t>Who manages</a:t>
            </a:r>
            <a:r>
              <a:rPr lang="en-US" sz="2800" dirty="0"/>
              <a:t>, </a:t>
            </a:r>
            <a:r>
              <a:rPr lang="en-US" sz="2800" dirty="0" smtClean="0"/>
              <a:t>builds</a:t>
            </a:r>
            <a:r>
              <a:rPr lang="en-US" sz="2800" dirty="0"/>
              <a:t>, &amp;</a:t>
            </a:r>
            <a:r>
              <a:rPr lang="en-US" sz="2800" dirty="0" smtClean="0"/>
              <a:t> delivers </a:t>
            </a:r>
            <a:r>
              <a:rPr lang="en-US" sz="2800" dirty="0"/>
              <a:t>a </a:t>
            </a:r>
            <a:r>
              <a:rPr lang="en-US" sz="2800" dirty="0" smtClean="0"/>
              <a:t>telescope </a:t>
            </a:r>
            <a:r>
              <a:rPr lang="en-US" sz="2800" dirty="0"/>
              <a:t>to I&amp;T?</a:t>
            </a:r>
          </a:p>
        </p:txBody>
      </p:sp>
      <p:sp>
        <p:nvSpPr>
          <p:cNvPr id="14" name="Rectangle 13"/>
          <p:cNvSpPr/>
          <p:nvPr/>
        </p:nvSpPr>
        <p:spPr>
          <a:xfrm>
            <a:off x="311769" y="3003821"/>
            <a:ext cx="1205228" cy="876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550</a:t>
            </a:r>
          </a:p>
          <a:p>
            <a:pPr algn="ctr"/>
            <a:r>
              <a:rPr lang="en-US" dirty="0" smtClean="0"/>
              <a:t>Optical </a:t>
            </a:r>
            <a:r>
              <a:rPr lang="en-US" dirty="0"/>
              <a:t>Design</a:t>
            </a:r>
            <a:endParaRPr lang="en-US" sz="1600" dirty="0"/>
          </a:p>
        </p:txBody>
      </p:sp>
      <p:sp>
        <p:nvSpPr>
          <p:cNvPr id="16" name="Rectangle 15"/>
          <p:cNvSpPr/>
          <p:nvPr/>
        </p:nvSpPr>
        <p:spPr>
          <a:xfrm>
            <a:off x="1667038" y="3003820"/>
            <a:ext cx="1124019" cy="891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550</a:t>
            </a:r>
          </a:p>
          <a:p>
            <a:pPr algn="ctr"/>
            <a:r>
              <a:rPr lang="en-US" dirty="0" smtClean="0"/>
              <a:t>Error Budgets</a:t>
            </a:r>
            <a:endParaRPr lang="en-US" sz="1600" dirty="0"/>
          </a:p>
        </p:txBody>
      </p:sp>
      <p:sp>
        <p:nvSpPr>
          <p:cNvPr id="17" name="Rectangle 16"/>
          <p:cNvSpPr/>
          <p:nvPr/>
        </p:nvSpPr>
        <p:spPr>
          <a:xfrm>
            <a:off x="2941098" y="3003820"/>
            <a:ext cx="1308055" cy="891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550</a:t>
            </a:r>
          </a:p>
          <a:p>
            <a:pPr algn="ctr"/>
            <a:r>
              <a:rPr lang="en-US" dirty="0" smtClean="0"/>
              <a:t>Stray </a:t>
            </a:r>
            <a:r>
              <a:rPr lang="en-US" dirty="0"/>
              <a:t>Light Analysis</a:t>
            </a:r>
            <a:endParaRPr lang="en-US" sz="1600" dirty="0"/>
          </a:p>
        </p:txBody>
      </p:sp>
      <p:sp>
        <p:nvSpPr>
          <p:cNvPr id="19" name="Rectangle 18"/>
          <p:cNvSpPr/>
          <p:nvPr/>
        </p:nvSpPr>
        <p:spPr>
          <a:xfrm>
            <a:off x="7399388" y="3003821"/>
            <a:ext cx="1353927" cy="885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540</a:t>
            </a:r>
          </a:p>
          <a:p>
            <a:pPr algn="ctr"/>
            <a:r>
              <a:rPr lang="en-US" dirty="0" smtClean="0"/>
              <a:t>Coatings &amp; </a:t>
            </a:r>
            <a:r>
              <a:rPr lang="en-US" dirty="0"/>
              <a:t>Baffles</a:t>
            </a:r>
            <a:endParaRPr lang="en-US" sz="1600" dirty="0"/>
          </a:p>
        </p:txBody>
      </p:sp>
      <p:sp>
        <p:nvSpPr>
          <p:cNvPr id="22" name="Rectangle 21"/>
          <p:cNvSpPr/>
          <p:nvPr/>
        </p:nvSpPr>
        <p:spPr>
          <a:xfrm>
            <a:off x="5899291" y="3003821"/>
            <a:ext cx="1353993" cy="891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560</a:t>
            </a:r>
          </a:p>
          <a:p>
            <a:pPr algn="ctr"/>
            <a:r>
              <a:rPr lang="en-US" dirty="0" smtClean="0"/>
              <a:t>Alignment </a:t>
            </a:r>
            <a:r>
              <a:rPr lang="en-US" dirty="0"/>
              <a:t>Integration </a:t>
            </a:r>
            <a:endParaRPr lang="en-US" sz="1600" dirty="0"/>
          </a:p>
        </p:txBody>
      </p:sp>
      <p:sp>
        <p:nvSpPr>
          <p:cNvPr id="31" name="TextBox 30"/>
          <p:cNvSpPr txBox="1"/>
          <p:nvPr/>
        </p:nvSpPr>
        <p:spPr>
          <a:xfrm>
            <a:off x="905420" y="6027444"/>
            <a:ext cx="10880180" cy="461665"/>
          </a:xfrm>
          <a:prstGeom prst="rect">
            <a:avLst/>
          </a:prstGeom>
          <a:solidFill>
            <a:srgbClr val="FFFF00"/>
          </a:solidFill>
        </p:spPr>
        <p:txBody>
          <a:bodyPr wrap="square" rtlCol="0">
            <a:spAutoFit/>
          </a:bodyPr>
          <a:lstStyle/>
          <a:p>
            <a:pPr algn="ctr"/>
            <a:r>
              <a:rPr lang="en-US" sz="2400" dirty="0"/>
              <a:t>How </a:t>
            </a:r>
            <a:r>
              <a:rPr lang="en-US" sz="2400" dirty="0" smtClean="0"/>
              <a:t>does this organizational structure enable </a:t>
            </a:r>
            <a:r>
              <a:rPr lang="en-US" sz="2400" dirty="0"/>
              <a:t>e</a:t>
            </a:r>
            <a:r>
              <a:rPr lang="en-US" sz="2400" dirty="0" smtClean="0"/>
              <a:t>fficiency in cost </a:t>
            </a:r>
            <a:r>
              <a:rPr lang="en-US" sz="2400" dirty="0"/>
              <a:t>and </a:t>
            </a:r>
            <a:r>
              <a:rPr lang="en-US" sz="2400" dirty="0" smtClean="0"/>
              <a:t>schedule</a:t>
            </a:r>
            <a:r>
              <a:rPr lang="en-US" sz="2400" dirty="0"/>
              <a:t>?</a:t>
            </a:r>
          </a:p>
        </p:txBody>
      </p:sp>
      <p:sp>
        <p:nvSpPr>
          <p:cNvPr id="29" name="TextBox 28"/>
          <p:cNvSpPr txBox="1"/>
          <p:nvPr/>
        </p:nvSpPr>
        <p:spPr>
          <a:xfrm>
            <a:off x="247375" y="4196310"/>
            <a:ext cx="9310392" cy="1815882"/>
          </a:xfrm>
          <a:prstGeom prst="rect">
            <a:avLst/>
          </a:prstGeom>
          <a:noFill/>
        </p:spPr>
        <p:txBody>
          <a:bodyPr wrap="square" rtlCol="0">
            <a:spAutoFit/>
          </a:bodyPr>
          <a:lstStyle/>
          <a:p>
            <a:pPr marL="285750" indent="-285750">
              <a:buFont typeface="Arial" panose="020B0604020202020204" pitchFamily="34" charset="0"/>
              <a:buChar char="•"/>
            </a:pPr>
            <a:r>
              <a:rPr lang="en-US" sz="2400" b="1" i="1" u="sng" dirty="0" smtClean="0"/>
              <a:t>Consultant</a:t>
            </a:r>
            <a:r>
              <a:rPr lang="en-US" sz="2400" dirty="0" smtClean="0"/>
              <a:t> based ETD instrument organization:</a:t>
            </a:r>
          </a:p>
          <a:p>
            <a:pPr marL="742950" lvl="1" indent="-285750">
              <a:buFont typeface="Arial" panose="020B0604020202020204" pitchFamily="34" charset="0"/>
              <a:buChar char="•"/>
            </a:pPr>
            <a:r>
              <a:rPr lang="en-US" sz="2400" dirty="0" smtClean="0"/>
              <a:t>Reduces accountability </a:t>
            </a:r>
          </a:p>
          <a:p>
            <a:pPr marL="742950" lvl="1" indent="-285750">
              <a:buFont typeface="Arial" panose="020B0604020202020204" pitchFamily="34" charset="0"/>
              <a:buChar char="•"/>
            </a:pPr>
            <a:r>
              <a:rPr lang="en-US" sz="2400" dirty="0" smtClean="0"/>
              <a:t>Increases systems engineering overhead</a:t>
            </a:r>
          </a:p>
          <a:p>
            <a:pPr marL="742950" lvl="1" indent="-285750">
              <a:buFont typeface="Arial" panose="020B0604020202020204" pitchFamily="34" charset="0"/>
              <a:buChar char="•"/>
            </a:pPr>
            <a:r>
              <a:rPr lang="en-US" sz="2400" dirty="0" smtClean="0"/>
              <a:t>Challenges in capturing and implementing lessons learned</a:t>
            </a:r>
            <a:endParaRPr lang="en-US" sz="2400" dirty="0"/>
          </a:p>
          <a:p>
            <a:pPr marL="285750" indent="-285750">
              <a:buFont typeface="Arial" panose="020B0604020202020204" pitchFamily="34" charset="0"/>
              <a:buChar char="•"/>
            </a:pPr>
            <a:endParaRPr lang="en-US" sz="1600" dirty="0"/>
          </a:p>
        </p:txBody>
      </p:sp>
      <p:sp>
        <p:nvSpPr>
          <p:cNvPr id="32" name="Rectangle 31"/>
          <p:cNvSpPr/>
          <p:nvPr/>
        </p:nvSpPr>
        <p:spPr>
          <a:xfrm>
            <a:off x="4399194" y="3003820"/>
            <a:ext cx="1350056" cy="885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540</a:t>
            </a:r>
          </a:p>
          <a:p>
            <a:pPr algn="ctr"/>
            <a:r>
              <a:rPr lang="en-US" dirty="0" err="1" smtClean="0"/>
              <a:t>Opto</a:t>
            </a:r>
            <a:r>
              <a:rPr lang="en-US" dirty="0" smtClean="0"/>
              <a:t>-Mechanical</a:t>
            </a:r>
            <a:endParaRPr lang="en-US" sz="1600" dirty="0"/>
          </a:p>
        </p:txBody>
      </p:sp>
      <p:sp>
        <p:nvSpPr>
          <p:cNvPr id="33" name="Rectangle 32"/>
          <p:cNvSpPr/>
          <p:nvPr/>
        </p:nvSpPr>
        <p:spPr>
          <a:xfrm>
            <a:off x="10399450" y="3003818"/>
            <a:ext cx="1530996" cy="8680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550/560/590</a:t>
            </a:r>
          </a:p>
          <a:p>
            <a:pPr algn="ctr"/>
            <a:r>
              <a:rPr lang="en-US" dirty="0" smtClean="0"/>
              <a:t>Optical Testing</a:t>
            </a:r>
            <a:endParaRPr lang="en-US" sz="1600" dirty="0"/>
          </a:p>
        </p:txBody>
      </p:sp>
      <p:sp>
        <p:nvSpPr>
          <p:cNvPr id="34" name="Rectangle 33"/>
          <p:cNvSpPr/>
          <p:nvPr/>
        </p:nvSpPr>
        <p:spPr>
          <a:xfrm>
            <a:off x="8899419" y="3003819"/>
            <a:ext cx="1353927" cy="8857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540</a:t>
            </a:r>
          </a:p>
          <a:p>
            <a:pPr algn="ctr"/>
            <a:r>
              <a:rPr lang="en-US" dirty="0" smtClean="0"/>
              <a:t>Thermal &amp; STOP</a:t>
            </a:r>
            <a:endParaRPr lang="en-US" sz="1600" dirty="0"/>
          </a:p>
        </p:txBody>
      </p:sp>
      <p:cxnSp>
        <p:nvCxnSpPr>
          <p:cNvPr id="35" name="Elbow Connector 34"/>
          <p:cNvCxnSpPr>
            <a:stCxn id="7" idx="2"/>
            <a:endCxn id="14" idx="0"/>
          </p:cNvCxnSpPr>
          <p:nvPr/>
        </p:nvCxnSpPr>
        <p:spPr>
          <a:xfrm rot="5400000">
            <a:off x="3273253" y="124266"/>
            <a:ext cx="520686" cy="5238425"/>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7" idx="2"/>
            <a:endCxn id="16" idx="0"/>
          </p:cNvCxnSpPr>
          <p:nvPr/>
        </p:nvCxnSpPr>
        <p:spPr>
          <a:xfrm rot="5400000">
            <a:off x="3930586" y="781597"/>
            <a:ext cx="520685" cy="3923760"/>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7" idx="2"/>
            <a:endCxn id="17" idx="0"/>
          </p:cNvCxnSpPr>
          <p:nvPr/>
        </p:nvCxnSpPr>
        <p:spPr>
          <a:xfrm rot="5400000">
            <a:off x="4613625" y="1464636"/>
            <a:ext cx="520685" cy="2557682"/>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7" idx="2"/>
            <a:endCxn id="32" idx="0"/>
          </p:cNvCxnSpPr>
          <p:nvPr/>
        </p:nvCxnSpPr>
        <p:spPr>
          <a:xfrm rot="5400000">
            <a:off x="5353173" y="2204184"/>
            <a:ext cx="520685" cy="1078586"/>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7" idx="2"/>
            <a:endCxn id="22" idx="0"/>
          </p:cNvCxnSpPr>
          <p:nvPr/>
        </p:nvCxnSpPr>
        <p:spPr>
          <a:xfrm rot="16200000" flipH="1">
            <a:off x="6104205" y="2531738"/>
            <a:ext cx="520686" cy="423480"/>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7" idx="2"/>
            <a:endCxn id="19" idx="0"/>
          </p:cNvCxnSpPr>
          <p:nvPr/>
        </p:nvCxnSpPr>
        <p:spPr>
          <a:xfrm rot="16200000" flipH="1">
            <a:off x="6854237" y="1781706"/>
            <a:ext cx="520686" cy="1923544"/>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p:cNvCxnSpPr>
            <a:stCxn id="7" idx="2"/>
            <a:endCxn id="34" idx="0"/>
          </p:cNvCxnSpPr>
          <p:nvPr/>
        </p:nvCxnSpPr>
        <p:spPr>
          <a:xfrm rot="16200000" flipH="1">
            <a:off x="7604253" y="1031689"/>
            <a:ext cx="520684" cy="3423575"/>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p:cNvCxnSpPr>
            <a:stCxn id="7" idx="2"/>
            <a:endCxn id="33" idx="0"/>
          </p:cNvCxnSpPr>
          <p:nvPr/>
        </p:nvCxnSpPr>
        <p:spPr>
          <a:xfrm rot="16200000" flipH="1">
            <a:off x="8398537" y="237406"/>
            <a:ext cx="520683" cy="5012140"/>
          </a:xfrm>
          <a:prstGeom prst="bentConnector3">
            <a:avLst>
              <a:gd name="adj1" fmla="val 50000"/>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32" idx="3"/>
            <a:endCxn id="22" idx="1"/>
          </p:cNvCxnSpPr>
          <p:nvPr/>
        </p:nvCxnSpPr>
        <p:spPr>
          <a:xfrm>
            <a:off x="5749250" y="3446704"/>
            <a:ext cx="150041" cy="2860"/>
          </a:xfrm>
          <a:prstGeom prst="straightConnector1">
            <a:avLst/>
          </a:prstGeom>
          <a:ln>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7" idx="3"/>
            <a:endCxn id="32" idx="1"/>
          </p:cNvCxnSpPr>
          <p:nvPr/>
        </p:nvCxnSpPr>
        <p:spPr>
          <a:xfrm flipV="1">
            <a:off x="4249153" y="3446704"/>
            <a:ext cx="150041" cy="2859"/>
          </a:xfrm>
          <a:prstGeom prst="straightConnector1">
            <a:avLst/>
          </a:prstGeom>
          <a:ln>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6" idx="3"/>
            <a:endCxn id="17" idx="1"/>
          </p:cNvCxnSpPr>
          <p:nvPr/>
        </p:nvCxnSpPr>
        <p:spPr>
          <a:xfrm>
            <a:off x="2791057" y="3449563"/>
            <a:ext cx="150041" cy="0"/>
          </a:xfrm>
          <a:prstGeom prst="straightConnector1">
            <a:avLst/>
          </a:prstGeom>
          <a:ln>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4" idx="3"/>
            <a:endCxn id="16" idx="1"/>
          </p:cNvCxnSpPr>
          <p:nvPr/>
        </p:nvCxnSpPr>
        <p:spPr>
          <a:xfrm>
            <a:off x="1516997" y="3441938"/>
            <a:ext cx="150041" cy="7625"/>
          </a:xfrm>
          <a:prstGeom prst="straightConnector1">
            <a:avLst/>
          </a:prstGeom>
          <a:ln>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9" idx="1"/>
            <a:endCxn id="22" idx="3"/>
          </p:cNvCxnSpPr>
          <p:nvPr/>
        </p:nvCxnSpPr>
        <p:spPr>
          <a:xfrm flipH="1">
            <a:off x="7253284" y="3446705"/>
            <a:ext cx="146104" cy="2859"/>
          </a:xfrm>
          <a:prstGeom prst="straightConnector1">
            <a:avLst/>
          </a:prstGeom>
          <a:ln>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4" idx="1"/>
            <a:endCxn id="19" idx="3"/>
          </p:cNvCxnSpPr>
          <p:nvPr/>
        </p:nvCxnSpPr>
        <p:spPr>
          <a:xfrm flipH="1">
            <a:off x="8753315" y="3446704"/>
            <a:ext cx="146104" cy="1"/>
          </a:xfrm>
          <a:prstGeom prst="straightConnector1">
            <a:avLst/>
          </a:prstGeom>
          <a:ln>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3" idx="1"/>
            <a:endCxn id="34" idx="3"/>
          </p:cNvCxnSpPr>
          <p:nvPr/>
        </p:nvCxnSpPr>
        <p:spPr>
          <a:xfrm flipH="1">
            <a:off x="10253346" y="3437849"/>
            <a:ext cx="146104" cy="8855"/>
          </a:xfrm>
          <a:prstGeom prst="straightConnector1">
            <a:avLst/>
          </a:prstGeom>
          <a:ln>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9343627" y="4172883"/>
            <a:ext cx="1947617" cy="954107"/>
          </a:xfrm>
          <a:prstGeom prst="rect">
            <a:avLst/>
          </a:prstGeom>
          <a:noFill/>
        </p:spPr>
        <p:txBody>
          <a:bodyPr wrap="square" rtlCol="0">
            <a:spAutoFit/>
          </a:bodyPr>
          <a:lstStyle/>
          <a:p>
            <a:pPr algn="ctr"/>
            <a:r>
              <a:rPr lang="en-US" sz="1400" dirty="0" smtClean="0"/>
              <a:t>GSFC project culture requires systems engineering to fill gaps</a:t>
            </a:r>
          </a:p>
        </p:txBody>
      </p:sp>
      <p:cxnSp>
        <p:nvCxnSpPr>
          <p:cNvPr id="51" name="Straight Arrow Connector 50"/>
          <p:cNvCxnSpPr>
            <a:stCxn id="48" idx="0"/>
          </p:cNvCxnSpPr>
          <p:nvPr/>
        </p:nvCxnSpPr>
        <p:spPr>
          <a:xfrm flipV="1">
            <a:off x="10317436" y="3441938"/>
            <a:ext cx="5645" cy="730945"/>
          </a:xfrm>
          <a:prstGeom prst="straightConnector1">
            <a:avLst/>
          </a:prstGeom>
          <a:ln>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37865817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r>
              <a:rPr lang="en-US" sz="3600" b="1" i="1" dirty="0" smtClean="0">
                <a:latin typeface="+mj-lt"/>
              </a:rPr>
              <a:t>“How to navigate design cycles and testing in an over constrained system”</a:t>
            </a:r>
            <a:endParaRPr lang="en-US" b="1" dirty="0">
              <a:latin typeface="+mj-lt"/>
            </a:endParaRPr>
          </a:p>
        </p:txBody>
      </p:sp>
      <p:sp>
        <p:nvSpPr>
          <p:cNvPr id="3" name="Text Placeholder 2"/>
          <p:cNvSpPr>
            <a:spLocks noGrp="1"/>
          </p:cNvSpPr>
          <p:nvPr>
            <p:ph type="body" idx="1"/>
          </p:nvPr>
        </p:nvSpPr>
        <p:spPr/>
        <p:txBody>
          <a:bodyPr>
            <a:normAutofit/>
          </a:bodyPr>
          <a:lstStyle/>
          <a:p>
            <a:r>
              <a:rPr lang="en-US" dirty="0"/>
              <a:t>Eric </a:t>
            </a:r>
            <a:r>
              <a:rPr lang="en-US" dirty="0" smtClean="0"/>
              <a:t>Gorman</a:t>
            </a:r>
          </a:p>
          <a:p>
            <a:r>
              <a:rPr lang="en-US" dirty="0" smtClean="0"/>
              <a:t>Marcello Rodriguez</a:t>
            </a:r>
          </a:p>
          <a:p>
            <a:r>
              <a:rPr lang="en-US" dirty="0" smtClean="0"/>
              <a:t>Jim Lobell </a:t>
            </a:r>
          </a:p>
          <a:p>
            <a:r>
              <a:rPr lang="en-US" dirty="0" smtClean="0"/>
              <a:t>Brian Clemons</a:t>
            </a:r>
            <a:endParaRPr lang="en-US" dirty="0"/>
          </a:p>
        </p:txBody>
      </p:sp>
      <p:sp>
        <p:nvSpPr>
          <p:cNvPr id="4" name="Date Placeholder 3"/>
          <p:cNvSpPr>
            <a:spLocks noGrp="1"/>
          </p:cNvSpPr>
          <p:nvPr>
            <p:ph type="dt" sz="half" idx="10"/>
          </p:nvPr>
        </p:nvSpPr>
        <p:spPr>
          <a:xfrm>
            <a:off x="1972574" y="6584950"/>
            <a:ext cx="2133600" cy="196850"/>
          </a:xfrm>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26</a:t>
            </a:fld>
            <a:endParaRPr lang="en-US" dirty="0"/>
          </a:p>
        </p:txBody>
      </p:sp>
      <p:pic>
        <p:nvPicPr>
          <p:cNvPr id="15" name="Picture 14"/>
          <p:cNvPicPr>
            <a:picLocks noChangeAspect="1"/>
          </p:cNvPicPr>
          <p:nvPr/>
        </p:nvPicPr>
        <p:blipFill>
          <a:blip r:embed="rId2"/>
          <a:stretch>
            <a:fillRect/>
          </a:stretch>
        </p:blipFill>
        <p:spPr>
          <a:xfrm>
            <a:off x="8494085" y="836160"/>
            <a:ext cx="3393115" cy="3555244"/>
          </a:xfrm>
          <a:prstGeom prst="rect">
            <a:avLst/>
          </a:prstGeom>
        </p:spPr>
      </p:pic>
      <p:sp>
        <p:nvSpPr>
          <p:cNvPr id="16" name="Rectangle 15"/>
          <p:cNvSpPr/>
          <p:nvPr/>
        </p:nvSpPr>
        <p:spPr>
          <a:xfrm>
            <a:off x="9042400" y="2663872"/>
            <a:ext cx="759809" cy="376582"/>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23465928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over constrained system?</a:t>
            </a:r>
            <a:endParaRPr lang="en-US" dirty="0"/>
          </a:p>
        </p:txBody>
      </p:sp>
      <p:sp>
        <p:nvSpPr>
          <p:cNvPr id="3" name="Content Placeholder 2"/>
          <p:cNvSpPr>
            <a:spLocks noGrp="1"/>
          </p:cNvSpPr>
          <p:nvPr>
            <p:ph idx="1"/>
          </p:nvPr>
        </p:nvSpPr>
        <p:spPr>
          <a:xfrm>
            <a:off x="65314" y="832757"/>
            <a:ext cx="5475514" cy="5657784"/>
          </a:xfrm>
        </p:spPr>
        <p:txBody>
          <a:bodyPr>
            <a:normAutofit fontScale="70000" lnSpcReduction="20000"/>
          </a:bodyPr>
          <a:lstStyle/>
          <a:p>
            <a:r>
              <a:rPr lang="en-US" dirty="0" smtClean="0"/>
              <a:t>How do I know if my system is over constrained?</a:t>
            </a:r>
          </a:p>
          <a:p>
            <a:pPr lvl="1"/>
            <a:r>
              <a:rPr lang="en-US" i="1" u="sng" dirty="0" smtClean="0"/>
              <a:t>Ambitious</a:t>
            </a:r>
            <a:r>
              <a:rPr lang="en-US" dirty="0" smtClean="0"/>
              <a:t> science goals</a:t>
            </a:r>
          </a:p>
          <a:p>
            <a:pPr lvl="2"/>
            <a:r>
              <a:rPr lang="en-US" dirty="0" smtClean="0"/>
              <a:t>Wide dynamic range, wide spectral range, daily global coverage, TB of data</a:t>
            </a:r>
          </a:p>
          <a:p>
            <a:pPr lvl="2"/>
            <a:r>
              <a:rPr lang="en-US" dirty="0" smtClean="0"/>
              <a:t>Minimal de-scopes </a:t>
            </a:r>
          </a:p>
          <a:p>
            <a:pPr lvl="1"/>
            <a:r>
              <a:rPr lang="en-US" i="1" u="sng" dirty="0" smtClean="0"/>
              <a:t>Prescriptive</a:t>
            </a:r>
            <a:r>
              <a:rPr lang="en-US" dirty="0" smtClean="0"/>
              <a:t> L1 requirements</a:t>
            </a:r>
            <a:endParaRPr lang="en-US" dirty="0"/>
          </a:p>
          <a:p>
            <a:pPr lvl="2"/>
            <a:r>
              <a:rPr lang="en-US" dirty="0" smtClean="0"/>
              <a:t>Initial PACE OCI L1 requirement: </a:t>
            </a:r>
            <a:r>
              <a:rPr lang="en-US" i="1" dirty="0"/>
              <a:t>“Uncharacterized differences in the responsivity of multiple detector elements larger than the sensor noise (</a:t>
            </a:r>
            <a:r>
              <a:rPr lang="en-US" i="1" dirty="0" err="1"/>
              <a:t>NedL</a:t>
            </a:r>
            <a:r>
              <a:rPr lang="en-US" i="1" dirty="0"/>
              <a:t>) within a common spectral band shall be less than 0.1% of top of atmosphere calibrated radiances at Ltyp.”</a:t>
            </a:r>
            <a:endParaRPr lang="en-US" i="1" u="sng" dirty="0" smtClean="0"/>
          </a:p>
          <a:p>
            <a:pPr lvl="1"/>
            <a:r>
              <a:rPr lang="en-US" dirty="0" smtClean="0"/>
              <a:t>Technology </a:t>
            </a:r>
            <a:r>
              <a:rPr lang="en-US" i="1" u="sng" dirty="0" smtClean="0"/>
              <a:t>limitations</a:t>
            </a:r>
          </a:p>
          <a:p>
            <a:pPr lvl="2"/>
            <a:r>
              <a:rPr lang="en-US" dirty="0" smtClean="0"/>
              <a:t> Detector operating </a:t>
            </a:r>
            <a:r>
              <a:rPr lang="en-US" dirty="0"/>
              <a:t>speed and sensitivity </a:t>
            </a:r>
          </a:p>
          <a:p>
            <a:pPr lvl="1"/>
            <a:r>
              <a:rPr lang="en-US" dirty="0" smtClean="0"/>
              <a:t>Subsystem performance has to be met on the </a:t>
            </a:r>
            <a:r>
              <a:rPr lang="en-US" i="1" u="sng" dirty="0" smtClean="0"/>
              <a:t>nose</a:t>
            </a:r>
          </a:p>
          <a:p>
            <a:pPr lvl="2"/>
            <a:r>
              <a:rPr lang="en-US" dirty="0" smtClean="0"/>
              <a:t>A little more or a little less performance will fail and the system will not work or meet expectations</a:t>
            </a:r>
          </a:p>
          <a:p>
            <a:pPr lvl="2"/>
            <a:r>
              <a:rPr lang="en-US" dirty="0" smtClean="0"/>
              <a:t>No obvious breakpoint for requirement allocations</a:t>
            </a:r>
          </a:p>
          <a:p>
            <a:pPr lvl="2"/>
            <a:r>
              <a:rPr lang="en-US" dirty="0" smtClean="0"/>
              <a:t>Causes interface ripples </a:t>
            </a:r>
          </a:p>
          <a:p>
            <a:pPr marL="457200" lvl="1" indent="0">
              <a:buNone/>
            </a:pPr>
            <a:endParaRPr lang="en-US" dirty="0" smtClean="0"/>
          </a:p>
          <a:p>
            <a:r>
              <a:rPr lang="en-US" dirty="0" smtClean="0"/>
              <a:t>OCI over-constraint examples : </a:t>
            </a:r>
          </a:p>
          <a:p>
            <a:pPr marL="914400" lvl="1" indent="-457200">
              <a:buFont typeface="+mj-lt"/>
              <a:buAutoNum type="arabicPeriod"/>
            </a:pPr>
            <a:r>
              <a:rPr lang="en-US" dirty="0" smtClean="0"/>
              <a:t>Throughput, Gain, Diffusor BRDF</a:t>
            </a:r>
          </a:p>
          <a:p>
            <a:pPr marL="914400" lvl="1" indent="-457200">
              <a:buFont typeface="+mj-lt"/>
              <a:buAutoNum type="arabicPeriod"/>
            </a:pPr>
            <a:r>
              <a:rPr lang="en-US" dirty="0" smtClean="0"/>
              <a:t>GSFC - SDA </a:t>
            </a:r>
            <a:r>
              <a:rPr lang="en-US" dirty="0"/>
              <a:t>s</a:t>
            </a:r>
            <a:r>
              <a:rPr lang="en-US" dirty="0" smtClean="0"/>
              <a:t>pectral out of band </a:t>
            </a:r>
          </a:p>
          <a:p>
            <a:pPr marL="914400" lvl="1" indent="-457200">
              <a:buFont typeface="+mj-lt"/>
              <a:buAutoNum type="arabicPeriod"/>
            </a:pPr>
            <a:r>
              <a:rPr lang="en-US" dirty="0" smtClean="0"/>
              <a:t>DAU-FPA bias, tuning, and ADC sample point </a:t>
            </a:r>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27</a:t>
            </a:fld>
            <a:endParaRPr lang="en-US" dirty="0"/>
          </a:p>
        </p:txBody>
      </p:sp>
      <p:pic>
        <p:nvPicPr>
          <p:cNvPr id="7" name="Picture 6"/>
          <p:cNvPicPr>
            <a:picLocks noChangeAspect="1"/>
          </p:cNvPicPr>
          <p:nvPr/>
        </p:nvPicPr>
        <p:blipFill>
          <a:blip r:embed="rId2"/>
          <a:stretch>
            <a:fillRect/>
          </a:stretch>
        </p:blipFill>
        <p:spPr>
          <a:xfrm>
            <a:off x="5965371" y="2640092"/>
            <a:ext cx="3188791" cy="1702999"/>
          </a:xfrm>
          <a:prstGeom prst="rect">
            <a:avLst/>
          </a:prstGeom>
        </p:spPr>
      </p:pic>
      <p:pic>
        <p:nvPicPr>
          <p:cNvPr id="8" name="Picture 7"/>
          <p:cNvPicPr>
            <a:picLocks noChangeAspect="1"/>
          </p:cNvPicPr>
          <p:nvPr/>
        </p:nvPicPr>
        <p:blipFill>
          <a:blip r:embed="rId3"/>
          <a:stretch>
            <a:fillRect/>
          </a:stretch>
        </p:blipFill>
        <p:spPr>
          <a:xfrm>
            <a:off x="8968966" y="2640092"/>
            <a:ext cx="3165029" cy="1702999"/>
          </a:xfrm>
          <a:prstGeom prst="rect">
            <a:avLst/>
          </a:prstGeom>
        </p:spPr>
      </p:pic>
      <p:sp>
        <p:nvSpPr>
          <p:cNvPr id="9" name="Rectangle 8"/>
          <p:cNvSpPr/>
          <p:nvPr/>
        </p:nvSpPr>
        <p:spPr>
          <a:xfrm>
            <a:off x="5742502" y="4343091"/>
            <a:ext cx="6109365" cy="369332"/>
          </a:xfrm>
          <a:prstGeom prst="rect">
            <a:avLst/>
          </a:prstGeom>
        </p:spPr>
        <p:txBody>
          <a:bodyPr wrap="none">
            <a:spAutoFit/>
          </a:bodyPr>
          <a:lstStyle/>
          <a:p>
            <a:r>
              <a:rPr lang="en-US" dirty="0" smtClean="0"/>
              <a:t>2) Out of band &amp; coatings had to be designed as a system</a:t>
            </a:r>
            <a:endParaRPr lang="en-US" dirty="0"/>
          </a:p>
        </p:txBody>
      </p:sp>
      <p:sp>
        <p:nvSpPr>
          <p:cNvPr id="10" name="Rectangle 9"/>
          <p:cNvSpPr/>
          <p:nvPr/>
        </p:nvSpPr>
        <p:spPr>
          <a:xfrm>
            <a:off x="5742502" y="5931462"/>
            <a:ext cx="5378395" cy="646331"/>
          </a:xfrm>
          <a:prstGeom prst="rect">
            <a:avLst/>
          </a:prstGeom>
        </p:spPr>
        <p:txBody>
          <a:bodyPr wrap="none">
            <a:spAutoFit/>
          </a:bodyPr>
          <a:lstStyle/>
          <a:p>
            <a:r>
              <a:rPr lang="en-US" dirty="0"/>
              <a:t>3</a:t>
            </a:r>
            <a:r>
              <a:rPr lang="en-US" dirty="0" smtClean="0"/>
              <a:t>) Fast CCD read out means sampling on a slope. </a:t>
            </a:r>
          </a:p>
          <a:p>
            <a:r>
              <a:rPr lang="en-US" dirty="0" smtClean="0"/>
              <a:t>    sensitive to noise, jitter, and environments </a:t>
            </a:r>
            <a:endParaRPr lang="en-US" dirty="0"/>
          </a:p>
        </p:txBody>
      </p:sp>
      <p:sp>
        <p:nvSpPr>
          <p:cNvPr id="11" name="Rectangle 10"/>
          <p:cNvSpPr/>
          <p:nvPr/>
        </p:nvSpPr>
        <p:spPr>
          <a:xfrm>
            <a:off x="5742501" y="1997695"/>
            <a:ext cx="4361130" cy="646331"/>
          </a:xfrm>
          <a:prstGeom prst="rect">
            <a:avLst/>
          </a:prstGeom>
        </p:spPr>
        <p:txBody>
          <a:bodyPr wrap="none">
            <a:spAutoFit/>
          </a:bodyPr>
          <a:lstStyle/>
          <a:p>
            <a:pPr marL="342900" indent="-342900">
              <a:buAutoNum type="arabicParenR"/>
            </a:pPr>
            <a:r>
              <a:rPr lang="en-US" dirty="0" smtClean="0"/>
              <a:t>Throughput, gain, and diffusor BRDF </a:t>
            </a:r>
          </a:p>
          <a:p>
            <a:r>
              <a:rPr lang="en-US" dirty="0"/>
              <a:t> </a:t>
            </a:r>
            <a:r>
              <a:rPr lang="en-US" dirty="0" smtClean="0"/>
              <a:t>    tightly coupled to avoid saturation</a:t>
            </a:r>
            <a:endParaRPr lang="en-US" dirty="0"/>
          </a:p>
        </p:txBody>
      </p:sp>
      <p:pic>
        <p:nvPicPr>
          <p:cNvPr id="12" name="Picture 11">
            <a:extLst>
              <a:ext uri="{FF2B5EF4-FFF2-40B4-BE49-F238E27FC236}">
                <a16:creationId xmlns:a16="http://schemas.microsoft.com/office/drawing/2014/main" id="{F899455C-C77C-594E-B5A1-A1D5D44264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014" t="28381" r="22049" b="34020"/>
          <a:stretch/>
        </p:blipFill>
        <p:spPr>
          <a:xfrm>
            <a:off x="6711043" y="4708684"/>
            <a:ext cx="4206090" cy="1301918"/>
          </a:xfrm>
          <a:prstGeom prst="rect">
            <a:avLst/>
          </a:prstGeom>
        </p:spPr>
      </p:pic>
      <p:pic>
        <p:nvPicPr>
          <p:cNvPr id="13" name="Picture 12"/>
          <p:cNvPicPr>
            <a:picLocks noChangeAspect="1"/>
          </p:cNvPicPr>
          <p:nvPr/>
        </p:nvPicPr>
        <p:blipFill>
          <a:blip r:embed="rId5"/>
          <a:stretch>
            <a:fillRect/>
          </a:stretch>
        </p:blipFill>
        <p:spPr>
          <a:xfrm>
            <a:off x="8432356" y="873806"/>
            <a:ext cx="1440987" cy="1047253"/>
          </a:xfrm>
          <a:prstGeom prst="rect">
            <a:avLst/>
          </a:prstGeom>
        </p:spPr>
      </p:pic>
      <p:pic>
        <p:nvPicPr>
          <p:cNvPr id="14" name="Picture 13"/>
          <p:cNvPicPr>
            <a:picLocks noChangeAspect="1"/>
          </p:cNvPicPr>
          <p:nvPr/>
        </p:nvPicPr>
        <p:blipFill>
          <a:blip r:embed="rId6"/>
          <a:stretch>
            <a:fillRect/>
          </a:stretch>
        </p:blipFill>
        <p:spPr>
          <a:xfrm>
            <a:off x="6529034" y="908582"/>
            <a:ext cx="1903322" cy="1016484"/>
          </a:xfrm>
          <a:prstGeom prst="rect">
            <a:avLst/>
          </a:prstGeom>
        </p:spPr>
      </p:pic>
      <p:pic>
        <p:nvPicPr>
          <p:cNvPr id="15" name="Picture 14"/>
          <p:cNvPicPr>
            <a:picLocks noChangeAspect="1"/>
          </p:cNvPicPr>
          <p:nvPr/>
        </p:nvPicPr>
        <p:blipFill>
          <a:blip r:embed="rId7"/>
          <a:stretch>
            <a:fillRect/>
          </a:stretch>
        </p:blipFill>
        <p:spPr>
          <a:xfrm>
            <a:off x="9919465" y="873806"/>
            <a:ext cx="1456107" cy="1057961"/>
          </a:xfrm>
          <a:prstGeom prst="rect">
            <a:avLst/>
          </a:prstGeom>
        </p:spPr>
      </p:pic>
      <p:sp>
        <p:nvSpPr>
          <p:cNvPr id="16" name="Left Arrow 15"/>
          <p:cNvSpPr/>
          <p:nvPr/>
        </p:nvSpPr>
        <p:spPr>
          <a:xfrm rot="20513678">
            <a:off x="9535425" y="4980797"/>
            <a:ext cx="1761214" cy="3676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Signal Sample Point</a:t>
            </a:r>
            <a:endParaRPr lang="en-US" sz="1100" dirty="0"/>
          </a:p>
        </p:txBody>
      </p:sp>
      <p:sp>
        <p:nvSpPr>
          <p:cNvPr id="17" name="Left Arrow 16"/>
          <p:cNvSpPr/>
          <p:nvPr/>
        </p:nvSpPr>
        <p:spPr>
          <a:xfrm>
            <a:off x="8641299" y="4603508"/>
            <a:ext cx="1761214" cy="44527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Reset Sample Point</a:t>
            </a:r>
            <a:endParaRPr lang="en-US" sz="1100" dirty="0"/>
          </a:p>
        </p:txBody>
      </p:sp>
      <p:sp>
        <p:nvSpPr>
          <p:cNvPr id="19" name="Left Arrow 18"/>
          <p:cNvSpPr/>
          <p:nvPr/>
        </p:nvSpPr>
        <p:spPr>
          <a:xfrm rot="10800000">
            <a:off x="7911820" y="3566872"/>
            <a:ext cx="1761214" cy="44527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8" name="Left Arrow 17"/>
          <p:cNvSpPr/>
          <p:nvPr/>
        </p:nvSpPr>
        <p:spPr>
          <a:xfrm>
            <a:off x="7642078" y="3565659"/>
            <a:ext cx="1761214" cy="44527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Out of Band Interaction</a:t>
            </a:r>
            <a:endParaRPr lang="en-US" sz="1100" dirty="0"/>
          </a:p>
        </p:txBody>
      </p:sp>
      <p:sp>
        <p:nvSpPr>
          <p:cNvPr id="21" name="Right Arrow 20"/>
          <p:cNvSpPr/>
          <p:nvPr/>
        </p:nvSpPr>
        <p:spPr>
          <a:xfrm rot="554311">
            <a:off x="5879930" y="977837"/>
            <a:ext cx="981512" cy="410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Max Req</a:t>
            </a:r>
            <a:endParaRPr lang="en-US" sz="1100" dirty="0"/>
          </a:p>
        </p:txBody>
      </p:sp>
      <p:sp>
        <p:nvSpPr>
          <p:cNvPr id="22" name="Right Arrow 21"/>
          <p:cNvSpPr/>
          <p:nvPr/>
        </p:nvSpPr>
        <p:spPr>
          <a:xfrm rot="21324549">
            <a:off x="5884877" y="1348752"/>
            <a:ext cx="981512" cy="410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Min Req</a:t>
            </a:r>
            <a:endParaRPr lang="en-US" sz="1100" dirty="0"/>
          </a:p>
        </p:txBody>
      </p:sp>
      <p:sp>
        <p:nvSpPr>
          <p:cNvPr id="20" name="Footer Placeholder 19"/>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15161124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I do if my system is over constrained?</a:t>
            </a:r>
            <a:endParaRPr lang="en-US" dirty="0"/>
          </a:p>
        </p:txBody>
      </p:sp>
      <p:sp>
        <p:nvSpPr>
          <p:cNvPr id="3" name="Content Placeholder 2"/>
          <p:cNvSpPr>
            <a:spLocks noGrp="1"/>
          </p:cNvSpPr>
          <p:nvPr>
            <p:ph idx="1"/>
          </p:nvPr>
        </p:nvSpPr>
        <p:spPr>
          <a:xfrm>
            <a:off x="-1" y="781897"/>
            <a:ext cx="6178164" cy="5720444"/>
          </a:xfrm>
        </p:spPr>
        <p:txBody>
          <a:bodyPr>
            <a:normAutofit fontScale="25000" lnSpcReduction="20000"/>
          </a:bodyPr>
          <a:lstStyle/>
          <a:p>
            <a:r>
              <a:rPr lang="en-US" sz="5200" dirty="0" smtClean="0"/>
              <a:t>1</a:t>
            </a:r>
            <a:r>
              <a:rPr lang="en-US" sz="5200" baseline="30000" dirty="0" smtClean="0"/>
              <a:t>st</a:t>
            </a:r>
            <a:r>
              <a:rPr lang="en-US" sz="5200" dirty="0" smtClean="0"/>
              <a:t> step is </a:t>
            </a:r>
            <a:r>
              <a:rPr lang="en-US" sz="5200" i="1" u="sng" dirty="0" smtClean="0"/>
              <a:t>identification</a:t>
            </a:r>
          </a:p>
          <a:p>
            <a:pPr lvl="1"/>
            <a:r>
              <a:rPr lang="en-US" sz="5200" dirty="0" smtClean="0"/>
              <a:t>What is over-constrained, by how much, and </a:t>
            </a:r>
            <a:r>
              <a:rPr lang="en-US" sz="5200" i="1" u="sng" dirty="0" smtClean="0"/>
              <a:t>why</a:t>
            </a:r>
            <a:r>
              <a:rPr lang="en-US" sz="5200" dirty="0" smtClean="0"/>
              <a:t> (technology, requirements..)</a:t>
            </a:r>
          </a:p>
          <a:p>
            <a:pPr lvl="1"/>
            <a:r>
              <a:rPr lang="en-US" sz="5200" dirty="0" smtClean="0"/>
              <a:t>This can take time to fully quantify </a:t>
            </a:r>
          </a:p>
          <a:p>
            <a:pPr lvl="1"/>
            <a:r>
              <a:rPr lang="en-US" sz="5200" dirty="0" smtClean="0"/>
              <a:t>Make sure the over-constraint is </a:t>
            </a:r>
            <a:r>
              <a:rPr lang="en-US" sz="5200" i="1" u="sng" dirty="0" smtClean="0"/>
              <a:t>really important </a:t>
            </a:r>
            <a:r>
              <a:rPr lang="en-US" sz="5200" dirty="0" smtClean="0"/>
              <a:t>to science and not a “nice to have” </a:t>
            </a:r>
          </a:p>
          <a:p>
            <a:pPr marL="0" indent="0">
              <a:buNone/>
            </a:pPr>
            <a:endParaRPr lang="en-US" sz="5200" dirty="0" smtClean="0"/>
          </a:p>
          <a:p>
            <a:r>
              <a:rPr lang="en-US" sz="5200" i="1" u="sng" dirty="0" smtClean="0"/>
              <a:t>Communication</a:t>
            </a:r>
            <a:r>
              <a:rPr lang="en-US" sz="5200" dirty="0" smtClean="0"/>
              <a:t> is key </a:t>
            </a:r>
          </a:p>
          <a:p>
            <a:pPr lvl="1"/>
            <a:r>
              <a:rPr lang="en-US" sz="5200" dirty="0" smtClean="0"/>
              <a:t>Communicate over-constraints to </a:t>
            </a:r>
            <a:r>
              <a:rPr lang="en-US" sz="5200" i="1" u="sng" dirty="0" smtClean="0"/>
              <a:t>stakeholders</a:t>
            </a:r>
            <a:r>
              <a:rPr lang="en-US" sz="5200" dirty="0" smtClean="0"/>
              <a:t> and </a:t>
            </a:r>
            <a:r>
              <a:rPr lang="en-US" sz="5200" i="1" u="sng" dirty="0" smtClean="0"/>
              <a:t>PDLs</a:t>
            </a:r>
            <a:r>
              <a:rPr lang="en-US" sz="5200" dirty="0" smtClean="0"/>
              <a:t>.</a:t>
            </a:r>
          </a:p>
          <a:p>
            <a:pPr lvl="2"/>
            <a:r>
              <a:rPr lang="en-US" sz="5200" dirty="0" smtClean="0"/>
              <a:t>Let them know that there may be lots of changes along the design path as a result</a:t>
            </a:r>
          </a:p>
          <a:p>
            <a:pPr lvl="2"/>
            <a:r>
              <a:rPr lang="en-US" sz="5200" dirty="0" smtClean="0"/>
              <a:t>Use the risk system to your advantage </a:t>
            </a:r>
          </a:p>
          <a:p>
            <a:pPr lvl="1"/>
            <a:r>
              <a:rPr lang="en-US" sz="5200" dirty="0" smtClean="0"/>
              <a:t>Communicating </a:t>
            </a:r>
            <a:r>
              <a:rPr lang="en-US" sz="5200" i="1" u="sng" dirty="0" smtClean="0"/>
              <a:t>changes</a:t>
            </a:r>
            <a:r>
              <a:rPr lang="en-US" sz="5200" dirty="0" smtClean="0"/>
              <a:t> across the team is key</a:t>
            </a:r>
          </a:p>
          <a:p>
            <a:pPr lvl="2"/>
            <a:r>
              <a:rPr lang="en-US" sz="5200" dirty="0" smtClean="0"/>
              <a:t>It is hard to keep a team of &gt;100 engineers on the same page when the design is rapidly evolving</a:t>
            </a:r>
          </a:p>
          <a:p>
            <a:pPr lvl="2"/>
            <a:r>
              <a:rPr lang="en-US" sz="5200" dirty="0" smtClean="0"/>
              <a:t>Its better to over communicate and sound like a broken record than assume everybody is on the same page</a:t>
            </a:r>
          </a:p>
          <a:p>
            <a:pPr marL="914400" lvl="2" indent="0">
              <a:buNone/>
            </a:pPr>
            <a:endParaRPr lang="en-US" sz="2400" dirty="0"/>
          </a:p>
          <a:p>
            <a:r>
              <a:rPr lang="en-US" sz="5600" dirty="0" smtClean="0"/>
              <a:t>Requirement management techniques</a:t>
            </a:r>
          </a:p>
          <a:p>
            <a:pPr lvl="1"/>
            <a:r>
              <a:rPr lang="en-US" sz="5600" dirty="0" smtClean="0"/>
              <a:t>More requirements will not solve over-constraint </a:t>
            </a:r>
            <a:r>
              <a:rPr lang="en-US" sz="5600" dirty="0"/>
              <a:t>– </a:t>
            </a:r>
            <a:endParaRPr lang="en-US" sz="5600" dirty="0" smtClean="0"/>
          </a:p>
          <a:p>
            <a:pPr lvl="2"/>
            <a:r>
              <a:rPr lang="en-US" sz="5200" dirty="0" smtClean="0"/>
              <a:t>it </a:t>
            </a:r>
            <a:r>
              <a:rPr lang="en-US" sz="5200" i="1" u="sng" dirty="0"/>
              <a:t>may make it worse</a:t>
            </a:r>
            <a:r>
              <a:rPr lang="en-US" sz="5200" dirty="0"/>
              <a:t> </a:t>
            </a:r>
            <a:r>
              <a:rPr lang="en-US" sz="5200" dirty="0" smtClean="0"/>
              <a:t>by losing sight of the big picture</a:t>
            </a:r>
          </a:p>
          <a:p>
            <a:pPr lvl="2"/>
            <a:r>
              <a:rPr lang="en-US" sz="5200" dirty="0" smtClean="0"/>
              <a:t>OCI has ~40 key requirements </a:t>
            </a:r>
            <a:endParaRPr lang="en-US" sz="5200" dirty="0">
              <a:solidFill>
                <a:srgbClr val="FF0000"/>
              </a:solidFill>
            </a:endParaRPr>
          </a:p>
          <a:p>
            <a:pPr lvl="1"/>
            <a:r>
              <a:rPr lang="en-US" sz="5600" dirty="0" smtClean="0"/>
              <a:t>You will need a </a:t>
            </a:r>
            <a:r>
              <a:rPr lang="en-US" sz="5600" i="1" u="sng" dirty="0" smtClean="0"/>
              <a:t>rapid </a:t>
            </a:r>
            <a:r>
              <a:rPr lang="en-US" sz="5600" i="1" u="sng" dirty="0"/>
              <a:t>assessment </a:t>
            </a:r>
            <a:r>
              <a:rPr lang="en-US" sz="5600" dirty="0"/>
              <a:t>of hardware </a:t>
            </a:r>
            <a:r>
              <a:rPr lang="en-US" sz="5600" dirty="0" smtClean="0"/>
              <a:t>performance as it becomes available</a:t>
            </a:r>
            <a:endParaRPr lang="en-US" sz="5600" dirty="0"/>
          </a:p>
          <a:p>
            <a:pPr lvl="2"/>
            <a:r>
              <a:rPr lang="en-US" sz="5400" dirty="0" smtClean="0"/>
              <a:t>L4 requirement document pointers to: TAR</a:t>
            </a:r>
            <a:r>
              <a:rPr lang="en-US" sz="5400" dirty="0"/>
              <a:t>, Radiometric </a:t>
            </a:r>
            <a:r>
              <a:rPr lang="en-US" sz="5400" dirty="0" smtClean="0"/>
              <a:t>Models, </a:t>
            </a:r>
            <a:r>
              <a:rPr lang="en-US" sz="5400" dirty="0"/>
              <a:t>&amp; Error </a:t>
            </a:r>
            <a:r>
              <a:rPr lang="en-US" sz="5400" dirty="0" smtClean="0"/>
              <a:t>Budgets where PDLs could find allocations </a:t>
            </a:r>
          </a:p>
          <a:p>
            <a:pPr lvl="2"/>
            <a:r>
              <a:rPr lang="en-US" sz="5400" dirty="0" smtClean="0"/>
              <a:t>Updated and reallocated the “rapid assessment” documents once a month between SRR and CDR </a:t>
            </a:r>
          </a:p>
          <a:p>
            <a:pPr lvl="2"/>
            <a:r>
              <a:rPr lang="en-US" sz="5400" dirty="0" smtClean="0"/>
              <a:t>Forces the team to look across the system once a month </a:t>
            </a:r>
          </a:p>
          <a:p>
            <a:pPr lvl="2"/>
            <a:r>
              <a:rPr lang="en-US" sz="5400" dirty="0" smtClean="0"/>
              <a:t>Causes discipline engineering frustrations - </a:t>
            </a:r>
            <a:r>
              <a:rPr lang="en-US" sz="5400" i="1" u="sng" dirty="0" smtClean="0"/>
              <a:t>moving target</a:t>
            </a:r>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28</a:t>
            </a:fld>
            <a:endParaRPr lang="en-US" dirty="0"/>
          </a:p>
        </p:txBody>
      </p:sp>
      <p:sp>
        <p:nvSpPr>
          <p:cNvPr id="9" name="Rectangle 8"/>
          <p:cNvSpPr/>
          <p:nvPr/>
        </p:nvSpPr>
        <p:spPr>
          <a:xfrm>
            <a:off x="6406532" y="4343091"/>
            <a:ext cx="5557932" cy="369332"/>
          </a:xfrm>
          <a:prstGeom prst="rect">
            <a:avLst/>
          </a:prstGeom>
        </p:spPr>
        <p:txBody>
          <a:bodyPr wrap="none">
            <a:spAutoFit/>
          </a:bodyPr>
          <a:lstStyle/>
          <a:p>
            <a:r>
              <a:rPr lang="en-US" dirty="0" smtClean="0"/>
              <a:t>2) Radiometric, Noise, &amp; Signal Response Modeling </a:t>
            </a:r>
            <a:endParaRPr lang="en-US" dirty="0"/>
          </a:p>
        </p:txBody>
      </p:sp>
      <p:sp>
        <p:nvSpPr>
          <p:cNvPr id="10" name="Rectangle 9"/>
          <p:cNvSpPr/>
          <p:nvPr/>
        </p:nvSpPr>
        <p:spPr>
          <a:xfrm>
            <a:off x="6406532" y="6241701"/>
            <a:ext cx="3172663" cy="369332"/>
          </a:xfrm>
          <a:prstGeom prst="rect">
            <a:avLst/>
          </a:prstGeom>
        </p:spPr>
        <p:txBody>
          <a:bodyPr wrap="none">
            <a:spAutoFit/>
          </a:bodyPr>
          <a:lstStyle/>
          <a:p>
            <a:r>
              <a:rPr lang="en-US" dirty="0"/>
              <a:t>3</a:t>
            </a:r>
            <a:r>
              <a:rPr lang="en-US" dirty="0" smtClean="0"/>
              <a:t>) Error Budget Management</a:t>
            </a:r>
            <a:endParaRPr lang="en-US" dirty="0"/>
          </a:p>
        </p:txBody>
      </p:sp>
      <p:sp>
        <p:nvSpPr>
          <p:cNvPr id="11" name="Rectangle 10"/>
          <p:cNvSpPr/>
          <p:nvPr/>
        </p:nvSpPr>
        <p:spPr>
          <a:xfrm>
            <a:off x="6406532" y="2117106"/>
            <a:ext cx="4044825" cy="369332"/>
          </a:xfrm>
          <a:prstGeom prst="rect">
            <a:avLst/>
          </a:prstGeom>
        </p:spPr>
        <p:txBody>
          <a:bodyPr wrap="none">
            <a:spAutoFit/>
          </a:bodyPr>
          <a:lstStyle/>
          <a:p>
            <a:pPr marL="342900" indent="-342900">
              <a:buAutoNum type="arabicParenR"/>
            </a:pPr>
            <a:r>
              <a:rPr lang="en-US" dirty="0" smtClean="0"/>
              <a:t>Technical Allocations &amp; Resources</a:t>
            </a:r>
            <a:endParaRPr lang="en-US" dirty="0"/>
          </a:p>
        </p:txBody>
      </p:sp>
      <p:pic>
        <p:nvPicPr>
          <p:cNvPr id="13" name="Picture 12"/>
          <p:cNvPicPr>
            <a:picLocks noChangeAspect="1"/>
          </p:cNvPicPr>
          <p:nvPr/>
        </p:nvPicPr>
        <p:blipFill>
          <a:blip r:embed="rId2"/>
          <a:stretch>
            <a:fillRect/>
          </a:stretch>
        </p:blipFill>
        <p:spPr>
          <a:xfrm>
            <a:off x="7947512" y="4752691"/>
            <a:ext cx="4035818" cy="1521278"/>
          </a:xfrm>
          <a:prstGeom prst="rect">
            <a:avLst/>
          </a:prstGeom>
        </p:spPr>
      </p:pic>
      <p:pic>
        <p:nvPicPr>
          <p:cNvPr id="14" name="Picture 13"/>
          <p:cNvPicPr>
            <a:picLocks noChangeAspect="1"/>
          </p:cNvPicPr>
          <p:nvPr/>
        </p:nvPicPr>
        <p:blipFill>
          <a:blip r:embed="rId3"/>
          <a:stretch>
            <a:fillRect/>
          </a:stretch>
        </p:blipFill>
        <p:spPr>
          <a:xfrm>
            <a:off x="6087911" y="4752691"/>
            <a:ext cx="1823287" cy="1521278"/>
          </a:xfrm>
          <a:prstGeom prst="rect">
            <a:avLst/>
          </a:prstGeom>
        </p:spPr>
      </p:pic>
      <p:pic>
        <p:nvPicPr>
          <p:cNvPr id="15" name="Picture 14"/>
          <p:cNvPicPr>
            <a:picLocks noChangeAspect="1"/>
          </p:cNvPicPr>
          <p:nvPr/>
        </p:nvPicPr>
        <p:blipFill rotWithShape="1">
          <a:blip r:embed="rId4"/>
          <a:srcRect t="9923"/>
          <a:stretch/>
        </p:blipFill>
        <p:spPr>
          <a:xfrm>
            <a:off x="6117772" y="2478508"/>
            <a:ext cx="2517279" cy="1888388"/>
          </a:xfrm>
          <a:prstGeom prst="rect">
            <a:avLst/>
          </a:prstGeom>
        </p:spPr>
      </p:pic>
      <p:pic>
        <p:nvPicPr>
          <p:cNvPr id="16" name="Picture 15"/>
          <p:cNvPicPr>
            <a:picLocks noChangeAspect="1"/>
          </p:cNvPicPr>
          <p:nvPr/>
        </p:nvPicPr>
        <p:blipFill>
          <a:blip r:embed="rId5"/>
          <a:stretch>
            <a:fillRect/>
          </a:stretch>
        </p:blipFill>
        <p:spPr>
          <a:xfrm>
            <a:off x="8666434" y="2537924"/>
            <a:ext cx="2382565" cy="1785033"/>
          </a:xfrm>
          <a:prstGeom prst="rect">
            <a:avLst/>
          </a:prstGeom>
        </p:spPr>
      </p:pic>
      <p:pic>
        <p:nvPicPr>
          <p:cNvPr id="17" name="Picture 16"/>
          <p:cNvPicPr>
            <a:picLocks noChangeAspect="1"/>
          </p:cNvPicPr>
          <p:nvPr/>
        </p:nvPicPr>
        <p:blipFill>
          <a:blip r:embed="rId6"/>
          <a:stretch>
            <a:fillRect/>
          </a:stretch>
        </p:blipFill>
        <p:spPr>
          <a:xfrm>
            <a:off x="7946575" y="862873"/>
            <a:ext cx="2703012" cy="1221575"/>
          </a:xfrm>
          <a:prstGeom prst="rect">
            <a:avLst/>
          </a:prstGeom>
        </p:spPr>
      </p:pic>
      <p:pic>
        <p:nvPicPr>
          <p:cNvPr id="18" name="Picture 17">
            <a:extLst>
              <a:ext uri="{FF2B5EF4-FFF2-40B4-BE49-F238E27FC236}">
                <a16:creationId xmlns:a16="http://schemas.microsoft.com/office/drawing/2014/main" id="{00000000-0008-0000-1400-00000400000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72421" y="1145190"/>
            <a:ext cx="1516206" cy="827874"/>
          </a:xfrm>
          <a:prstGeom prst="rect">
            <a:avLst/>
          </a:prstGeom>
          <a:noFill/>
        </p:spPr>
      </p:pic>
      <p:pic>
        <p:nvPicPr>
          <p:cNvPr id="19" name="Picture 18"/>
          <p:cNvPicPr>
            <a:picLocks noChangeAspect="1"/>
          </p:cNvPicPr>
          <p:nvPr/>
        </p:nvPicPr>
        <p:blipFill>
          <a:blip r:embed="rId8"/>
          <a:stretch>
            <a:fillRect/>
          </a:stretch>
        </p:blipFill>
        <p:spPr>
          <a:xfrm>
            <a:off x="6071947" y="819400"/>
            <a:ext cx="1825824" cy="1326938"/>
          </a:xfrm>
          <a:prstGeom prst="rect">
            <a:avLst/>
          </a:prstGeom>
        </p:spPr>
      </p:pic>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24890681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Leverage parallel paths to mitigate and spread out the over-constraint risk (1/3)</a:t>
            </a:r>
            <a:endParaRPr lang="en-US" dirty="0"/>
          </a:p>
        </p:txBody>
      </p:sp>
      <p:sp>
        <p:nvSpPr>
          <p:cNvPr id="3" name="Content Placeholder 2"/>
          <p:cNvSpPr>
            <a:spLocks noGrp="1"/>
          </p:cNvSpPr>
          <p:nvPr>
            <p:ph idx="1"/>
          </p:nvPr>
        </p:nvSpPr>
        <p:spPr>
          <a:xfrm>
            <a:off x="609600" y="816429"/>
            <a:ext cx="10972800" cy="5540828"/>
          </a:xfrm>
        </p:spPr>
        <p:txBody>
          <a:bodyPr>
            <a:normAutofit fontScale="40000" lnSpcReduction="20000"/>
          </a:bodyPr>
          <a:lstStyle/>
          <a:p>
            <a:r>
              <a:rPr lang="en-US" sz="3500" dirty="0" smtClean="0"/>
              <a:t>Parallel </a:t>
            </a:r>
            <a:r>
              <a:rPr lang="en-US" sz="3500" dirty="0"/>
              <a:t>paths </a:t>
            </a:r>
            <a:r>
              <a:rPr lang="en-US" sz="3500" dirty="0" smtClean="0"/>
              <a:t>are a </a:t>
            </a:r>
            <a:r>
              <a:rPr lang="en-US" sz="3500" dirty="0"/>
              <a:t>good </a:t>
            </a:r>
            <a:r>
              <a:rPr lang="en-US" sz="3500" dirty="0" smtClean="0"/>
              <a:t>thing!</a:t>
            </a:r>
            <a:endParaRPr lang="en-US" sz="3500" dirty="0"/>
          </a:p>
          <a:p>
            <a:pPr lvl="1"/>
            <a:r>
              <a:rPr lang="en-US" sz="3500" dirty="0" smtClean="0"/>
              <a:t>Used </a:t>
            </a:r>
            <a:r>
              <a:rPr lang="en-US" sz="3500" dirty="0"/>
              <a:t>to mitigate </a:t>
            </a:r>
            <a:r>
              <a:rPr lang="en-US" sz="3500" dirty="0" smtClean="0"/>
              <a:t>technology &amp; performance risk (Early Project Phases A-B)</a:t>
            </a:r>
          </a:p>
          <a:p>
            <a:pPr lvl="2"/>
            <a:r>
              <a:rPr lang="en-US" sz="3500" dirty="0" smtClean="0"/>
              <a:t>Can help lock in the design architecture and evaluate different technologies</a:t>
            </a:r>
          </a:p>
          <a:p>
            <a:pPr lvl="2"/>
            <a:r>
              <a:rPr lang="en-US" sz="3500" dirty="0" smtClean="0"/>
              <a:t>Enables diverse engineering to determine the right architecture and reduce unknown risks in the later project phases </a:t>
            </a:r>
          </a:p>
          <a:p>
            <a:pPr marL="914400" lvl="2" indent="0">
              <a:buNone/>
            </a:pPr>
            <a:endParaRPr lang="en-US" sz="3500" dirty="0" smtClean="0"/>
          </a:p>
          <a:p>
            <a:pPr lvl="1"/>
            <a:r>
              <a:rPr lang="en-US" sz="3500" dirty="0" smtClean="0"/>
              <a:t>Used to mitigate procurement schedule delay &amp; quality control risks (Later Project Phases C-D)</a:t>
            </a:r>
          </a:p>
          <a:p>
            <a:pPr lvl="2"/>
            <a:r>
              <a:rPr lang="en-US" sz="3500" dirty="0" smtClean="0"/>
              <a:t>Multiple </a:t>
            </a:r>
            <a:r>
              <a:rPr lang="en-US" sz="3500" dirty="0"/>
              <a:t>vendors building same h/w to mitigate </a:t>
            </a:r>
            <a:r>
              <a:rPr lang="en-US" sz="3500" dirty="0" smtClean="0"/>
              <a:t>risk – keeps the project from stopping due to single vendor delays  - keeps options open</a:t>
            </a:r>
          </a:p>
          <a:p>
            <a:pPr marL="514350" lvl="1" indent="0">
              <a:buNone/>
            </a:pPr>
            <a:endParaRPr lang="en-US" sz="3500" dirty="0" smtClean="0"/>
          </a:p>
          <a:p>
            <a:pPr lvl="1"/>
            <a:r>
              <a:rPr lang="en-US" sz="3500" dirty="0" smtClean="0"/>
              <a:t>OCI parallel paths examples </a:t>
            </a:r>
            <a:r>
              <a:rPr lang="en-US" sz="3500" dirty="0"/>
              <a:t>to mitigate proposal inadequacies (pre-phase A to phase B)</a:t>
            </a:r>
          </a:p>
          <a:p>
            <a:pPr lvl="2"/>
            <a:r>
              <a:rPr lang="en-US" sz="3500" dirty="0" smtClean="0"/>
              <a:t>Optical System </a:t>
            </a:r>
            <a:r>
              <a:rPr lang="en-US" sz="3500" dirty="0"/>
              <a:t>Design </a:t>
            </a:r>
            <a:r>
              <a:rPr lang="en-US" sz="3500" dirty="0" smtClean="0"/>
              <a:t>– 3 options </a:t>
            </a:r>
            <a:endParaRPr lang="en-US" sz="3500" dirty="0"/>
          </a:p>
          <a:p>
            <a:pPr lvl="2"/>
            <a:r>
              <a:rPr lang="en-US" sz="3500" dirty="0" smtClean="0"/>
              <a:t>NIRSWIR Photodiodes – Many Options </a:t>
            </a:r>
            <a:endParaRPr lang="en-US" sz="3500" dirty="0"/>
          </a:p>
          <a:p>
            <a:pPr marL="914400" lvl="2" indent="0">
              <a:buNone/>
            </a:pPr>
            <a:endParaRPr lang="en-US" sz="3500" dirty="0" smtClean="0"/>
          </a:p>
          <a:p>
            <a:pPr lvl="1"/>
            <a:r>
              <a:rPr lang="en-US" sz="3500" dirty="0" smtClean="0"/>
              <a:t>OCI parallel path examples to reduce schedule &amp; quality control risks </a:t>
            </a:r>
            <a:endParaRPr lang="en-US" sz="3500" dirty="0"/>
          </a:p>
          <a:p>
            <a:pPr lvl="2"/>
            <a:r>
              <a:rPr lang="en-US" sz="3700" dirty="0" smtClean="0"/>
              <a:t>Examples</a:t>
            </a:r>
            <a:r>
              <a:rPr lang="en-US" sz="3700" dirty="0"/>
              <a:t>: LHPs (ETU </a:t>
            </a:r>
            <a:r>
              <a:rPr lang="en-US" sz="3700" dirty="0" err="1"/>
              <a:t>Upscreens</a:t>
            </a:r>
            <a:r>
              <a:rPr lang="en-US" sz="3700" dirty="0"/>
              <a:t>), </a:t>
            </a:r>
            <a:r>
              <a:rPr lang="en-US" sz="3500" dirty="0" smtClean="0"/>
              <a:t>Lens </a:t>
            </a:r>
            <a:r>
              <a:rPr lang="en-US" sz="3500" dirty="0"/>
              <a:t>assembly (</a:t>
            </a:r>
            <a:r>
              <a:rPr lang="en-US" sz="3500" dirty="0" err="1"/>
              <a:t>ruda</a:t>
            </a:r>
            <a:r>
              <a:rPr lang="en-US" sz="3500" dirty="0"/>
              <a:t> vs corning), mechanisms (honey bee vs thin gap) </a:t>
            </a:r>
          </a:p>
          <a:p>
            <a:pPr lvl="2"/>
            <a:r>
              <a:rPr lang="en-US" sz="3700" dirty="0"/>
              <a:t>Even if simple, get h/w in </a:t>
            </a:r>
            <a:r>
              <a:rPr lang="en-US" sz="3700" dirty="0" smtClean="0"/>
              <a:t>quickly!</a:t>
            </a:r>
          </a:p>
          <a:p>
            <a:pPr marL="1371600" lvl="3" indent="0">
              <a:buNone/>
            </a:pPr>
            <a:endParaRPr lang="en-US" sz="3500" dirty="0"/>
          </a:p>
          <a:p>
            <a:r>
              <a:rPr lang="en-US" sz="3500" dirty="0" smtClean="0"/>
              <a:t>The downsides of parallel paths</a:t>
            </a:r>
          </a:p>
          <a:p>
            <a:pPr lvl="1"/>
            <a:r>
              <a:rPr lang="en-US" sz="3500" dirty="0" smtClean="0"/>
              <a:t>More to designs and potential interfaces to manage</a:t>
            </a:r>
          </a:p>
          <a:p>
            <a:pPr lvl="1"/>
            <a:r>
              <a:rPr lang="en-US" sz="3500" dirty="0"/>
              <a:t>Costs more money upfront &amp; requires more management and tracking</a:t>
            </a:r>
          </a:p>
          <a:p>
            <a:pPr lvl="1"/>
            <a:r>
              <a:rPr lang="en-US" sz="3500" dirty="0" smtClean="0"/>
              <a:t>Can confuse the team who might not see the whole picture  - </a:t>
            </a:r>
            <a:r>
              <a:rPr lang="en-US" sz="3500" i="1" u="sng" dirty="0"/>
              <a:t>c</a:t>
            </a:r>
            <a:r>
              <a:rPr lang="en-US" sz="3500" i="1" u="sng" dirty="0" smtClean="0"/>
              <a:t>ommunication is key  </a:t>
            </a:r>
          </a:p>
          <a:p>
            <a:pPr marL="457200" lvl="1" indent="0">
              <a:buNone/>
            </a:pPr>
            <a:endParaRPr lang="en-US" sz="3500" dirty="0" smtClean="0"/>
          </a:p>
          <a:p>
            <a:r>
              <a:rPr lang="en-US" sz="3500" dirty="0" smtClean="0"/>
              <a:t>Parallel path decision making is not straight forward – See the next few charts on OCI lessons and how to deal with these questions</a:t>
            </a:r>
            <a:endParaRPr lang="en-US" sz="3500" dirty="0"/>
          </a:p>
          <a:p>
            <a:pPr lvl="1"/>
            <a:r>
              <a:rPr lang="en-US" sz="3500" dirty="0"/>
              <a:t>When do I close a trade to make progress</a:t>
            </a:r>
            <a:r>
              <a:rPr lang="en-US" sz="3500" dirty="0" smtClean="0"/>
              <a:t>?</a:t>
            </a:r>
          </a:p>
          <a:p>
            <a:pPr lvl="1"/>
            <a:r>
              <a:rPr lang="en-US" sz="3500" dirty="0" smtClean="0"/>
              <a:t>When </a:t>
            </a:r>
            <a:r>
              <a:rPr lang="en-US" sz="3500" dirty="0"/>
              <a:t>do I keep design space open</a:t>
            </a:r>
            <a:r>
              <a:rPr lang="en-US" sz="3500" dirty="0" smtClean="0"/>
              <a:t>?</a:t>
            </a:r>
          </a:p>
          <a:p>
            <a:pPr lvl="1"/>
            <a:r>
              <a:rPr lang="en-US" sz="3500" dirty="0" smtClean="0"/>
              <a:t>How </a:t>
            </a:r>
            <a:r>
              <a:rPr lang="en-US" sz="3500" dirty="0"/>
              <a:t>do I mange a team with many design options through parallel paths? </a:t>
            </a:r>
          </a:p>
          <a:p>
            <a:pPr lvl="3"/>
            <a:endParaRPr lang="en-US" sz="3500" dirty="0" smtClean="0"/>
          </a:p>
          <a:p>
            <a:endParaRPr lang="en-US" dirty="0"/>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29</a:t>
            </a:fld>
            <a:endParaRPr lang="en-US" dirty="0"/>
          </a:p>
        </p:txBody>
      </p:sp>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28689798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Down Arrow 119"/>
          <p:cNvSpPr/>
          <p:nvPr/>
        </p:nvSpPr>
        <p:spPr>
          <a:xfrm>
            <a:off x="4664245" y="3944712"/>
            <a:ext cx="183980" cy="1598516"/>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2800" dirty="0"/>
              <a:t>Plankton, Aerosol, Cloud, ocean Ecosystem (PACE)</a:t>
            </a:r>
          </a:p>
        </p:txBody>
      </p:sp>
      <p:sp>
        <p:nvSpPr>
          <p:cNvPr id="112" name="Content Placeholder 2"/>
          <p:cNvSpPr>
            <a:spLocks noGrp="1"/>
          </p:cNvSpPr>
          <p:nvPr>
            <p:ph idx="1"/>
          </p:nvPr>
        </p:nvSpPr>
        <p:spPr>
          <a:xfrm>
            <a:off x="8093096" y="2751738"/>
            <a:ext cx="4113043" cy="2457798"/>
          </a:xfrm>
        </p:spPr>
        <p:txBody>
          <a:bodyPr>
            <a:noAutofit/>
          </a:bodyPr>
          <a:lstStyle/>
          <a:p>
            <a:pPr>
              <a:lnSpc>
                <a:spcPct val="110000"/>
              </a:lnSpc>
              <a:buFont typeface="Arial" pitchFamily="34" charset="0"/>
              <a:buNone/>
              <a:defRPr/>
            </a:pPr>
            <a:r>
              <a:rPr lang="en-US" sz="1400" b="1" u="sng" dirty="0">
                <a:solidFill>
                  <a:schemeClr val="tx1"/>
                </a:solidFill>
              </a:rPr>
              <a:t>Key Mission Parameters</a:t>
            </a:r>
            <a:endParaRPr lang="en-US" sz="1400" dirty="0">
              <a:solidFill>
                <a:schemeClr val="tx1"/>
              </a:solidFill>
            </a:endParaRPr>
          </a:p>
          <a:p>
            <a:pPr>
              <a:lnSpc>
                <a:spcPct val="110000"/>
              </a:lnSpc>
              <a:defRPr/>
            </a:pPr>
            <a:r>
              <a:rPr lang="en-US" sz="1400" dirty="0">
                <a:solidFill>
                  <a:schemeClr val="tx1"/>
                </a:solidFill>
              </a:rPr>
              <a:t>98° inclination; ~676.5 km altitude</a:t>
            </a:r>
          </a:p>
          <a:p>
            <a:pPr lvl="1">
              <a:lnSpc>
                <a:spcPct val="110000"/>
              </a:lnSpc>
              <a:spcBef>
                <a:spcPts val="0"/>
              </a:spcBef>
              <a:defRPr/>
            </a:pPr>
            <a:r>
              <a:rPr lang="en-US" sz="1400" dirty="0">
                <a:solidFill>
                  <a:schemeClr val="tx1"/>
                </a:solidFill>
              </a:rPr>
              <a:t>Sun-Sync (1pm MLT AN), </a:t>
            </a:r>
          </a:p>
          <a:p>
            <a:pPr lvl="1">
              <a:lnSpc>
                <a:spcPct val="110000"/>
              </a:lnSpc>
              <a:spcBef>
                <a:spcPts val="0"/>
              </a:spcBef>
              <a:defRPr/>
            </a:pPr>
            <a:r>
              <a:rPr lang="en-US" sz="1400" dirty="0">
                <a:solidFill>
                  <a:schemeClr val="tx1"/>
                </a:solidFill>
              </a:rPr>
              <a:t> 2 day global coverage</a:t>
            </a:r>
          </a:p>
          <a:p>
            <a:pPr>
              <a:lnSpc>
                <a:spcPct val="110000"/>
              </a:lnSpc>
              <a:defRPr/>
            </a:pPr>
            <a:r>
              <a:rPr lang="en-US" sz="1400" dirty="0">
                <a:solidFill>
                  <a:schemeClr val="tx1"/>
                </a:solidFill>
              </a:rPr>
              <a:t>Class C Mission</a:t>
            </a:r>
          </a:p>
          <a:p>
            <a:pPr>
              <a:lnSpc>
                <a:spcPct val="110000"/>
              </a:lnSpc>
              <a:defRPr/>
            </a:pPr>
            <a:r>
              <a:rPr lang="en-US" sz="1400" dirty="0" smtClean="0">
                <a:solidFill>
                  <a:schemeClr val="tx1"/>
                </a:solidFill>
              </a:rPr>
              <a:t>PRD Dec. 2022/LRD </a:t>
            </a:r>
            <a:r>
              <a:rPr lang="en-US" sz="1400" dirty="0">
                <a:solidFill>
                  <a:schemeClr val="tx1"/>
                </a:solidFill>
              </a:rPr>
              <a:t>Mar. 2023</a:t>
            </a:r>
          </a:p>
          <a:p>
            <a:pPr>
              <a:lnSpc>
                <a:spcPct val="110000"/>
              </a:lnSpc>
              <a:defRPr/>
            </a:pPr>
            <a:r>
              <a:rPr lang="en-US" sz="1400" dirty="0">
                <a:solidFill>
                  <a:schemeClr val="tx1"/>
                </a:solidFill>
              </a:rPr>
              <a:t>3 years</a:t>
            </a:r>
            <a:r>
              <a:rPr lang="el-GR" sz="1400" baseline="30000" dirty="0">
                <a:solidFill>
                  <a:schemeClr val="tx1"/>
                </a:solidFill>
              </a:rPr>
              <a:t>Ͳ</a:t>
            </a:r>
            <a:r>
              <a:rPr lang="en-US" sz="1400" dirty="0">
                <a:solidFill>
                  <a:schemeClr val="tx1"/>
                </a:solidFill>
              </a:rPr>
              <a:t> Phase E &amp; Controlled Reentry</a:t>
            </a:r>
          </a:p>
          <a:p>
            <a:pPr>
              <a:lnSpc>
                <a:spcPct val="110000"/>
              </a:lnSpc>
              <a:defRPr/>
            </a:pPr>
            <a:r>
              <a:rPr lang="en-US" sz="1400" dirty="0">
                <a:solidFill>
                  <a:schemeClr val="tx1"/>
                </a:solidFill>
              </a:rPr>
              <a:t>10 years fuel*</a:t>
            </a:r>
          </a:p>
        </p:txBody>
      </p:sp>
      <p:cxnSp>
        <p:nvCxnSpPr>
          <p:cNvPr id="62" name="Straight Arrow Connector 61"/>
          <p:cNvCxnSpPr/>
          <p:nvPr/>
        </p:nvCxnSpPr>
        <p:spPr>
          <a:xfrm>
            <a:off x="4729642" y="5198661"/>
            <a:ext cx="1585" cy="35353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9" name="Picture 2" descr="http://burningbird.net/images/flames2a.png"/>
          <p:cNvPicPr>
            <a:picLocks noChangeAspect="1" noChangeArrowheads="1"/>
          </p:cNvPicPr>
          <p:nvPr/>
        </p:nvPicPr>
        <p:blipFill>
          <a:blip r:embed="rId3"/>
          <a:srcRect/>
          <a:stretch>
            <a:fillRect/>
          </a:stretch>
        </p:blipFill>
        <p:spPr bwMode="auto">
          <a:xfrm rot="10800000">
            <a:off x="7759142" y="4589046"/>
            <a:ext cx="71355" cy="594517"/>
          </a:xfrm>
          <a:prstGeom prst="rect">
            <a:avLst/>
          </a:prstGeom>
          <a:noFill/>
        </p:spPr>
      </p:pic>
      <p:cxnSp>
        <p:nvCxnSpPr>
          <p:cNvPr id="71" name="Straight Arrow Connector 70"/>
          <p:cNvCxnSpPr/>
          <p:nvPr/>
        </p:nvCxnSpPr>
        <p:spPr>
          <a:xfrm rot="5400000">
            <a:off x="3030188" y="5219653"/>
            <a:ext cx="582476" cy="364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848197" y="4529306"/>
            <a:ext cx="914400" cy="41549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Spacecraft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PDR</a:t>
            </a:r>
          </a:p>
        </p:txBody>
      </p:sp>
      <p:cxnSp>
        <p:nvCxnSpPr>
          <p:cNvPr id="73" name="Straight Arrow Connector 72"/>
          <p:cNvCxnSpPr/>
          <p:nvPr/>
        </p:nvCxnSpPr>
        <p:spPr>
          <a:xfrm rot="5400000">
            <a:off x="840459" y="5276134"/>
            <a:ext cx="399207" cy="1741"/>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526388" y="4779266"/>
            <a:ext cx="914400" cy="253916"/>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Phase A</a:t>
            </a:r>
          </a:p>
        </p:txBody>
      </p:sp>
      <p:cxnSp>
        <p:nvCxnSpPr>
          <p:cNvPr id="75" name="Straight Arrow Connector 74"/>
          <p:cNvCxnSpPr/>
          <p:nvPr/>
        </p:nvCxnSpPr>
        <p:spPr>
          <a:xfrm>
            <a:off x="10980552" y="5107217"/>
            <a:ext cx="2" cy="35935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9388411" y="5068071"/>
            <a:ext cx="1137281"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Decommission</a:t>
            </a:r>
          </a:p>
        </p:txBody>
      </p:sp>
      <p:cxnSp>
        <p:nvCxnSpPr>
          <p:cNvPr id="79" name="Straight Arrow Connector 78"/>
          <p:cNvCxnSpPr/>
          <p:nvPr/>
        </p:nvCxnSpPr>
        <p:spPr>
          <a:xfrm>
            <a:off x="7796682" y="5236316"/>
            <a:ext cx="1" cy="30019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4689085" y="4906224"/>
            <a:ext cx="914400" cy="57708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prstClr val="black"/>
                </a:solidFill>
                <a:effectLst/>
                <a:uLnTx/>
                <a:uFillTx/>
                <a:latin typeface="Arial"/>
                <a:ea typeface="+mn-ea"/>
                <a:cs typeface="+mn-cs"/>
              </a:rPr>
              <a:t>CDR &amp; LV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smtClean="0">
                <a:solidFill>
                  <a:prstClr val="black"/>
                </a:solidFill>
                <a:latin typeface="Arial"/>
              </a:rPr>
              <a:t>Award</a:t>
            </a:r>
            <a:endParaRPr kumimoji="0" lang="en-US" sz="1050" b="1" i="0" u="none" strike="noStrike" kern="1200" cap="none" spc="0" normalizeH="0" baseline="0" noProof="0" dirty="0">
              <a:ln>
                <a:noFill/>
              </a:ln>
              <a:solidFill>
                <a:prstClr val="black"/>
              </a:solidFill>
              <a:effectLst/>
              <a:uLnTx/>
              <a:uFillTx/>
              <a:latin typeface="Arial"/>
              <a:ea typeface="+mn-ea"/>
              <a:cs typeface="+mn-cs"/>
            </a:endParaRPr>
          </a:p>
        </p:txBody>
      </p:sp>
      <p:pic>
        <p:nvPicPr>
          <p:cNvPr id="83" name="Picture 2" descr="http://www.321rockets.com/content/image/29871/800/002157_main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6860" y="3764948"/>
            <a:ext cx="1159250" cy="1047646"/>
          </a:xfrm>
          <a:prstGeom prst="rect">
            <a:avLst/>
          </a:prstGeom>
          <a:noFill/>
          <a:extLst>
            <a:ext uri="{909E8E84-426E-40dd-AFC4-6F175D3DCCD1}">
              <a14:hiddenFill xmlns="" xmlns:a14="http://schemas.microsoft.com/office/drawing/2010/main">
                <a:solidFill>
                  <a:srgbClr val="FFFFFF"/>
                </a:solidFill>
              </a14:hiddenFill>
            </a:ext>
          </a:extLst>
        </p:spPr>
      </p:pic>
      <p:pic>
        <p:nvPicPr>
          <p:cNvPr id="84" name="Picture 83"/>
          <p:cNvPicPr>
            <a:picLocks noChangeAspect="1"/>
          </p:cNvPicPr>
          <p:nvPr/>
        </p:nvPicPr>
        <p:blipFill>
          <a:blip r:embed="rId5"/>
          <a:stretch>
            <a:fillRect/>
          </a:stretch>
        </p:blipFill>
        <p:spPr>
          <a:xfrm>
            <a:off x="10734893" y="4534379"/>
            <a:ext cx="577149" cy="442962"/>
          </a:xfrm>
          <a:prstGeom prst="rect">
            <a:avLst/>
          </a:prstGeom>
        </p:spPr>
      </p:pic>
      <p:pic>
        <p:nvPicPr>
          <p:cNvPr id="85" name="Picture 84"/>
          <p:cNvPicPr>
            <a:picLocks noChangeAspect="1"/>
          </p:cNvPicPr>
          <p:nvPr/>
        </p:nvPicPr>
        <p:blipFill>
          <a:blip r:embed="rId6"/>
          <a:stretch>
            <a:fillRect/>
          </a:stretch>
        </p:blipFill>
        <p:spPr>
          <a:xfrm>
            <a:off x="3150505" y="4109196"/>
            <a:ext cx="439755" cy="439755"/>
          </a:xfrm>
          <a:prstGeom prst="rect">
            <a:avLst/>
          </a:prstGeom>
        </p:spPr>
      </p:pic>
      <p:sp>
        <p:nvSpPr>
          <p:cNvPr id="92" name="Rectangle 91"/>
          <p:cNvSpPr/>
          <p:nvPr/>
        </p:nvSpPr>
        <p:spPr>
          <a:xfrm>
            <a:off x="11290526" y="5966522"/>
            <a:ext cx="756938"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Phase F</a:t>
            </a:r>
          </a:p>
        </p:txBody>
      </p:sp>
      <p:sp>
        <p:nvSpPr>
          <p:cNvPr id="53" name="Rectangle 52"/>
          <p:cNvSpPr/>
          <p:nvPr/>
        </p:nvSpPr>
        <p:spPr bwMode="auto">
          <a:xfrm>
            <a:off x="1608978" y="5567180"/>
            <a:ext cx="999343" cy="313669"/>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CY17</a:t>
            </a:r>
          </a:p>
        </p:txBody>
      </p:sp>
      <p:sp>
        <p:nvSpPr>
          <p:cNvPr id="54" name="Rectangle 53"/>
          <p:cNvSpPr/>
          <p:nvPr/>
        </p:nvSpPr>
        <p:spPr bwMode="auto">
          <a:xfrm>
            <a:off x="5597916" y="5568234"/>
            <a:ext cx="999343" cy="31366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CY21</a:t>
            </a:r>
          </a:p>
        </p:txBody>
      </p:sp>
      <p:sp>
        <p:nvSpPr>
          <p:cNvPr id="55" name="Rectangle 54"/>
          <p:cNvSpPr/>
          <p:nvPr/>
        </p:nvSpPr>
        <p:spPr bwMode="auto">
          <a:xfrm>
            <a:off x="4604898" y="5567180"/>
            <a:ext cx="999343" cy="313669"/>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CY20</a:t>
            </a:r>
          </a:p>
        </p:txBody>
      </p:sp>
      <p:sp>
        <p:nvSpPr>
          <p:cNvPr id="60" name="Rectangle 59"/>
          <p:cNvSpPr/>
          <p:nvPr/>
        </p:nvSpPr>
        <p:spPr bwMode="auto">
          <a:xfrm>
            <a:off x="3601338" y="5569287"/>
            <a:ext cx="1001452" cy="31366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CY19</a:t>
            </a:r>
          </a:p>
        </p:txBody>
      </p:sp>
      <p:sp>
        <p:nvSpPr>
          <p:cNvPr id="61" name="Rectangle 60"/>
          <p:cNvSpPr/>
          <p:nvPr/>
        </p:nvSpPr>
        <p:spPr bwMode="auto">
          <a:xfrm>
            <a:off x="2608319" y="5569287"/>
            <a:ext cx="1001451" cy="31366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CY18</a:t>
            </a:r>
          </a:p>
        </p:txBody>
      </p:sp>
      <p:sp>
        <p:nvSpPr>
          <p:cNvPr id="65" name="Rectangle 64"/>
          <p:cNvSpPr/>
          <p:nvPr/>
        </p:nvSpPr>
        <p:spPr bwMode="auto">
          <a:xfrm>
            <a:off x="6598328" y="5567986"/>
            <a:ext cx="999343" cy="31366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CY22</a:t>
            </a:r>
          </a:p>
        </p:txBody>
      </p:sp>
      <p:sp>
        <p:nvSpPr>
          <p:cNvPr id="66" name="Rectangle 65"/>
          <p:cNvSpPr/>
          <p:nvPr/>
        </p:nvSpPr>
        <p:spPr bwMode="auto">
          <a:xfrm>
            <a:off x="7596086" y="5567185"/>
            <a:ext cx="999343" cy="31366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CY23</a:t>
            </a:r>
          </a:p>
        </p:txBody>
      </p:sp>
      <p:sp>
        <p:nvSpPr>
          <p:cNvPr id="67" name="Rectangle 66"/>
          <p:cNvSpPr/>
          <p:nvPr/>
        </p:nvSpPr>
        <p:spPr bwMode="auto">
          <a:xfrm>
            <a:off x="8595277" y="5569504"/>
            <a:ext cx="999343" cy="31366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CY24</a:t>
            </a:r>
          </a:p>
        </p:txBody>
      </p:sp>
      <p:sp>
        <p:nvSpPr>
          <p:cNvPr id="68" name="Rectangle 67"/>
          <p:cNvSpPr/>
          <p:nvPr/>
        </p:nvSpPr>
        <p:spPr bwMode="auto">
          <a:xfrm>
            <a:off x="609600" y="5566575"/>
            <a:ext cx="999343" cy="313669"/>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CY16</a:t>
            </a:r>
          </a:p>
        </p:txBody>
      </p:sp>
      <p:sp>
        <p:nvSpPr>
          <p:cNvPr id="77" name="Rectangle 76"/>
          <p:cNvSpPr/>
          <p:nvPr/>
        </p:nvSpPr>
        <p:spPr bwMode="auto">
          <a:xfrm>
            <a:off x="9592663" y="5567185"/>
            <a:ext cx="999343" cy="31366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CY25</a:t>
            </a:r>
          </a:p>
        </p:txBody>
      </p:sp>
      <p:sp>
        <p:nvSpPr>
          <p:cNvPr id="78" name="Rectangle 77"/>
          <p:cNvSpPr/>
          <p:nvPr/>
        </p:nvSpPr>
        <p:spPr bwMode="auto">
          <a:xfrm>
            <a:off x="10583057" y="5567185"/>
            <a:ext cx="999343" cy="31366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CY26</a:t>
            </a:r>
          </a:p>
        </p:txBody>
      </p:sp>
      <p:sp>
        <p:nvSpPr>
          <p:cNvPr id="86" name="Rectangle 85"/>
          <p:cNvSpPr/>
          <p:nvPr/>
        </p:nvSpPr>
        <p:spPr bwMode="auto">
          <a:xfrm>
            <a:off x="1053553" y="5886438"/>
            <a:ext cx="1135539" cy="308525"/>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864"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Phase A</a:t>
            </a:r>
          </a:p>
        </p:txBody>
      </p:sp>
      <p:sp>
        <p:nvSpPr>
          <p:cNvPr id="87" name="Rectangle 86"/>
          <p:cNvSpPr/>
          <p:nvPr/>
        </p:nvSpPr>
        <p:spPr bwMode="auto">
          <a:xfrm>
            <a:off x="4239125" y="5886275"/>
            <a:ext cx="1968495" cy="313193"/>
          </a:xfrm>
          <a:prstGeom prst="rec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Phase C</a:t>
            </a:r>
          </a:p>
        </p:txBody>
      </p:sp>
      <p:sp>
        <p:nvSpPr>
          <p:cNvPr id="88" name="Rectangle 87"/>
          <p:cNvSpPr/>
          <p:nvPr/>
        </p:nvSpPr>
        <p:spPr bwMode="auto">
          <a:xfrm>
            <a:off x="6208690" y="5885298"/>
            <a:ext cx="1868018" cy="312152"/>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Phase D</a:t>
            </a:r>
          </a:p>
        </p:txBody>
      </p:sp>
      <p:sp>
        <p:nvSpPr>
          <p:cNvPr id="89" name="Rectangle 88"/>
          <p:cNvSpPr/>
          <p:nvPr/>
        </p:nvSpPr>
        <p:spPr bwMode="auto">
          <a:xfrm>
            <a:off x="8076710" y="5883280"/>
            <a:ext cx="2903842" cy="312274"/>
          </a:xfrm>
          <a:prstGeom prst="rect">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Phase E</a:t>
            </a:r>
          </a:p>
        </p:txBody>
      </p:sp>
      <p:sp>
        <p:nvSpPr>
          <p:cNvPr id="90" name="Rectangle 89"/>
          <p:cNvSpPr/>
          <p:nvPr/>
        </p:nvSpPr>
        <p:spPr bwMode="auto">
          <a:xfrm>
            <a:off x="2176176" y="5891804"/>
            <a:ext cx="2062949" cy="30979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Phase B</a:t>
            </a:r>
          </a:p>
        </p:txBody>
      </p:sp>
      <p:sp>
        <p:nvSpPr>
          <p:cNvPr id="91" name="Rectangle 90"/>
          <p:cNvSpPr/>
          <p:nvPr/>
        </p:nvSpPr>
        <p:spPr bwMode="auto">
          <a:xfrm>
            <a:off x="10989250" y="5880792"/>
            <a:ext cx="109803" cy="3141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93" name="Straight Arrow Connector 92"/>
          <p:cNvCxnSpPr>
            <a:endCxn id="91" idx="3"/>
          </p:cNvCxnSpPr>
          <p:nvPr/>
        </p:nvCxnSpPr>
        <p:spPr>
          <a:xfrm flipH="1" flipV="1">
            <a:off x="11099052" y="6037877"/>
            <a:ext cx="191474" cy="20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4" name="Content Placeholder 3"/>
          <p:cNvPicPr>
            <a:picLocks noChangeAspect="1"/>
          </p:cNvPicPr>
          <p:nvPr/>
        </p:nvPicPr>
        <p:blipFill>
          <a:blip r:embed="rId7">
            <a:extLst/>
          </a:blip>
          <a:stretch>
            <a:fillRect/>
          </a:stretch>
        </p:blipFill>
        <p:spPr>
          <a:xfrm>
            <a:off x="2252263" y="4539731"/>
            <a:ext cx="604735" cy="329385"/>
          </a:xfrm>
          <a:prstGeom prst="rect">
            <a:avLst/>
          </a:prstGeom>
        </p:spPr>
      </p:pic>
      <p:pic>
        <p:nvPicPr>
          <p:cNvPr id="95" name="Picture 94"/>
          <p:cNvPicPr>
            <a:picLocks noChangeAspect="1"/>
          </p:cNvPicPr>
          <p:nvPr/>
        </p:nvPicPr>
        <p:blipFill>
          <a:blip r:embed="rId8"/>
          <a:stretch>
            <a:fillRect/>
          </a:stretch>
        </p:blipFill>
        <p:spPr>
          <a:xfrm rot="19307516">
            <a:off x="5439350" y="4271748"/>
            <a:ext cx="1309776" cy="728416"/>
          </a:xfrm>
          <a:prstGeom prst="rect">
            <a:avLst/>
          </a:prstGeom>
        </p:spPr>
      </p:pic>
      <p:sp>
        <p:nvSpPr>
          <p:cNvPr id="64" name="TextBox 63"/>
          <p:cNvSpPr txBox="1"/>
          <p:nvPr/>
        </p:nvSpPr>
        <p:spPr>
          <a:xfrm>
            <a:off x="5521039" y="3913149"/>
            <a:ext cx="992188" cy="4159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Observatory I&amp;T</a:t>
            </a:r>
          </a:p>
        </p:txBody>
      </p:sp>
      <p:sp>
        <p:nvSpPr>
          <p:cNvPr id="96" name="TextBox 95"/>
          <p:cNvSpPr txBox="1"/>
          <p:nvPr/>
        </p:nvSpPr>
        <p:spPr>
          <a:xfrm>
            <a:off x="2201276" y="4865908"/>
            <a:ext cx="1150301"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OCI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PDR</a:t>
            </a:r>
          </a:p>
        </p:txBody>
      </p:sp>
      <p:cxnSp>
        <p:nvCxnSpPr>
          <p:cNvPr id="97" name="Straight Arrow Connector 96"/>
          <p:cNvCxnSpPr/>
          <p:nvPr/>
        </p:nvCxnSpPr>
        <p:spPr>
          <a:xfrm flipH="1">
            <a:off x="3031209" y="4947225"/>
            <a:ext cx="2384" cy="55139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3962545" y="5217680"/>
            <a:ext cx="3465" cy="306681"/>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144937" y="4847590"/>
            <a:ext cx="1150301" cy="5770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prstClr val="black"/>
                </a:solidFill>
                <a:effectLst/>
                <a:uLnTx/>
                <a:uFillTx/>
                <a:latin typeface="Arial"/>
                <a:ea typeface="+mn-ea"/>
                <a:cs typeface="+mn-cs"/>
              </a:rPr>
              <a:t>Grd</a:t>
            </a:r>
            <a:r>
              <a:rPr kumimoji="0" lang="en-US" sz="1050" b="1" i="0" u="none" strike="noStrike" kern="1200" cap="none" spc="0" normalizeH="0" baseline="0" noProof="0" dirty="0">
                <a:ln>
                  <a:noFill/>
                </a:ln>
                <a:solidFill>
                  <a:prstClr val="black"/>
                </a:solidFill>
                <a:effectLst/>
                <a:uLnTx/>
                <a:uFillTx/>
                <a:latin typeface="Arial"/>
                <a:ea typeface="+mn-ea"/>
                <a:cs typeface="+mn-cs"/>
              </a:rPr>
              <a:t>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SDS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PDR</a:t>
            </a:r>
          </a:p>
        </p:txBody>
      </p:sp>
      <p:sp>
        <p:nvSpPr>
          <p:cNvPr id="8" name="TextBox 7"/>
          <p:cNvSpPr txBox="1"/>
          <p:nvPr/>
        </p:nvSpPr>
        <p:spPr>
          <a:xfrm>
            <a:off x="735979" y="6157901"/>
            <a:ext cx="775855"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June 16, 2016</a:t>
            </a:r>
          </a:p>
        </p:txBody>
      </p:sp>
      <p:sp>
        <p:nvSpPr>
          <p:cNvPr id="100" name="TextBox 99"/>
          <p:cNvSpPr txBox="1"/>
          <p:nvPr/>
        </p:nvSpPr>
        <p:spPr>
          <a:xfrm>
            <a:off x="1891968" y="6186771"/>
            <a:ext cx="645089"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July 13, 2017</a:t>
            </a:r>
          </a:p>
        </p:txBody>
      </p:sp>
      <p:sp>
        <p:nvSpPr>
          <p:cNvPr id="101" name="TextBox 100"/>
          <p:cNvSpPr txBox="1"/>
          <p:nvPr/>
        </p:nvSpPr>
        <p:spPr>
          <a:xfrm>
            <a:off x="3898353" y="6183397"/>
            <a:ext cx="645089"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August 2019</a:t>
            </a:r>
          </a:p>
        </p:txBody>
      </p:sp>
      <p:sp>
        <p:nvSpPr>
          <p:cNvPr id="102" name="TextBox 101"/>
          <p:cNvSpPr txBox="1"/>
          <p:nvPr/>
        </p:nvSpPr>
        <p:spPr>
          <a:xfrm>
            <a:off x="5865187" y="6183397"/>
            <a:ext cx="683205"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smtClean="0">
                <a:solidFill>
                  <a:prstClr val="black"/>
                </a:solidFill>
                <a:latin typeface="Arial"/>
              </a:rPr>
              <a:t>October</a:t>
            </a:r>
            <a:r>
              <a:rPr kumimoji="0" lang="en-US" sz="1050" b="0" i="0" u="none" strike="noStrike" kern="1200" cap="none" spc="0" normalizeH="0" baseline="0" noProof="0" dirty="0" smtClean="0">
                <a:ln>
                  <a:noFill/>
                </a:ln>
                <a:solidFill>
                  <a:prstClr val="black"/>
                </a:solidFill>
                <a:effectLst/>
                <a:uLnTx/>
                <a:uFillTx/>
                <a:latin typeface="Arial"/>
                <a:ea typeface="+mn-ea"/>
                <a:cs typeface="+mn-cs"/>
              </a:rPr>
              <a:t> </a:t>
            </a:r>
            <a:r>
              <a:rPr kumimoji="0" lang="en-US" sz="1050" b="0" i="0" u="none" strike="noStrike" kern="1200" cap="none" spc="0" normalizeH="0" baseline="0" noProof="0" dirty="0">
                <a:ln>
                  <a:noFill/>
                </a:ln>
                <a:solidFill>
                  <a:prstClr val="black"/>
                </a:solidFill>
                <a:effectLst/>
                <a:uLnTx/>
                <a:uFillTx/>
                <a:latin typeface="Arial"/>
                <a:ea typeface="+mn-ea"/>
                <a:cs typeface="+mn-cs"/>
              </a:rPr>
              <a:t>2021</a:t>
            </a:r>
          </a:p>
        </p:txBody>
      </p:sp>
      <p:sp>
        <p:nvSpPr>
          <p:cNvPr id="103" name="TextBox 102"/>
          <p:cNvSpPr txBox="1"/>
          <p:nvPr/>
        </p:nvSpPr>
        <p:spPr>
          <a:xfrm>
            <a:off x="7681813" y="6198950"/>
            <a:ext cx="82256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noProof="0" dirty="0">
                <a:solidFill>
                  <a:prstClr val="black"/>
                </a:solidFill>
                <a:latin typeface="Arial"/>
              </a:rPr>
              <a:t>June</a:t>
            </a:r>
            <a:r>
              <a:rPr kumimoji="0" lang="en-US" sz="1050" b="0" i="0" u="none" strike="noStrike" kern="1200" cap="none" spc="0" normalizeH="0" baseline="0" noProof="0" dirty="0">
                <a:ln>
                  <a:noFill/>
                </a:ln>
                <a:solidFill>
                  <a:prstClr val="black"/>
                </a:solidFill>
                <a:effectLst/>
                <a:uLnTx/>
                <a:uFillTx/>
                <a:latin typeface="Arial"/>
                <a:ea typeface="+mn-ea"/>
                <a:cs typeface="+mn-cs"/>
              </a:rPr>
              <a:t> 2023</a:t>
            </a:r>
          </a:p>
        </p:txBody>
      </p:sp>
      <p:pic>
        <p:nvPicPr>
          <p:cNvPr id="105" name="Picture 104"/>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734716" y="4646356"/>
            <a:ext cx="193237" cy="226565"/>
          </a:xfrm>
          <a:prstGeom prst="rect">
            <a:avLst/>
          </a:prstGeom>
        </p:spPr>
      </p:pic>
      <p:pic>
        <p:nvPicPr>
          <p:cNvPr id="106" name="Picture 105"/>
          <p:cNvPicPr>
            <a:picLocks noChangeAspect="1"/>
          </p:cNvPicPr>
          <p:nvPr/>
        </p:nvPicPr>
        <p:blipFill>
          <a:blip r:embed="rId10"/>
          <a:stretch>
            <a:fillRect/>
          </a:stretch>
        </p:blipFill>
        <p:spPr>
          <a:xfrm>
            <a:off x="5025211" y="4576092"/>
            <a:ext cx="260584" cy="352785"/>
          </a:xfrm>
          <a:prstGeom prst="rect">
            <a:avLst/>
          </a:prstGeom>
        </p:spPr>
      </p:pic>
      <p:cxnSp>
        <p:nvCxnSpPr>
          <p:cNvPr id="107" name="Straight Arrow Connector 106"/>
          <p:cNvCxnSpPr/>
          <p:nvPr/>
        </p:nvCxnSpPr>
        <p:spPr>
          <a:xfrm>
            <a:off x="4780450" y="5203285"/>
            <a:ext cx="1585" cy="35353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H="1">
            <a:off x="6208690" y="4970321"/>
            <a:ext cx="2384" cy="55139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1" name="TextBox 97"/>
          <p:cNvSpPr txBox="1">
            <a:spLocks noChangeArrowheads="1"/>
          </p:cNvSpPr>
          <p:nvPr/>
        </p:nvSpPr>
        <p:spPr bwMode="auto">
          <a:xfrm>
            <a:off x="3014837" y="876080"/>
            <a:ext cx="3731342" cy="1384995"/>
          </a:xfrm>
          <a:prstGeom prst="rect">
            <a:avLst/>
          </a:prstGeom>
          <a:noFill/>
          <a:ln w="9525">
            <a:noFill/>
            <a:miter lim="800000"/>
            <a:headEnd/>
            <a:tailEnd/>
          </a:ln>
        </p:spPr>
        <p:txBody>
          <a:bodyPr wrap="square" spcCol="9144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a:ea typeface="+mn-ea"/>
                <a:cs typeface="+mn-cs"/>
              </a:rPr>
              <a:t>PACE Science</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New opportunities to monitor fisheries and respond to toxic algae blooms, and key ocean and atmosphere data for forecasting air quality and weather that will improve our understanding of Earth’s climate.</a:t>
            </a:r>
          </a:p>
        </p:txBody>
      </p:sp>
      <p:sp>
        <p:nvSpPr>
          <p:cNvPr id="113" name="Content Placeholder 2"/>
          <p:cNvSpPr txBox="1">
            <a:spLocks/>
          </p:cNvSpPr>
          <p:nvPr/>
        </p:nvSpPr>
        <p:spPr>
          <a:xfrm>
            <a:off x="67927" y="2589063"/>
            <a:ext cx="3471519" cy="1478992"/>
          </a:xfrm>
          <a:prstGeom prst="rect">
            <a:avLst/>
          </a:prstGeom>
        </p:spPr>
        <p:txBody>
          <a:bodyPr vert="horz" lIns="91440" tIns="45720" rIns="91440" bIns="45720" rtlCol="0">
            <a:noAutofit/>
          </a:bodyPr>
          <a:lstStyle>
            <a:lvl1pPr marL="342900" indent="-342900" algn="l" defTabSz="914400" rtl="0" eaLnBrk="1" latinLnBrk="0" hangingPunct="1">
              <a:spcBef>
                <a:spcPts val="0"/>
              </a:spcBef>
              <a:spcAft>
                <a:spcPts val="25"/>
              </a:spcAft>
              <a:buFont typeface="Arial" pitchFamily="34" charset="0"/>
              <a:buChar char="•"/>
              <a:defRPr sz="2800" kern="1200">
                <a:solidFill>
                  <a:schemeClr val="accent3">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accent3">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accent3">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accent3">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accent3">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25"/>
              </a:spcAft>
              <a:buClrTx/>
              <a:buSzTx/>
              <a:buFont typeface="Arial" pitchFamily="34" charset="0"/>
              <a:buNone/>
              <a:tabLst/>
              <a:defRPr/>
            </a:pPr>
            <a:r>
              <a:rPr kumimoji="0" lang="en-US" sz="140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Mission Complement:</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10000"/>
              </a:lnSpc>
              <a:spcBef>
                <a:spcPts val="0"/>
              </a:spcBef>
              <a:spcAft>
                <a:spcPts val="25"/>
              </a:spcAft>
              <a:buClrTx/>
              <a:buSzTx/>
              <a:buFont typeface="Arial"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HyperSpectral</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Scanner</a:t>
            </a:r>
          </a:p>
          <a:p>
            <a:pPr marL="342900" marR="0" lvl="0" indent="-342900" algn="l" defTabSz="914400" rtl="0" eaLnBrk="1" fontAlgn="auto" latinLnBrk="0" hangingPunct="1">
              <a:lnSpc>
                <a:spcPct val="110000"/>
              </a:lnSpc>
              <a:spcBef>
                <a:spcPts val="0"/>
              </a:spcBef>
              <a:spcAft>
                <a:spcPts val="25"/>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Two </a:t>
            </a:r>
            <a:r>
              <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Polarimeter</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Instruments</a:t>
            </a:r>
          </a:p>
          <a:p>
            <a:pPr marL="342900" marR="0" lvl="0" indent="-342900" algn="l" defTabSz="914400" rtl="0" eaLnBrk="1" fontAlgn="auto" latinLnBrk="0" hangingPunct="1">
              <a:lnSpc>
                <a:spcPct val="110000"/>
              </a:lnSpc>
              <a:spcBef>
                <a:spcPts val="0"/>
              </a:spcBef>
              <a:spcAft>
                <a:spcPts val="25"/>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Spacecraft Earth Pointing Platform</a:t>
            </a:r>
          </a:p>
          <a:p>
            <a:pPr marL="342900" marR="0" lvl="0" indent="-342900" algn="l" defTabSz="914400" rtl="0" eaLnBrk="1" fontAlgn="auto" latinLnBrk="0" hangingPunct="1">
              <a:lnSpc>
                <a:spcPct val="110000"/>
              </a:lnSpc>
              <a:spcBef>
                <a:spcPts val="0"/>
              </a:spcBef>
              <a:spcAft>
                <a:spcPts val="25"/>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OBPG Science Data Segment (SDS)</a:t>
            </a:r>
          </a:p>
          <a:p>
            <a:pPr marL="342900" marR="0" lvl="0" indent="-342900" algn="l" defTabSz="914400" rtl="0" eaLnBrk="1" fontAlgn="auto" latinLnBrk="0" hangingPunct="1">
              <a:lnSpc>
                <a:spcPct val="110000"/>
              </a:lnSpc>
              <a:spcBef>
                <a:spcPts val="0"/>
              </a:spcBef>
              <a:spcAft>
                <a:spcPts val="25"/>
              </a:spcAft>
              <a:buClrTx/>
              <a:buSzTx/>
              <a:buFont typeface="Arial" pitchFamily="34" charset="0"/>
              <a:buChar char="•"/>
              <a:tabLst/>
              <a:defRPr/>
            </a:pPr>
            <a:r>
              <a:rPr lang="en-US" sz="1400" dirty="0">
                <a:solidFill>
                  <a:prstClr val="black"/>
                </a:solidFill>
              </a:rPr>
              <a:t>Vicarious Calibration System</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4" name="Rectangle 6"/>
          <p:cNvSpPr txBox="1">
            <a:spLocks noChangeArrowheads="1"/>
          </p:cNvSpPr>
          <p:nvPr/>
        </p:nvSpPr>
        <p:spPr>
          <a:xfrm>
            <a:off x="8076711" y="835659"/>
            <a:ext cx="3536531" cy="1688378"/>
          </a:xfrm>
          <a:prstGeom prst="rect">
            <a:avLst/>
          </a:prstGeom>
        </p:spPr>
        <p:txBody>
          <a:bodyPr vert="horz" lIns="91440" tIns="45720" rIns="91440" bIns="45720" rtlCol="0">
            <a:noAutofit/>
          </a:bodyPr>
          <a:lstStyle>
            <a:lvl1pPr marL="257175" indent="-257175" algn="l" defTabSz="685800" rtl="0" eaLnBrk="1" latinLnBrk="0" hangingPunct="1">
              <a:spcBef>
                <a:spcPts val="0"/>
              </a:spcBef>
              <a:spcAft>
                <a:spcPts val="19"/>
              </a:spcAft>
              <a:buFont typeface="Arial" pitchFamily="34" charset="0"/>
              <a:buChar char="•"/>
              <a:defRPr sz="2100" kern="1200">
                <a:solidFill>
                  <a:schemeClr val="accent3">
                    <a:lumMod val="75000"/>
                  </a:schemeClr>
                </a:solidFill>
                <a:latin typeface="Arial" pitchFamily="34" charset="0"/>
                <a:ea typeface="+mn-ea"/>
                <a:cs typeface="Arial" pitchFamily="34" charset="0"/>
              </a:defRPr>
            </a:lvl1pPr>
            <a:lvl2pPr marL="557213" indent="-214313" algn="l" defTabSz="685800" rtl="0" eaLnBrk="1" latinLnBrk="0" hangingPunct="1">
              <a:spcBef>
                <a:spcPct val="20000"/>
              </a:spcBef>
              <a:buFont typeface="Arial" pitchFamily="34" charset="0"/>
              <a:buChar char="–"/>
              <a:defRPr sz="1800" kern="1200">
                <a:solidFill>
                  <a:schemeClr val="accent3">
                    <a:lumMod val="75000"/>
                  </a:schemeClr>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500" kern="1200">
                <a:solidFill>
                  <a:schemeClr val="accent3">
                    <a:lumMod val="75000"/>
                  </a:schemeClr>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350" kern="1200">
                <a:solidFill>
                  <a:schemeClr val="accent3">
                    <a:lumMod val="75000"/>
                  </a:schemeClr>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350" kern="1200">
                <a:solidFill>
                  <a:schemeClr val="accent3">
                    <a:lumMod val="75000"/>
                  </a:schemeClr>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0"/>
              </a:spcBef>
              <a:spcAft>
                <a:spcPts val="25"/>
              </a:spcAft>
              <a:buClrTx/>
              <a:buSzTx/>
              <a:buFont typeface="Arial" pitchFamily="34" charset="0"/>
              <a:buNone/>
              <a:tabLst/>
              <a:defRPr/>
            </a:pPr>
            <a:r>
              <a:rPr kumimoji="0" lang="en-US" sz="140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Mission Elements (Organization)</a:t>
            </a:r>
          </a:p>
          <a:p>
            <a:pPr marL="257175" marR="0" lvl="0" indent="-257175" algn="l" defTabSz="685800" rtl="0" eaLnBrk="1" fontAlgn="auto" latinLnBrk="0" hangingPunct="1">
              <a:lnSpc>
                <a:spcPct val="110000"/>
              </a:lnSpc>
              <a:spcBef>
                <a:spcPts val="0"/>
              </a:spcBef>
              <a:spcAft>
                <a:spcPts val="25"/>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Competed Science Team (NASA ESD)</a:t>
            </a:r>
          </a:p>
          <a:p>
            <a:pPr marL="257175" marR="0" lvl="0" indent="-257175" algn="l" defTabSz="685800" rtl="0" eaLnBrk="1" fontAlgn="auto" latinLnBrk="0" hangingPunct="1">
              <a:lnSpc>
                <a:spcPct val="110000"/>
              </a:lnSpc>
              <a:spcBef>
                <a:spcPts val="0"/>
              </a:spcBef>
              <a:spcAft>
                <a:spcPts val="25"/>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Vicarious Calibration (NASA ESD)</a:t>
            </a:r>
          </a:p>
          <a:p>
            <a:pPr marL="257175" marR="0" lvl="0" indent="-257175" algn="l" defTabSz="685800" rtl="0" eaLnBrk="1" fontAlgn="auto" latinLnBrk="0" hangingPunct="1">
              <a:lnSpc>
                <a:spcPct val="110000"/>
              </a:lnSpc>
              <a:spcBef>
                <a:spcPts val="0"/>
              </a:spcBef>
              <a:spcAft>
                <a:spcPts val="25"/>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Ocean Color Instrument (GSFC)</a:t>
            </a:r>
          </a:p>
          <a:p>
            <a:pPr marL="257175" marR="0" lvl="0" indent="-257175" algn="l" defTabSz="685800" rtl="0" eaLnBrk="1" fontAlgn="auto" latinLnBrk="0" hangingPunct="1">
              <a:lnSpc>
                <a:spcPct val="110000"/>
              </a:lnSpc>
              <a:spcBef>
                <a:spcPts val="0"/>
              </a:spcBef>
              <a:spcAft>
                <a:spcPts val="25"/>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Science Data Analysis (GSFC)</a:t>
            </a:r>
          </a:p>
          <a:p>
            <a:pPr marL="257175" marR="0" lvl="0" indent="-257175" algn="l" defTabSz="685800" rtl="0" eaLnBrk="1" fontAlgn="auto" latinLnBrk="0" hangingPunct="1">
              <a:lnSpc>
                <a:spcPct val="110000"/>
              </a:lnSpc>
              <a:spcBef>
                <a:spcPts val="0"/>
              </a:spcBef>
              <a:spcAft>
                <a:spcPts val="25"/>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Spacecraft – (GSFC)</a:t>
            </a:r>
          </a:p>
          <a:p>
            <a:pPr marL="257175" marR="0" lvl="0" indent="-257175" algn="l" defTabSz="685800" rtl="0" eaLnBrk="1" fontAlgn="auto" latinLnBrk="0" hangingPunct="1">
              <a:lnSpc>
                <a:spcPct val="110000"/>
              </a:lnSpc>
              <a:spcBef>
                <a:spcPts val="0"/>
              </a:spcBef>
              <a:spcAft>
                <a:spcPts val="25"/>
              </a:spcAft>
              <a:buClrTx/>
              <a:buSzTx/>
              <a:buFont typeface="Arial"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Polarimeters</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(SRON, UMBC)</a:t>
            </a:r>
          </a:p>
          <a:p>
            <a:pPr marL="257175" marR="0" lvl="0" indent="-257175" algn="l" defTabSz="685800" rtl="0" eaLnBrk="1" fontAlgn="auto" latinLnBrk="0" hangingPunct="1">
              <a:lnSpc>
                <a:spcPct val="110000"/>
              </a:lnSpc>
              <a:spcBef>
                <a:spcPts val="0"/>
              </a:spcBef>
              <a:spcAft>
                <a:spcPts val="25"/>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Launch services (</a:t>
            </a:r>
            <a:r>
              <a:rPr kumimoji="0" lang="en-US" sz="1400" i="0" u="none" strike="noStrike" kern="1200" cap="none" spc="0" normalizeH="0" baseline="0" noProof="0" dirty="0" smtClean="0">
                <a:ln>
                  <a:noFill/>
                </a:ln>
                <a:solidFill>
                  <a:prstClr val="black"/>
                </a:solidFill>
                <a:effectLst/>
                <a:uLnTx/>
                <a:uFillTx/>
              </a:rPr>
              <a:t>LSP-</a:t>
            </a:r>
            <a:r>
              <a:rPr lang="en-US" sz="1400" dirty="0" err="1" smtClean="0">
                <a:solidFill>
                  <a:schemeClr val="tx1"/>
                </a:solidFill>
              </a:rPr>
              <a:t>SpaceX</a:t>
            </a:r>
            <a:r>
              <a:rPr kumimoji="0" lang="en-US" sz="1400" i="0" u="none" strike="noStrike" kern="1200" cap="none" spc="0" normalizeH="0" baseline="0" noProof="0" dirty="0" smtClean="0">
                <a:ln>
                  <a:noFill/>
                </a:ln>
                <a:solidFill>
                  <a:schemeClr val="tx1"/>
                </a:solidFill>
                <a:effectLst/>
                <a:uLnTx/>
                <a:uFillTx/>
              </a:rPr>
              <a:t>)</a:t>
            </a:r>
            <a:endParaRPr kumimoji="0" lang="en-US" sz="1400" i="0" u="none" strike="noStrike" kern="1200" cap="none" spc="0" normalizeH="0" baseline="0" noProof="0" dirty="0">
              <a:ln>
                <a:noFill/>
              </a:ln>
              <a:solidFill>
                <a:schemeClr val="tx1"/>
              </a:solidFill>
              <a:effectLst/>
              <a:uLnTx/>
              <a:uFillTx/>
            </a:endParaRPr>
          </a:p>
        </p:txBody>
      </p:sp>
      <p:pic>
        <p:nvPicPr>
          <p:cNvPr id="20" name="Picture 19"/>
          <p:cNvPicPr>
            <a:picLocks noChangeAspect="1"/>
          </p:cNvPicPr>
          <p:nvPr/>
        </p:nvPicPr>
        <p:blipFill>
          <a:blip r:embed="rId11"/>
          <a:stretch>
            <a:fillRect/>
          </a:stretch>
        </p:blipFill>
        <p:spPr>
          <a:xfrm>
            <a:off x="253826" y="899591"/>
            <a:ext cx="2710234" cy="1464230"/>
          </a:xfrm>
          <a:prstGeom prst="rect">
            <a:avLst/>
          </a:prstGeom>
        </p:spPr>
      </p:pic>
      <p:sp>
        <p:nvSpPr>
          <p:cNvPr id="115" name="TextBox 114"/>
          <p:cNvSpPr txBox="1"/>
          <p:nvPr/>
        </p:nvSpPr>
        <p:spPr>
          <a:xfrm>
            <a:off x="6746179" y="6365988"/>
            <a:ext cx="539622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Fuel only, design life is 3 years, the extra 7 </a:t>
            </a:r>
            <a:r>
              <a:rPr kumimoji="0" lang="en-US" sz="1000" b="0" i="0" u="none" strike="noStrike" kern="1200" cap="none" spc="0" normalizeH="0" baseline="0" noProof="0" dirty="0" err="1">
                <a:ln>
                  <a:noFill/>
                </a:ln>
                <a:solidFill>
                  <a:prstClr val="black"/>
                </a:solidFill>
                <a:effectLst/>
                <a:uLnTx/>
                <a:uFillTx/>
                <a:latin typeface="Arial"/>
                <a:ea typeface="+mn-ea"/>
                <a:cs typeface="+mn-cs"/>
              </a:rPr>
              <a:t>yrs</a:t>
            </a:r>
            <a:r>
              <a:rPr kumimoji="0" lang="en-US" sz="1000" b="0" i="0" u="none" strike="noStrike" kern="1200" cap="none" spc="0" normalizeH="0" baseline="0" noProof="0" dirty="0">
                <a:ln>
                  <a:noFill/>
                </a:ln>
                <a:solidFill>
                  <a:prstClr val="black"/>
                </a:solidFill>
                <a:effectLst/>
                <a:uLnTx/>
                <a:uFillTx/>
                <a:latin typeface="Arial"/>
                <a:ea typeface="+mn-ea"/>
                <a:cs typeface="+mn-cs"/>
              </a:rPr>
              <a:t> is ~9% of the required mission fuel budget</a:t>
            </a:r>
          </a:p>
        </p:txBody>
      </p:sp>
      <p:sp>
        <p:nvSpPr>
          <p:cNvPr id="3" name="TextBox 2"/>
          <p:cNvSpPr txBox="1"/>
          <p:nvPr/>
        </p:nvSpPr>
        <p:spPr>
          <a:xfrm>
            <a:off x="2396915" y="6541861"/>
            <a:ext cx="15167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Ͳ</a:t>
            </a:r>
            <a:r>
              <a:rPr kumimoji="0" lang="en-US" sz="1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Baseline Requirement</a:t>
            </a:r>
          </a:p>
        </p:txBody>
      </p:sp>
      <p:sp>
        <p:nvSpPr>
          <p:cNvPr id="70" name="TextBox 69"/>
          <p:cNvSpPr txBox="1"/>
          <p:nvPr/>
        </p:nvSpPr>
        <p:spPr>
          <a:xfrm>
            <a:off x="7871798" y="4698739"/>
            <a:ext cx="914400" cy="73866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Launch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prstClr val="black"/>
                </a:solidFill>
                <a:latin typeface="Arial"/>
              </a:rPr>
              <a:t>Readiness</a:t>
            </a:r>
            <a:endParaRPr kumimoji="0" lang="en-US" sz="105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Date (LRD)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Mar. 2023</a:t>
            </a:r>
          </a:p>
        </p:txBody>
      </p:sp>
      <mc:AlternateContent xmlns:mc="http://schemas.openxmlformats.org/markup-compatibility/2006" xmlns:p14="http://schemas.microsoft.com/office/powerpoint/2010/main">
        <mc:Choice Requires="p14">
          <p:contentPart p14:bwMode="auto" r:id="rId12">
            <p14:nvContentPartPr>
              <p14:cNvPr id="5" name="Ink 4"/>
              <p14:cNvContentPartPr/>
              <p14:nvPr/>
            </p14:nvContentPartPr>
            <p14:xfrm>
              <a:off x="358920" y="7570800"/>
              <a:ext cx="360" cy="360"/>
            </p14:xfrm>
          </p:contentPart>
        </mc:Choice>
        <mc:Fallback xmlns="">
          <p:pic>
            <p:nvPicPr>
              <p:cNvPr id="5" name="Ink 4"/>
              <p:cNvPicPr/>
              <p:nvPr/>
            </p:nvPicPr>
            <p:blipFill>
              <a:blip r:embed="rId13"/>
              <a:stretch>
                <a:fillRect/>
              </a:stretch>
            </p:blipFill>
            <p:spPr>
              <a:xfrm>
                <a:off x="349560" y="7561440"/>
                <a:ext cx="19080" cy="19080"/>
              </a:xfrm>
              <a:prstGeom prst="rect">
                <a:avLst/>
              </a:prstGeom>
            </p:spPr>
          </p:pic>
        </mc:Fallback>
      </mc:AlternateContent>
      <p:cxnSp>
        <p:nvCxnSpPr>
          <p:cNvPr id="80" name="Straight Arrow Connector 79"/>
          <p:cNvCxnSpPr/>
          <p:nvPr/>
        </p:nvCxnSpPr>
        <p:spPr>
          <a:xfrm>
            <a:off x="7493648" y="5241615"/>
            <a:ext cx="1" cy="30019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6732671" y="4507352"/>
            <a:ext cx="914400" cy="73866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smtClean="0">
                <a:solidFill>
                  <a:prstClr val="black"/>
                </a:solidFill>
                <a:latin typeface="Arial"/>
              </a:rPr>
              <a:t>Project Readiness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prstClr val="black"/>
                </a:solidFill>
                <a:effectLst/>
                <a:uLnTx/>
                <a:uFillTx/>
                <a:latin typeface="Arial"/>
                <a:ea typeface="+mn-ea"/>
                <a:cs typeface="+mn-cs"/>
              </a:rPr>
              <a:t>Date</a:t>
            </a:r>
            <a:r>
              <a:rPr kumimoji="0" lang="en-US" sz="1050" b="1" i="0" u="none" strike="noStrike" kern="1200" cap="none" spc="0" normalizeH="0" noProof="0" dirty="0" smtClean="0">
                <a:ln>
                  <a:noFill/>
                </a:ln>
                <a:solidFill>
                  <a:prstClr val="black"/>
                </a:solidFill>
                <a:effectLst/>
                <a:uLnTx/>
                <a:uFillTx/>
                <a:latin typeface="Arial"/>
                <a:ea typeface="+mn-ea"/>
                <a:cs typeface="+mn-cs"/>
              </a:rPr>
              <a:t> (PRD)</a:t>
            </a:r>
            <a:endParaRPr kumimoji="0" lang="en-US" sz="105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noProof="0" dirty="0" smtClean="0">
                <a:solidFill>
                  <a:prstClr val="black"/>
                </a:solidFill>
                <a:latin typeface="Arial"/>
              </a:rPr>
              <a:t>Dec</a:t>
            </a:r>
            <a:r>
              <a:rPr kumimoji="0" lang="en-US" sz="1050" b="1" i="0" u="none" strike="noStrike" kern="1200" cap="none" spc="0" normalizeH="0" baseline="0" noProof="0" dirty="0" smtClean="0">
                <a:ln>
                  <a:noFill/>
                </a:ln>
                <a:solidFill>
                  <a:prstClr val="black"/>
                </a:solidFill>
                <a:effectLst/>
                <a:uLnTx/>
                <a:uFillTx/>
                <a:latin typeface="Arial"/>
                <a:ea typeface="+mn-ea"/>
                <a:cs typeface="+mn-cs"/>
              </a:rPr>
              <a:t>. 2022</a:t>
            </a:r>
            <a:endParaRPr kumimoji="0" lang="en-US" sz="1050" b="1" i="0" u="none" strike="noStrike" kern="1200" cap="none" spc="0" normalizeH="0" baseline="0" noProof="0" dirty="0">
              <a:ln>
                <a:noFill/>
              </a:ln>
              <a:solidFill>
                <a:prstClr val="black"/>
              </a:solidFill>
              <a:effectLst/>
              <a:uLnTx/>
              <a:uFillTx/>
              <a:latin typeface="Arial"/>
              <a:ea typeface="+mn-ea"/>
              <a:cs typeface="+mn-cs"/>
            </a:endParaRPr>
          </a:p>
        </p:txBody>
      </p:sp>
      <p:pic>
        <p:nvPicPr>
          <p:cNvPr id="98" name="Content Placeholder 3"/>
          <p:cNvPicPr>
            <a:picLocks noChangeAspect="1"/>
          </p:cNvPicPr>
          <p:nvPr/>
        </p:nvPicPr>
        <p:blipFill>
          <a:blip r:embed="rId7">
            <a:extLst/>
          </a:blip>
          <a:stretch>
            <a:fillRect/>
          </a:stretch>
        </p:blipFill>
        <p:spPr>
          <a:xfrm>
            <a:off x="4044832" y="4025499"/>
            <a:ext cx="604735" cy="329385"/>
          </a:xfrm>
          <a:prstGeom prst="rect">
            <a:avLst/>
          </a:prstGeom>
        </p:spPr>
      </p:pic>
      <p:cxnSp>
        <p:nvCxnSpPr>
          <p:cNvPr id="104" name="Straight Arrow Connector 103"/>
          <p:cNvCxnSpPr/>
          <p:nvPr/>
        </p:nvCxnSpPr>
        <p:spPr>
          <a:xfrm>
            <a:off x="4505945" y="4424837"/>
            <a:ext cx="9087" cy="1133564"/>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3802045" y="3657730"/>
            <a:ext cx="1150301"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OCI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prstClr val="black"/>
                </a:solidFill>
                <a:latin typeface="Arial"/>
              </a:rPr>
              <a:t>C</a:t>
            </a:r>
            <a:r>
              <a:rPr kumimoji="0" lang="en-US" sz="1050" b="1" i="0" u="none" strike="noStrike" kern="1200" cap="none" spc="0" normalizeH="0" baseline="0" noProof="0" dirty="0" smtClean="0">
                <a:ln>
                  <a:noFill/>
                </a:ln>
                <a:solidFill>
                  <a:prstClr val="black"/>
                </a:solidFill>
                <a:effectLst/>
                <a:uLnTx/>
                <a:uFillTx/>
                <a:latin typeface="Arial"/>
                <a:ea typeface="+mn-ea"/>
                <a:cs typeface="+mn-cs"/>
              </a:rPr>
              <a:t>DR</a:t>
            </a:r>
            <a:endParaRPr kumimoji="0" lang="en-US" sz="1050" b="1" i="0" u="none" strike="noStrike" kern="1200" cap="none" spc="0" normalizeH="0" baseline="0" noProof="0" dirty="0">
              <a:ln>
                <a:noFill/>
              </a:ln>
              <a:solidFill>
                <a:prstClr val="black"/>
              </a:solidFill>
              <a:effectLst/>
              <a:uLnTx/>
              <a:uFillTx/>
              <a:latin typeface="Arial"/>
              <a:ea typeface="+mn-ea"/>
              <a:cs typeface="+mn-cs"/>
            </a:endParaRPr>
          </a:p>
        </p:txBody>
      </p:sp>
      <p:sp>
        <p:nvSpPr>
          <p:cNvPr id="117" name="Slide Number Placeholder 4"/>
          <p:cNvSpPr txBox="1">
            <a:spLocks/>
          </p:cNvSpPr>
          <p:nvPr/>
        </p:nvSpPr>
        <p:spPr>
          <a:xfrm>
            <a:off x="9042400" y="6569076"/>
            <a:ext cx="2844800" cy="2127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0D1B106-9B78-43E7-9216-5A30474DFCE2}" type="slidenum">
              <a:rPr lang="en-US" sz="1000" smtClean="0">
                <a:solidFill>
                  <a:schemeClr val="tx1">
                    <a:lumMod val="50000"/>
                    <a:lumOff val="50000"/>
                  </a:schemeClr>
                </a:solidFill>
              </a:rPr>
              <a:pPr algn="r"/>
              <a:t>3</a:t>
            </a:fld>
            <a:endParaRPr lang="en-US" sz="1000" dirty="0">
              <a:solidFill>
                <a:schemeClr val="tx1">
                  <a:lumMod val="50000"/>
                  <a:lumOff val="50000"/>
                </a:schemeClr>
              </a:solidFill>
            </a:endParaRPr>
          </a:p>
        </p:txBody>
      </p:sp>
      <p:sp>
        <p:nvSpPr>
          <p:cNvPr id="118" name="Rectangular Callout 117"/>
          <p:cNvSpPr/>
          <p:nvPr/>
        </p:nvSpPr>
        <p:spPr>
          <a:xfrm>
            <a:off x="4194717" y="2456069"/>
            <a:ext cx="2019843" cy="1165753"/>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You Are Here</a:t>
            </a:r>
          </a:p>
          <a:p>
            <a:pPr algn="ctr"/>
            <a:r>
              <a:rPr lang="en-US" sz="1600" dirty="0" smtClean="0">
                <a:solidFill>
                  <a:schemeClr val="tx1"/>
                </a:solidFill>
              </a:rPr>
              <a:t>Feb 2020</a:t>
            </a:r>
          </a:p>
          <a:p>
            <a:pPr algn="ctr"/>
            <a:r>
              <a:rPr lang="en-US" sz="1600" dirty="0" smtClean="0">
                <a:solidFill>
                  <a:schemeClr val="tx1"/>
                </a:solidFill>
              </a:rPr>
              <a:t>Mission CDR</a:t>
            </a:r>
          </a:p>
          <a:p>
            <a:pPr algn="ctr"/>
            <a:r>
              <a:rPr lang="en-US" sz="1600" dirty="0" smtClean="0">
                <a:solidFill>
                  <a:schemeClr val="tx1"/>
                </a:solidFill>
              </a:rPr>
              <a:t>(LRD-37 months)</a:t>
            </a:r>
          </a:p>
        </p:txBody>
      </p:sp>
      <p:sp>
        <p:nvSpPr>
          <p:cNvPr id="119" name="Explosion 1 118"/>
          <p:cNvSpPr/>
          <p:nvPr/>
        </p:nvSpPr>
        <p:spPr>
          <a:xfrm>
            <a:off x="4598432" y="5716313"/>
            <a:ext cx="344846" cy="350982"/>
          </a:xfrm>
          <a:prstGeom prst="irregularSeal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smtClean="0">
                <a:solidFill>
                  <a:prstClr val="black">
                    <a:lumMod val="50000"/>
                    <a:lumOff val="50000"/>
                  </a:prstClr>
                </a:solidFill>
              </a:rPr>
              <a:t>10/6/2020</a:t>
            </a:r>
            <a:endParaRPr lang="en-US" dirty="0">
              <a:solidFill>
                <a:prstClr val="black">
                  <a:lumMod val="50000"/>
                  <a:lumOff val="50000"/>
                </a:prstClr>
              </a:solidFill>
            </a:endParaRPr>
          </a:p>
        </p:txBody>
      </p:sp>
      <p:cxnSp>
        <p:nvCxnSpPr>
          <p:cNvPr id="121" name="Straight Arrow Connector 120"/>
          <p:cNvCxnSpPr/>
          <p:nvPr/>
        </p:nvCxnSpPr>
        <p:spPr>
          <a:xfrm flipH="1">
            <a:off x="4667431" y="4941884"/>
            <a:ext cx="501" cy="61651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4168252" y="4435671"/>
            <a:ext cx="1150301" cy="5770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prstClr val="black"/>
                </a:solidFill>
                <a:effectLst/>
                <a:uLnTx/>
                <a:uFillTx/>
                <a:latin typeface="Arial"/>
                <a:ea typeface="+mn-ea"/>
                <a:cs typeface="+mn-cs"/>
              </a:rPr>
              <a:t>Grd</a:t>
            </a:r>
            <a:r>
              <a:rPr kumimoji="0" lang="en-US" sz="1050" b="1" i="0" u="none" strike="noStrike" kern="1200" cap="none" spc="0" normalizeH="0" baseline="0" noProof="0" dirty="0">
                <a:ln>
                  <a:noFill/>
                </a:ln>
                <a:solidFill>
                  <a:prstClr val="black"/>
                </a:solidFill>
                <a:effectLst/>
                <a:uLnTx/>
                <a:uFillTx/>
                <a:latin typeface="Arial"/>
                <a:ea typeface="+mn-ea"/>
                <a:cs typeface="+mn-cs"/>
              </a:rPr>
              <a:t>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SDS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prstClr val="black"/>
                </a:solidFill>
                <a:latin typeface="Arial"/>
              </a:rPr>
              <a:t>C</a:t>
            </a:r>
            <a:r>
              <a:rPr kumimoji="0" lang="en-US" sz="1050" b="1" i="0" u="none" strike="noStrike" kern="1200" cap="none" spc="0" normalizeH="0" baseline="0" noProof="0" dirty="0" smtClean="0">
                <a:ln>
                  <a:noFill/>
                </a:ln>
                <a:solidFill>
                  <a:prstClr val="black"/>
                </a:solidFill>
                <a:effectLst/>
                <a:uLnTx/>
                <a:uFillTx/>
                <a:latin typeface="Arial"/>
                <a:ea typeface="+mn-ea"/>
                <a:cs typeface="+mn-cs"/>
              </a:rPr>
              <a:t>DR</a:t>
            </a:r>
            <a:endParaRPr kumimoji="0" lang="en-US" sz="1050" b="1" i="0" u="none" strike="noStrike" kern="1200" cap="none" spc="0" normalizeH="0" baseline="0" noProof="0" dirty="0">
              <a:ln>
                <a:noFill/>
              </a:ln>
              <a:solidFill>
                <a:prstClr val="black"/>
              </a:solidFill>
              <a:effectLst/>
              <a:uLnTx/>
              <a:uFillTx/>
              <a:latin typeface="Arial"/>
              <a:ea typeface="+mn-ea"/>
              <a:cs typeface="+mn-cs"/>
            </a:endParaRPr>
          </a:p>
        </p:txBody>
      </p:sp>
      <p:pic>
        <p:nvPicPr>
          <p:cNvPr id="123" name="Picture 122"/>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658898" y="4252834"/>
            <a:ext cx="203512" cy="238612"/>
          </a:xfrm>
          <a:prstGeom prst="rect">
            <a:avLst/>
          </a:prstGeom>
        </p:spPr>
      </p:pic>
      <p:cxnSp>
        <p:nvCxnSpPr>
          <p:cNvPr id="124" name="Straight Arrow Connector 123"/>
          <p:cNvCxnSpPr/>
          <p:nvPr/>
        </p:nvCxnSpPr>
        <p:spPr>
          <a:xfrm>
            <a:off x="4216543" y="5231535"/>
            <a:ext cx="3465" cy="306681"/>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3769275" y="4853879"/>
            <a:ext cx="914400" cy="41549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prstClr val="black"/>
                </a:solidFill>
                <a:effectLst/>
                <a:uLnTx/>
                <a:uFillTx/>
                <a:latin typeface="Arial"/>
                <a:ea typeface="+mn-ea"/>
                <a:cs typeface="+mn-cs"/>
              </a:rPr>
              <a:t>PDR</a:t>
            </a:r>
            <a:endParaRPr kumimoji="0" lang="en-US" sz="1050" b="1" i="0" u="none" strike="noStrike" kern="1200" cap="none" spc="0" normalizeH="0" baseline="0" noProof="0" dirty="0">
              <a:ln>
                <a:noFill/>
              </a:ln>
              <a:solidFill>
                <a:prstClr val="black"/>
              </a:solidFill>
              <a:effectLst/>
              <a:uLnTx/>
              <a:uFillTx/>
              <a:latin typeface="Arial"/>
              <a:ea typeface="+mn-ea"/>
              <a:cs typeface="+mn-cs"/>
            </a:endParaRPr>
          </a:p>
        </p:txBody>
      </p:sp>
      <p:pic>
        <p:nvPicPr>
          <p:cNvPr id="126" name="Picture 125"/>
          <p:cNvPicPr>
            <a:picLocks noChangeAspect="1"/>
          </p:cNvPicPr>
          <p:nvPr/>
        </p:nvPicPr>
        <p:blipFill>
          <a:blip r:embed="rId10"/>
          <a:stretch>
            <a:fillRect/>
          </a:stretch>
        </p:blipFill>
        <p:spPr>
          <a:xfrm>
            <a:off x="4084795" y="4527550"/>
            <a:ext cx="273394" cy="370127"/>
          </a:xfrm>
          <a:prstGeom prst="rect">
            <a:avLst/>
          </a:prstGeom>
        </p:spPr>
      </p:pic>
      <p:sp>
        <p:nvSpPr>
          <p:cNvPr id="110" name="Oval 109"/>
          <p:cNvSpPr/>
          <p:nvPr/>
        </p:nvSpPr>
        <p:spPr>
          <a:xfrm>
            <a:off x="99025" y="6334272"/>
            <a:ext cx="739548" cy="3411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rPr>
              <a:t>PM-1</a:t>
            </a:r>
            <a:endParaRPr lang="en-US" sz="900" dirty="0">
              <a:solidFill>
                <a:schemeClr val="tx1"/>
              </a:solidFill>
            </a:endParaRPr>
          </a:p>
        </p:txBody>
      </p:sp>
      <p:sp>
        <p:nvSpPr>
          <p:cNvPr id="9" name="Footer Placeholder 8"/>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159336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par>
                                <p:cTn id="11" presetID="35" presetClass="emph" presetSubtype="0" repeatCount="5000" fill="hold" grpId="1" nodeType="withEffect">
                                  <p:stCondLst>
                                    <p:cond delay="0"/>
                                  </p:stCondLst>
                                  <p:childTnLst>
                                    <p:anim calcmode="discrete" valueType="str">
                                      <p:cBhvr>
                                        <p:cTn id="12" dur="2000" fill="hold"/>
                                        <p:tgtEl>
                                          <p:spTgt spid="1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20" grpId="1" animBg="1"/>
      <p:bldP spid="118" grpId="0" animBg="1"/>
      <p:bldP spid="1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Path Example – OCI Optical Architecture &amp; Design (2/3)</a:t>
            </a:r>
            <a:endParaRPr lang="en-US" dirty="0"/>
          </a:p>
        </p:txBody>
      </p:sp>
      <p:sp>
        <p:nvSpPr>
          <p:cNvPr id="3" name="Content Placeholder 2"/>
          <p:cNvSpPr>
            <a:spLocks noGrp="1"/>
          </p:cNvSpPr>
          <p:nvPr>
            <p:ph idx="1"/>
          </p:nvPr>
        </p:nvSpPr>
        <p:spPr>
          <a:xfrm>
            <a:off x="141514" y="837047"/>
            <a:ext cx="11440886" cy="5716154"/>
          </a:xfrm>
        </p:spPr>
        <p:txBody>
          <a:bodyPr>
            <a:normAutofit fontScale="92500" lnSpcReduction="20000"/>
          </a:bodyPr>
          <a:lstStyle/>
          <a:p>
            <a:r>
              <a:rPr lang="en-US" sz="1900" dirty="0" smtClean="0"/>
              <a:t>OCI solution space at </a:t>
            </a:r>
            <a:r>
              <a:rPr lang="en-US" sz="1900" i="1" u="sng" dirty="0" smtClean="0"/>
              <a:t>PDR</a:t>
            </a:r>
            <a:r>
              <a:rPr lang="en-US" sz="1900" dirty="0" smtClean="0"/>
              <a:t> had just down selected from 4 options to 1</a:t>
            </a:r>
          </a:p>
          <a:p>
            <a:endParaRPr lang="en-US" sz="1900" dirty="0" smtClean="0"/>
          </a:p>
          <a:p>
            <a:r>
              <a:rPr lang="en-US" sz="1900" dirty="0" smtClean="0"/>
              <a:t>The lesson is to stay </a:t>
            </a:r>
            <a:r>
              <a:rPr lang="en-US" sz="1900" i="1" u="sng" dirty="0" smtClean="0"/>
              <a:t>patient</a:t>
            </a:r>
            <a:r>
              <a:rPr lang="en-US" sz="1900" dirty="0" smtClean="0"/>
              <a:t> and </a:t>
            </a:r>
            <a:r>
              <a:rPr lang="en-US" sz="1900" i="1" u="sng" dirty="0" smtClean="0"/>
              <a:t>open minded </a:t>
            </a:r>
            <a:r>
              <a:rPr lang="en-US" sz="1900" dirty="0" smtClean="0"/>
              <a:t>– set up the project in the right design space</a:t>
            </a:r>
          </a:p>
          <a:p>
            <a:pPr lvl="1"/>
            <a:r>
              <a:rPr lang="en-US" sz="1500" dirty="0" smtClean="0"/>
              <a:t>Even after ORCA proposal and hardware development – the design still wasn’t where it needed to be</a:t>
            </a:r>
          </a:p>
          <a:p>
            <a:pPr lvl="1"/>
            <a:r>
              <a:rPr lang="en-US" sz="1500" dirty="0" smtClean="0"/>
              <a:t>It was very tempting to “plow ahead” to make “progress” </a:t>
            </a:r>
          </a:p>
          <a:p>
            <a:pPr marL="457200" lvl="1" indent="0">
              <a:buNone/>
            </a:pPr>
            <a:endParaRPr lang="en-US" sz="1500" dirty="0" smtClean="0"/>
          </a:p>
          <a:p>
            <a:r>
              <a:rPr lang="en-US" sz="1900" dirty="0" smtClean="0"/>
              <a:t>Configuration </a:t>
            </a:r>
            <a:r>
              <a:rPr lang="en-US" sz="1900" dirty="0"/>
              <a:t>1: Full in-house optics design (front-end and back-end)</a:t>
            </a:r>
          </a:p>
          <a:p>
            <a:pPr lvl="1"/>
            <a:r>
              <a:rPr lang="en-US" sz="1600" dirty="0"/>
              <a:t>Minimum disruption to current design</a:t>
            </a:r>
          </a:p>
          <a:p>
            <a:pPr lvl="1">
              <a:buClr>
                <a:srgbClr val="FF0000"/>
              </a:buClr>
              <a:buFont typeface="Wingdings" panose="05000000000000000000" pitchFamily="2" charset="2"/>
              <a:buChar char=""/>
            </a:pPr>
            <a:r>
              <a:rPr lang="en-US" sz="1600" dirty="0"/>
              <a:t>Red Channel: not viable</a:t>
            </a:r>
          </a:p>
          <a:p>
            <a:pPr lvl="1">
              <a:buClr>
                <a:srgbClr val="FFC000"/>
              </a:buClr>
              <a:buFont typeface="Arial" panose="020B0604020202020204" pitchFamily="34" charset="0"/>
              <a:buChar char="?"/>
            </a:pPr>
            <a:r>
              <a:rPr lang="en-US" sz="1600" dirty="0"/>
              <a:t>Blue Channel: looks viable, with possible degraded performance</a:t>
            </a:r>
          </a:p>
          <a:p>
            <a:r>
              <a:rPr lang="en-US" sz="1900" dirty="0"/>
              <a:t>Configuration 1A: Full in-house with </a:t>
            </a:r>
            <a:r>
              <a:rPr lang="en-US" sz="1900" dirty="0" err="1"/>
              <a:t>biconic</a:t>
            </a:r>
            <a:r>
              <a:rPr lang="en-US" sz="1900" dirty="0"/>
              <a:t> surfaces</a:t>
            </a:r>
          </a:p>
          <a:p>
            <a:pPr lvl="1"/>
            <a:r>
              <a:rPr lang="en-US" sz="1600" dirty="0"/>
              <a:t>Minimum disruption to </a:t>
            </a:r>
            <a:r>
              <a:rPr lang="en-US" sz="1600" dirty="0" err="1"/>
              <a:t>opto</a:t>
            </a:r>
            <a:r>
              <a:rPr lang="en-US" sz="1600" dirty="0"/>
              <a:t>-mechanical design</a:t>
            </a:r>
          </a:p>
          <a:p>
            <a:pPr lvl="1"/>
            <a:r>
              <a:rPr lang="en-US" sz="1600" dirty="0"/>
              <a:t>Additional fabrication and alignment challenges</a:t>
            </a:r>
          </a:p>
          <a:p>
            <a:pPr lvl="1">
              <a:buClr>
                <a:srgbClr val="FF0000"/>
              </a:buClr>
              <a:buFont typeface="Wingdings" panose="05000000000000000000" pitchFamily="2" charset="2"/>
              <a:buChar char=""/>
            </a:pPr>
            <a:r>
              <a:rPr lang="en-US" sz="1600" dirty="0"/>
              <a:t>Red Channel: no solution found</a:t>
            </a:r>
          </a:p>
          <a:p>
            <a:pPr lvl="1">
              <a:buClr>
                <a:srgbClr val="00B050"/>
              </a:buClr>
              <a:buFont typeface="Wingdings" panose="05000000000000000000" pitchFamily="2" charset="2"/>
              <a:buChar char=""/>
            </a:pPr>
            <a:r>
              <a:rPr lang="en-US" sz="1600" dirty="0"/>
              <a:t>Blue Channel solution found</a:t>
            </a:r>
          </a:p>
          <a:p>
            <a:pPr>
              <a:buClr>
                <a:srgbClr val="00B050"/>
              </a:buClr>
              <a:buFont typeface="Wingdings" panose="05000000000000000000" pitchFamily="2" charset="2"/>
              <a:buChar char=""/>
            </a:pPr>
            <a:r>
              <a:rPr lang="en-US" sz="2000" dirty="0"/>
              <a:t>Configuration 2: In-house front-end + vendor back-end</a:t>
            </a:r>
          </a:p>
          <a:p>
            <a:pPr lvl="1"/>
            <a:r>
              <a:rPr lang="en-US" sz="1600" dirty="0"/>
              <a:t>Slight disruption to </a:t>
            </a:r>
            <a:r>
              <a:rPr lang="en-US" sz="1600" dirty="0" err="1"/>
              <a:t>opto</a:t>
            </a:r>
            <a:r>
              <a:rPr lang="en-US" sz="1600" dirty="0"/>
              <a:t>-mechanical design</a:t>
            </a:r>
          </a:p>
          <a:p>
            <a:pPr lvl="1">
              <a:buClr>
                <a:srgbClr val="00B050"/>
              </a:buClr>
              <a:buFont typeface="Wingdings" panose="05000000000000000000" pitchFamily="2" charset="2"/>
              <a:buChar char=""/>
            </a:pPr>
            <a:r>
              <a:rPr lang="en-US" sz="1600" dirty="0"/>
              <a:t>Red Channel: solution found</a:t>
            </a:r>
          </a:p>
          <a:p>
            <a:pPr lvl="1">
              <a:buClr>
                <a:srgbClr val="00B050"/>
              </a:buClr>
              <a:buFont typeface="Wingdings" panose="05000000000000000000" pitchFamily="2" charset="2"/>
              <a:buChar char=""/>
            </a:pPr>
            <a:r>
              <a:rPr lang="en-US" sz="1600" dirty="0"/>
              <a:t>Blue Channel: solution found</a:t>
            </a:r>
          </a:p>
          <a:p>
            <a:r>
              <a:rPr lang="en-US" sz="1900" dirty="0"/>
              <a:t>Configuration 3: TNO front-end and back-end</a:t>
            </a:r>
          </a:p>
          <a:p>
            <a:pPr lvl="1">
              <a:buClr>
                <a:srgbClr val="FF0000"/>
              </a:buClr>
              <a:buFont typeface="Wingdings" panose="05000000000000000000" pitchFamily="2" charset="2"/>
              <a:buChar char=""/>
            </a:pPr>
            <a:r>
              <a:rPr lang="en-US" sz="1600" dirty="0"/>
              <a:t>Major disruption to OCI architecture and </a:t>
            </a:r>
            <a:r>
              <a:rPr lang="en-US" sz="1600" dirty="0" err="1"/>
              <a:t>opto</a:t>
            </a:r>
            <a:r>
              <a:rPr lang="en-US" sz="1600" dirty="0"/>
              <a:t>-mechanical design</a:t>
            </a:r>
          </a:p>
          <a:p>
            <a:pPr lvl="1">
              <a:buClr>
                <a:srgbClr val="00B050"/>
              </a:buClr>
              <a:buFont typeface="Wingdings" panose="05000000000000000000" pitchFamily="2" charset="2"/>
              <a:buChar char=""/>
            </a:pPr>
            <a:r>
              <a:rPr lang="en-US" sz="1600" dirty="0" smtClean="0"/>
              <a:t>Red </a:t>
            </a:r>
            <a:r>
              <a:rPr lang="en-US" sz="1600" dirty="0"/>
              <a:t>Channel: solution found</a:t>
            </a:r>
          </a:p>
          <a:p>
            <a:pPr lvl="1">
              <a:buClr>
                <a:srgbClr val="00B050"/>
              </a:buClr>
              <a:buFont typeface="Wingdings" panose="05000000000000000000" pitchFamily="2" charset="2"/>
              <a:buChar char=""/>
            </a:pPr>
            <a:r>
              <a:rPr lang="en-US" sz="1600" dirty="0"/>
              <a:t>Blue Channel: solution </a:t>
            </a:r>
            <a:r>
              <a:rPr lang="en-US" sz="1600" dirty="0" smtClean="0"/>
              <a:t>found</a:t>
            </a:r>
            <a:endParaRPr lang="en-US" sz="1600" dirty="0"/>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30</a:t>
            </a:fld>
            <a:endParaRPr lang="en-US" dirty="0"/>
          </a:p>
        </p:txBody>
      </p:sp>
      <p:pic>
        <p:nvPicPr>
          <p:cNvPr id="7" name="Picture 6"/>
          <p:cNvPicPr>
            <a:picLocks noChangeAspect="1"/>
          </p:cNvPicPr>
          <p:nvPr/>
        </p:nvPicPr>
        <p:blipFill rotWithShape="1">
          <a:blip r:embed="rId2"/>
          <a:srcRect l="35909" t="17493" r="51273" b="44734"/>
          <a:stretch/>
        </p:blipFill>
        <p:spPr>
          <a:xfrm rot="16200000">
            <a:off x="9419771" y="4194962"/>
            <a:ext cx="1578072" cy="3010647"/>
          </a:xfrm>
          <a:prstGeom prst="rect">
            <a:avLst/>
          </a:prstGeom>
        </p:spPr>
      </p:pic>
      <p:pic>
        <p:nvPicPr>
          <p:cNvPr id="10" name="Picture 9"/>
          <p:cNvPicPr>
            <a:picLocks noChangeAspect="1"/>
          </p:cNvPicPr>
          <p:nvPr/>
        </p:nvPicPr>
        <p:blipFill rotWithShape="1">
          <a:blip r:embed="rId3">
            <a:clrChange>
              <a:clrFrom>
                <a:srgbClr val="FFFFFF"/>
              </a:clrFrom>
              <a:clrTo>
                <a:srgbClr val="FFFFFF">
                  <a:alpha val="0"/>
                </a:srgbClr>
              </a:clrTo>
            </a:clrChange>
          </a:blip>
          <a:srcRect l="7252" t="715" r="1051" b="20674"/>
          <a:stretch/>
        </p:blipFill>
        <p:spPr>
          <a:xfrm>
            <a:off x="9785391" y="1677177"/>
            <a:ext cx="2060471" cy="2047343"/>
          </a:xfrm>
          <a:prstGeom prst="rect">
            <a:avLst/>
          </a:prstGeom>
          <a:ln>
            <a:noFill/>
          </a:ln>
        </p:spPr>
      </p:pic>
      <p:grpSp>
        <p:nvGrpSpPr>
          <p:cNvPr id="11" name="Group 10"/>
          <p:cNvGrpSpPr/>
          <p:nvPr/>
        </p:nvGrpSpPr>
        <p:grpSpPr>
          <a:xfrm>
            <a:off x="7202850" y="2713981"/>
            <a:ext cx="2558955" cy="1932840"/>
            <a:chOff x="7299017" y="1472132"/>
            <a:chExt cx="1680678" cy="1232710"/>
          </a:xfrm>
        </p:grpSpPr>
        <p:pic>
          <p:nvPicPr>
            <p:cNvPr id="12" name="Picture 11"/>
            <p:cNvPicPr>
              <a:picLocks noChangeAspect="1"/>
            </p:cNvPicPr>
            <p:nvPr/>
          </p:nvPicPr>
          <p:blipFill>
            <a:blip r:embed="rId4">
              <a:clrChange>
                <a:clrFrom>
                  <a:srgbClr val="FFFFFF"/>
                </a:clrFrom>
                <a:clrTo>
                  <a:srgbClr val="FFFFFF">
                    <a:alpha val="0"/>
                  </a:srgbClr>
                </a:clrTo>
              </a:clrChange>
            </a:blip>
            <a:stretch>
              <a:fillRect/>
            </a:stretch>
          </p:blipFill>
          <p:spPr>
            <a:xfrm>
              <a:off x="8329613" y="2038389"/>
              <a:ext cx="650082" cy="634964"/>
            </a:xfrm>
            <a:prstGeom prst="rect">
              <a:avLst/>
            </a:prstGeom>
          </p:spPr>
        </p:pic>
        <p:pic>
          <p:nvPicPr>
            <p:cNvPr id="13" name="Picture 12"/>
            <p:cNvPicPr>
              <a:picLocks noChangeAspect="1"/>
            </p:cNvPicPr>
            <p:nvPr/>
          </p:nvPicPr>
          <p:blipFill rotWithShape="1">
            <a:blip r:embed="rId3">
              <a:clrChange>
                <a:clrFrom>
                  <a:srgbClr val="FFFFFF"/>
                </a:clrFrom>
                <a:clrTo>
                  <a:srgbClr val="FFFFFF">
                    <a:alpha val="0"/>
                  </a:srgbClr>
                </a:clrTo>
              </a:clrChange>
            </a:blip>
            <a:srcRect l="7252" t="715" r="1051" b="20674"/>
            <a:stretch/>
          </p:blipFill>
          <p:spPr>
            <a:xfrm>
              <a:off x="7299017" y="1472132"/>
              <a:ext cx="1330718" cy="1232710"/>
            </a:xfrm>
            <a:prstGeom prst="rect">
              <a:avLst/>
            </a:prstGeom>
            <a:ln>
              <a:noFill/>
            </a:ln>
          </p:spPr>
        </p:pic>
      </p:grpSp>
      <p:sp>
        <p:nvSpPr>
          <p:cNvPr id="8" name="Footer Placeholder 7"/>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36722887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Path Example – </a:t>
            </a:r>
            <a:r>
              <a:rPr lang="en-US" dirty="0" err="1" smtClean="0"/>
              <a:t>InGaAs</a:t>
            </a:r>
            <a:r>
              <a:rPr lang="en-US" dirty="0" smtClean="0"/>
              <a:t> vs HgCdTe Detectors for 0.94um – </a:t>
            </a:r>
            <a:r>
              <a:rPr lang="en-US" dirty="0"/>
              <a:t>2.2um </a:t>
            </a:r>
            <a:r>
              <a:rPr lang="en-US" dirty="0" smtClean="0"/>
              <a:t>(3/3)</a:t>
            </a:r>
            <a:endParaRPr lang="en-US" dirty="0"/>
          </a:p>
        </p:txBody>
      </p:sp>
      <p:sp>
        <p:nvSpPr>
          <p:cNvPr id="3" name="Content Placeholder 2"/>
          <p:cNvSpPr>
            <a:spLocks noGrp="1"/>
          </p:cNvSpPr>
          <p:nvPr>
            <p:ph idx="1"/>
          </p:nvPr>
        </p:nvSpPr>
        <p:spPr>
          <a:xfrm>
            <a:off x="609600" y="1039587"/>
            <a:ext cx="10972800" cy="5192484"/>
          </a:xfrm>
        </p:spPr>
        <p:txBody>
          <a:bodyPr>
            <a:normAutofit fontScale="70000" lnSpcReduction="20000"/>
          </a:bodyPr>
          <a:lstStyle/>
          <a:p>
            <a:r>
              <a:rPr lang="en-US" dirty="0"/>
              <a:t>OCI solution space at </a:t>
            </a:r>
            <a:r>
              <a:rPr lang="en-US" i="1" u="sng" dirty="0" smtClean="0"/>
              <a:t>CDR</a:t>
            </a:r>
            <a:r>
              <a:rPr lang="en-US" dirty="0" smtClean="0"/>
              <a:t> </a:t>
            </a:r>
            <a:r>
              <a:rPr lang="en-US" dirty="0"/>
              <a:t>had just down selected from </a:t>
            </a:r>
            <a:r>
              <a:rPr lang="en-US" dirty="0" smtClean="0"/>
              <a:t>6 </a:t>
            </a:r>
            <a:r>
              <a:rPr lang="en-US" dirty="0"/>
              <a:t>options to </a:t>
            </a:r>
            <a:r>
              <a:rPr lang="en-US" dirty="0" smtClean="0"/>
              <a:t>2</a:t>
            </a:r>
          </a:p>
          <a:p>
            <a:endParaRPr lang="en-US" dirty="0"/>
          </a:p>
          <a:p>
            <a:r>
              <a:rPr lang="en-US" dirty="0" smtClean="0"/>
              <a:t>A few months before CDR PACE OCI was at risk of violating L1 threshold requirements</a:t>
            </a:r>
          </a:p>
          <a:p>
            <a:pPr lvl="1"/>
            <a:r>
              <a:rPr lang="en-US" dirty="0" smtClean="0"/>
              <a:t>HgCdTe diodes tested to date had a input frequency dependent non-linearity that produced uncertainties greater than requirement </a:t>
            </a:r>
          </a:p>
          <a:p>
            <a:pPr marL="0" indent="0">
              <a:buNone/>
            </a:pPr>
            <a:endParaRPr lang="en-US" dirty="0" smtClean="0"/>
          </a:p>
          <a:p>
            <a:r>
              <a:rPr lang="en-US" dirty="0" smtClean="0"/>
              <a:t>Photodiode detector lessons learned</a:t>
            </a:r>
          </a:p>
          <a:p>
            <a:pPr lvl="1"/>
            <a:r>
              <a:rPr lang="en-US" dirty="0" smtClean="0"/>
              <a:t>Maintain consistent detector package interface – to enable late swapping</a:t>
            </a:r>
          </a:p>
          <a:p>
            <a:pPr lvl="1"/>
            <a:r>
              <a:rPr lang="en-US" dirty="0" smtClean="0"/>
              <a:t>Keep lots of EEE parts (JFET in this case) on hand</a:t>
            </a:r>
          </a:p>
          <a:p>
            <a:pPr lvl="1"/>
            <a:r>
              <a:rPr lang="en-US" dirty="0" smtClean="0"/>
              <a:t>Have 2 independent groups verify the measurement/performance  (Vendor/SDL/GSFC)</a:t>
            </a:r>
          </a:p>
          <a:p>
            <a:pPr lvl="1"/>
            <a:r>
              <a:rPr lang="en-US" dirty="0" smtClean="0"/>
              <a:t>TAYF – Don’t overfill a photodiode, keep the illumination spot flight like.</a:t>
            </a:r>
          </a:p>
          <a:p>
            <a:pPr lvl="2"/>
            <a:r>
              <a:rPr lang="en-US" dirty="0" smtClean="0"/>
              <a:t>There are many technical details to share – just ask offline </a:t>
            </a:r>
          </a:p>
          <a:p>
            <a:pPr lvl="1"/>
            <a:r>
              <a:rPr lang="en-US" dirty="0" smtClean="0"/>
              <a:t>Don’t stop talking to vendors and looking for options until you have the flight solution</a:t>
            </a:r>
          </a:p>
          <a:p>
            <a:pPr lvl="1"/>
            <a:r>
              <a:rPr lang="en-US" dirty="0" smtClean="0"/>
              <a:t>Stay patient &amp; communicate the risk</a:t>
            </a:r>
          </a:p>
          <a:p>
            <a:pPr marL="0" indent="0">
              <a:buNone/>
            </a:pPr>
            <a:endParaRPr lang="en-US" dirty="0" smtClean="0"/>
          </a:p>
          <a:p>
            <a:r>
              <a:rPr lang="en-US" dirty="0" smtClean="0"/>
              <a:t>Pre-CDR detector trade space (photos omitted to stay ITAR free)</a:t>
            </a:r>
          </a:p>
          <a:p>
            <a:pPr lvl="1">
              <a:buClr>
                <a:srgbClr val="FF0000"/>
              </a:buClr>
              <a:buFont typeface="Wingdings" panose="05000000000000000000" pitchFamily="2" charset="2"/>
              <a:buChar char=""/>
            </a:pPr>
            <a:r>
              <a:rPr lang="en-US" sz="1600" dirty="0" smtClean="0"/>
              <a:t>Discovery </a:t>
            </a:r>
            <a:r>
              <a:rPr lang="en-US" sz="1600" dirty="0" err="1" smtClean="0"/>
              <a:t>InGaAs</a:t>
            </a:r>
            <a:endParaRPr lang="en-US" sz="1600" dirty="0" smtClean="0"/>
          </a:p>
          <a:p>
            <a:pPr lvl="1">
              <a:buClr>
                <a:srgbClr val="FF0000"/>
              </a:buClr>
              <a:buFont typeface="Wingdings" panose="05000000000000000000" pitchFamily="2" charset="2"/>
              <a:buChar char=""/>
            </a:pPr>
            <a:r>
              <a:rPr lang="en-US" sz="1600" dirty="0"/>
              <a:t>TJT LPE (Liquid Phase Epitaxy) HgCdTe</a:t>
            </a:r>
          </a:p>
          <a:p>
            <a:pPr lvl="1">
              <a:buClr>
                <a:srgbClr val="FF0000"/>
              </a:buClr>
              <a:buFont typeface="Wingdings" panose="05000000000000000000" pitchFamily="2" charset="2"/>
              <a:buChar char=""/>
            </a:pPr>
            <a:r>
              <a:rPr lang="en-US" sz="1600" dirty="0"/>
              <a:t>TJT MBE (Molecular Beam Epitaxy) HgCdTe</a:t>
            </a:r>
          </a:p>
          <a:p>
            <a:pPr lvl="1">
              <a:buClr>
                <a:srgbClr val="FF0000"/>
              </a:buClr>
              <a:buFont typeface="Wingdings" panose="05000000000000000000" pitchFamily="2" charset="2"/>
              <a:buChar char=""/>
            </a:pPr>
            <a:r>
              <a:rPr lang="en-US" sz="1600" dirty="0"/>
              <a:t>Discovery Extended </a:t>
            </a:r>
            <a:r>
              <a:rPr lang="en-US" sz="1600" dirty="0" err="1"/>
              <a:t>InGaAs</a:t>
            </a:r>
            <a:endParaRPr lang="en-US" sz="1600" dirty="0"/>
          </a:p>
          <a:p>
            <a:pPr lvl="1">
              <a:buClr>
                <a:srgbClr val="00B050"/>
              </a:buClr>
              <a:buFont typeface="Wingdings" panose="05000000000000000000" pitchFamily="2" charset="2"/>
              <a:buChar char=""/>
            </a:pPr>
            <a:r>
              <a:rPr lang="en-US" sz="1600" dirty="0" smtClean="0"/>
              <a:t>TJT </a:t>
            </a:r>
            <a:r>
              <a:rPr lang="en-US" sz="1600" dirty="0" err="1" smtClean="0"/>
              <a:t>InGaAs</a:t>
            </a:r>
            <a:r>
              <a:rPr lang="en-US" sz="1600" dirty="0" smtClean="0"/>
              <a:t>: </a:t>
            </a:r>
            <a:r>
              <a:rPr lang="en-US" sz="1600" dirty="0"/>
              <a:t>0.94um – </a:t>
            </a:r>
            <a:r>
              <a:rPr lang="en-US" sz="1600" dirty="0" smtClean="0"/>
              <a:t>1.38um</a:t>
            </a:r>
          </a:p>
          <a:p>
            <a:pPr lvl="1">
              <a:buClr>
                <a:srgbClr val="00B050"/>
              </a:buClr>
              <a:buFont typeface="Wingdings" panose="05000000000000000000" pitchFamily="2" charset="2"/>
              <a:buChar char=""/>
            </a:pPr>
            <a:r>
              <a:rPr lang="en-US" sz="1600" dirty="0" smtClean="0"/>
              <a:t>LMW MOCVD (metal organic chemical vapor deposition) HgCdTe: 1.6um – 2.2um</a:t>
            </a:r>
            <a:endParaRPr lang="en-US" dirty="0" smtClean="0"/>
          </a:p>
          <a:p>
            <a:pPr lvl="1"/>
            <a:endParaRPr lang="en-US" dirty="0"/>
          </a:p>
          <a:p>
            <a:pPr lvl="1"/>
            <a:endParaRPr lang="en-US" dirty="0"/>
          </a:p>
          <a:p>
            <a:endParaRPr lang="en-US" dirty="0"/>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31</a:t>
            </a:fld>
            <a:endParaRPr lang="en-US" dirty="0"/>
          </a:p>
        </p:txBody>
      </p:sp>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3611375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Parallel Path Lessons</a:t>
            </a:r>
          </a:p>
        </p:txBody>
      </p:sp>
      <p:sp>
        <p:nvSpPr>
          <p:cNvPr id="3" name="Content Placeholder 2"/>
          <p:cNvSpPr>
            <a:spLocks noGrp="1"/>
          </p:cNvSpPr>
          <p:nvPr>
            <p:ph idx="1"/>
          </p:nvPr>
        </p:nvSpPr>
        <p:spPr>
          <a:xfrm>
            <a:off x="445477" y="840441"/>
            <a:ext cx="11277599" cy="5712760"/>
          </a:xfrm>
        </p:spPr>
        <p:txBody>
          <a:bodyPr>
            <a:normAutofit fontScale="85000" lnSpcReduction="20000"/>
          </a:bodyPr>
          <a:lstStyle/>
          <a:p>
            <a:r>
              <a:rPr lang="en-US" dirty="0"/>
              <a:t>Get example hardware as early as you </a:t>
            </a:r>
            <a:r>
              <a:rPr lang="en-US" dirty="0" smtClean="0"/>
              <a:t>can</a:t>
            </a:r>
          </a:p>
          <a:p>
            <a:endParaRPr lang="en-US" dirty="0"/>
          </a:p>
          <a:p>
            <a:pPr lvl="1"/>
            <a:r>
              <a:rPr lang="en-US" dirty="0"/>
              <a:t>Gives you a jump on many important things:</a:t>
            </a:r>
          </a:p>
          <a:p>
            <a:pPr lvl="2"/>
            <a:r>
              <a:rPr lang="en-US" dirty="0" smtClean="0"/>
              <a:t>What </a:t>
            </a:r>
            <a:r>
              <a:rPr lang="en-US" dirty="0"/>
              <a:t>GSE you need</a:t>
            </a:r>
          </a:p>
          <a:p>
            <a:pPr lvl="2"/>
            <a:r>
              <a:rPr lang="en-US" dirty="0" smtClean="0"/>
              <a:t>What </a:t>
            </a:r>
            <a:r>
              <a:rPr lang="en-US" dirty="0"/>
              <a:t>facilities you need</a:t>
            </a:r>
          </a:p>
          <a:p>
            <a:pPr lvl="2"/>
            <a:r>
              <a:rPr lang="en-US" dirty="0"/>
              <a:t>What processes you need to develop</a:t>
            </a:r>
          </a:p>
          <a:p>
            <a:pPr lvl="2"/>
            <a:r>
              <a:rPr lang="en-US" dirty="0"/>
              <a:t>What personnel you </a:t>
            </a:r>
            <a:r>
              <a:rPr lang="en-US" dirty="0" smtClean="0"/>
              <a:t>need</a:t>
            </a:r>
          </a:p>
          <a:p>
            <a:pPr lvl="2"/>
            <a:r>
              <a:rPr lang="en-US" dirty="0"/>
              <a:t>V</a:t>
            </a:r>
            <a:r>
              <a:rPr lang="en-US" dirty="0" smtClean="0"/>
              <a:t>endor selection/contracts</a:t>
            </a:r>
          </a:p>
          <a:p>
            <a:pPr lvl="2"/>
            <a:endParaRPr lang="en-US" dirty="0"/>
          </a:p>
          <a:p>
            <a:pPr lvl="1"/>
            <a:r>
              <a:rPr lang="en-US" dirty="0"/>
              <a:t>Demonstrates incorrect assumptions</a:t>
            </a:r>
          </a:p>
          <a:p>
            <a:pPr lvl="2"/>
            <a:r>
              <a:rPr lang="en-US" dirty="0"/>
              <a:t>Expected materials are no longer available</a:t>
            </a:r>
          </a:p>
          <a:p>
            <a:pPr lvl="2"/>
            <a:r>
              <a:rPr lang="en-US" dirty="0"/>
              <a:t>Required expertise is no longer available</a:t>
            </a:r>
          </a:p>
          <a:p>
            <a:pPr lvl="2"/>
            <a:r>
              <a:rPr lang="en-US" dirty="0"/>
              <a:t>Expected capabilities lost or not present</a:t>
            </a:r>
          </a:p>
          <a:p>
            <a:pPr lvl="2"/>
            <a:r>
              <a:rPr lang="en-US" dirty="0"/>
              <a:t>Expected facilities not available or not present</a:t>
            </a:r>
          </a:p>
          <a:p>
            <a:pPr lvl="2"/>
            <a:r>
              <a:rPr lang="en-US" dirty="0"/>
              <a:t>What you thought you needed isn’t what you actually need</a:t>
            </a:r>
          </a:p>
          <a:p>
            <a:pPr lvl="1"/>
            <a:endParaRPr lang="en-US" dirty="0" smtClean="0"/>
          </a:p>
          <a:p>
            <a:pPr lvl="1"/>
            <a:r>
              <a:rPr lang="en-US" dirty="0" smtClean="0"/>
              <a:t>Identifies </a:t>
            </a:r>
            <a:r>
              <a:rPr lang="en-US" dirty="0"/>
              <a:t>risk that can demonstrate need for alternative paths/providers</a:t>
            </a:r>
          </a:p>
          <a:p>
            <a:pPr lvl="1"/>
            <a:endParaRPr lang="en-US" dirty="0"/>
          </a:p>
          <a:p>
            <a:pPr lvl="1"/>
            <a:r>
              <a:rPr lang="en-US" dirty="0"/>
              <a:t>To get </a:t>
            </a:r>
            <a:r>
              <a:rPr lang="en-US" dirty="0" smtClean="0"/>
              <a:t>most of these </a:t>
            </a:r>
            <a:r>
              <a:rPr lang="en-US" dirty="0"/>
              <a:t>benefits, you don’t need flight-like hardware!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prstClr val="black">
                    <a:lumMod val="50000"/>
                    <a:lumOff val="50000"/>
                  </a:prstClr>
                </a:solidFill>
                <a:effectLst/>
                <a:uLnTx/>
                <a:uFillTx/>
                <a:latin typeface="Arial" pitchFamily="34" charset="0"/>
                <a:ea typeface="+mn-ea"/>
                <a:cs typeface="Arial" pitchFamily="34" charset="0"/>
              </a:rPr>
              <a:t>10/6/2020</a:t>
            </a:r>
            <a:endParaRPr kumimoji="0" lang="en-US" sz="1000" b="0"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B106-9B78-43E7-9216-5A30474DFCE2}" type="slidenum">
              <a:rPr kumimoji="0" lang="en-US" sz="1000" b="0" i="0" u="none" strike="noStrike" kern="1200" cap="none" spc="0" normalizeH="0" baseline="0" noProof="0" smtClean="0">
                <a:ln>
                  <a:noFill/>
                </a:ln>
                <a:solidFill>
                  <a:prstClr val="white">
                    <a:lumMod val="50000"/>
                  </a:prstClr>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endParaRPr>
          </a:p>
        </p:txBody>
      </p:sp>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4260298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Navigating test as you fly challenges for subsystem development</a:t>
            </a:r>
            <a:endParaRPr lang="en-US" dirty="0"/>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33</a:t>
            </a:fld>
            <a:endParaRPr lang="en-US" dirty="0"/>
          </a:p>
        </p:txBody>
      </p:sp>
      <p:cxnSp>
        <p:nvCxnSpPr>
          <p:cNvPr id="9" name="Straight Connector 8"/>
          <p:cNvCxnSpPr/>
          <p:nvPr/>
        </p:nvCxnSpPr>
        <p:spPr>
          <a:xfrm flipH="1">
            <a:off x="6082393" y="902154"/>
            <a:ext cx="20411" cy="5298621"/>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732891" y="3453369"/>
            <a:ext cx="10830457" cy="4641"/>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838269" y="748779"/>
            <a:ext cx="2378075" cy="369332"/>
          </a:xfrm>
          <a:prstGeom prst="rect">
            <a:avLst/>
          </a:prstGeom>
          <a:noFill/>
        </p:spPr>
        <p:txBody>
          <a:bodyPr wrap="square" rtlCol="0">
            <a:spAutoFit/>
          </a:bodyPr>
          <a:lstStyle/>
          <a:p>
            <a:pPr algn="ctr"/>
            <a:r>
              <a:rPr lang="en-US" dirty="0" smtClean="0"/>
              <a:t>Optical Module (OM)</a:t>
            </a:r>
            <a:endParaRPr lang="en-US" dirty="0"/>
          </a:p>
        </p:txBody>
      </p:sp>
      <p:sp>
        <p:nvSpPr>
          <p:cNvPr id="14" name="TextBox 13"/>
          <p:cNvSpPr txBox="1"/>
          <p:nvPr/>
        </p:nvSpPr>
        <p:spPr>
          <a:xfrm>
            <a:off x="950837" y="3485044"/>
            <a:ext cx="3974308" cy="369332"/>
          </a:xfrm>
          <a:prstGeom prst="rect">
            <a:avLst/>
          </a:prstGeom>
          <a:noFill/>
        </p:spPr>
        <p:txBody>
          <a:bodyPr wrap="square" rtlCol="0">
            <a:spAutoFit/>
          </a:bodyPr>
          <a:lstStyle/>
          <a:p>
            <a:pPr algn="ctr"/>
            <a:r>
              <a:rPr lang="en-US" dirty="0" smtClean="0"/>
              <a:t>UVNIR Focal Plane Assembly (FPA)</a:t>
            </a:r>
            <a:endParaRPr lang="en-US" dirty="0"/>
          </a:p>
        </p:txBody>
      </p:sp>
      <p:sp>
        <p:nvSpPr>
          <p:cNvPr id="15" name="TextBox 14"/>
          <p:cNvSpPr txBox="1"/>
          <p:nvPr/>
        </p:nvSpPr>
        <p:spPr>
          <a:xfrm>
            <a:off x="7432068" y="3506752"/>
            <a:ext cx="3440114" cy="369332"/>
          </a:xfrm>
          <a:prstGeom prst="rect">
            <a:avLst/>
          </a:prstGeom>
          <a:noFill/>
        </p:spPr>
        <p:txBody>
          <a:bodyPr wrap="square" rtlCol="0">
            <a:spAutoFit/>
          </a:bodyPr>
          <a:lstStyle/>
          <a:p>
            <a:pPr algn="ctr"/>
            <a:r>
              <a:rPr lang="en-US" dirty="0" smtClean="0"/>
              <a:t>Data Acquisition Unit (DAU)</a:t>
            </a:r>
            <a:endParaRPr lang="en-US" dirty="0"/>
          </a:p>
        </p:txBody>
      </p:sp>
      <p:sp>
        <p:nvSpPr>
          <p:cNvPr id="16" name="TextBox 15"/>
          <p:cNvSpPr txBox="1"/>
          <p:nvPr/>
        </p:nvSpPr>
        <p:spPr>
          <a:xfrm>
            <a:off x="7248428" y="728660"/>
            <a:ext cx="3612358" cy="369332"/>
          </a:xfrm>
          <a:prstGeom prst="rect">
            <a:avLst/>
          </a:prstGeom>
          <a:noFill/>
        </p:spPr>
        <p:txBody>
          <a:bodyPr wrap="square" rtlCol="0">
            <a:spAutoFit/>
          </a:bodyPr>
          <a:lstStyle/>
          <a:p>
            <a:pPr algn="ctr"/>
            <a:r>
              <a:rPr lang="en-US" dirty="0" smtClean="0"/>
              <a:t>SWIR Detection Assembly (SDA)</a:t>
            </a:r>
            <a:endParaRPr lang="en-US" dirty="0"/>
          </a:p>
        </p:txBody>
      </p:sp>
      <p:sp>
        <p:nvSpPr>
          <p:cNvPr id="17" name="Up-Down Arrow 16"/>
          <p:cNvSpPr/>
          <p:nvPr/>
        </p:nvSpPr>
        <p:spPr>
          <a:xfrm>
            <a:off x="4926530" y="3081662"/>
            <a:ext cx="228600" cy="65246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Down Arrow 17"/>
          <p:cNvSpPr/>
          <p:nvPr/>
        </p:nvSpPr>
        <p:spPr>
          <a:xfrm>
            <a:off x="7067458" y="3127138"/>
            <a:ext cx="228600" cy="65246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Down Arrow 18"/>
          <p:cNvSpPr/>
          <p:nvPr/>
        </p:nvSpPr>
        <p:spPr>
          <a:xfrm rot="5400000">
            <a:off x="5939144" y="1807179"/>
            <a:ext cx="244185" cy="79162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Down Arrow 19"/>
          <p:cNvSpPr/>
          <p:nvPr/>
        </p:nvSpPr>
        <p:spPr>
          <a:xfrm rot="5400000">
            <a:off x="5990702" y="3977021"/>
            <a:ext cx="244185" cy="79162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1" descr="image0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2795" y="3517589"/>
            <a:ext cx="964224" cy="70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2E347D2B-B929-4FBB-A5C0-4F12F0FC7A27}"/>
              </a:ext>
            </a:extLst>
          </p:cNvPr>
          <p:cNvPicPr>
            <a:picLocks noChangeAspect="1"/>
          </p:cNvPicPr>
          <p:nvPr/>
        </p:nvPicPr>
        <p:blipFill>
          <a:blip r:embed="rId3"/>
          <a:stretch>
            <a:fillRect/>
          </a:stretch>
        </p:blipFill>
        <p:spPr>
          <a:xfrm>
            <a:off x="6144453" y="2370326"/>
            <a:ext cx="833726" cy="1027044"/>
          </a:xfrm>
          <a:prstGeom prst="rect">
            <a:avLst/>
          </a:prstGeom>
        </p:spPr>
      </p:pic>
      <p:sp>
        <p:nvSpPr>
          <p:cNvPr id="26" name="TextBox 25"/>
          <p:cNvSpPr txBox="1"/>
          <p:nvPr/>
        </p:nvSpPr>
        <p:spPr>
          <a:xfrm>
            <a:off x="0" y="1100122"/>
            <a:ext cx="5624120" cy="2031325"/>
          </a:xfrm>
          <a:prstGeom prst="rect">
            <a:avLst/>
          </a:prstGeom>
          <a:noFill/>
        </p:spPr>
        <p:txBody>
          <a:bodyPr wrap="square" rtlCol="0">
            <a:spAutoFit/>
          </a:bodyPr>
          <a:lstStyle/>
          <a:p>
            <a:pPr marL="285750" indent="-285750">
              <a:buFont typeface="Arial" panose="020B0604020202020204" pitchFamily="34" charset="0"/>
              <a:buChar char="•"/>
            </a:pPr>
            <a:r>
              <a:rPr lang="en-US" u="sng" dirty="0"/>
              <a:t>“Ideal” Test </a:t>
            </a:r>
            <a:r>
              <a:rPr lang="en-US" u="sng" dirty="0" smtClean="0"/>
              <a:t>Plan</a:t>
            </a:r>
            <a:r>
              <a:rPr lang="en-US" dirty="0" smtClean="0"/>
              <a:t>: Rotating </a:t>
            </a:r>
            <a:r>
              <a:rPr lang="en-US" dirty="0"/>
              <a:t>image at all wavelengths</a:t>
            </a:r>
          </a:p>
          <a:p>
            <a:pPr marL="285750" indent="-285750">
              <a:buFont typeface="Arial" panose="020B0604020202020204" pitchFamily="34" charset="0"/>
              <a:buChar char="•"/>
            </a:pPr>
            <a:r>
              <a:rPr lang="en-US" u="sng" dirty="0" smtClean="0"/>
              <a:t>Challenges</a:t>
            </a:r>
            <a:r>
              <a:rPr lang="en-US" dirty="0" smtClean="0"/>
              <a:t>: Fast </a:t>
            </a:r>
            <a:r>
              <a:rPr lang="en-US" dirty="0"/>
              <a:t>image speed and GSE readout speed</a:t>
            </a:r>
          </a:p>
          <a:p>
            <a:pPr marL="285750" indent="-285750">
              <a:buFont typeface="Arial" panose="020B0604020202020204" pitchFamily="34" charset="0"/>
              <a:buChar char="•"/>
            </a:pPr>
            <a:r>
              <a:rPr lang="en-US" u="sng" dirty="0" smtClean="0"/>
              <a:t>Actual Test Plan</a:t>
            </a:r>
            <a:r>
              <a:rPr lang="en-US" dirty="0" smtClean="0"/>
              <a:t>: Static optical image measurements w/limited wavelength/bands</a:t>
            </a:r>
          </a:p>
          <a:p>
            <a:pPr marL="285750" indent="-285750">
              <a:buFont typeface="Arial" panose="020B0604020202020204" pitchFamily="34" charset="0"/>
              <a:buChar char="•"/>
            </a:pPr>
            <a:r>
              <a:rPr lang="en-US" u="sng" dirty="0" smtClean="0"/>
              <a:t>Risk</a:t>
            </a:r>
            <a:r>
              <a:rPr lang="en-US" dirty="0" smtClean="0"/>
              <a:t>: Image blur, MTF, scatter/ghosts/SL</a:t>
            </a:r>
          </a:p>
        </p:txBody>
      </p:sp>
      <p:sp>
        <p:nvSpPr>
          <p:cNvPr id="27" name="TextBox 26"/>
          <p:cNvSpPr txBox="1"/>
          <p:nvPr/>
        </p:nvSpPr>
        <p:spPr>
          <a:xfrm>
            <a:off x="6692053" y="1119182"/>
            <a:ext cx="5499947" cy="1477328"/>
          </a:xfrm>
          <a:prstGeom prst="rect">
            <a:avLst/>
          </a:prstGeom>
          <a:noFill/>
        </p:spPr>
        <p:txBody>
          <a:bodyPr wrap="square" rtlCol="0">
            <a:spAutoFit/>
          </a:bodyPr>
          <a:lstStyle/>
          <a:p>
            <a:pPr marL="285750" indent="-285750">
              <a:buFont typeface="Arial" panose="020B0604020202020204" pitchFamily="34" charset="0"/>
              <a:buChar char="•"/>
            </a:pPr>
            <a:r>
              <a:rPr lang="en-US" u="sng" dirty="0" smtClean="0"/>
              <a:t>“Ideal</a:t>
            </a:r>
            <a:r>
              <a:rPr lang="en-US" u="sng" dirty="0"/>
              <a:t>” Test </a:t>
            </a:r>
            <a:r>
              <a:rPr lang="en-US" u="sng" dirty="0" smtClean="0"/>
              <a:t>Plan</a:t>
            </a:r>
            <a:r>
              <a:rPr lang="en-US" dirty="0" smtClean="0"/>
              <a:t>: DAU power w/moving image</a:t>
            </a:r>
            <a:endParaRPr lang="en-US" dirty="0"/>
          </a:p>
          <a:p>
            <a:pPr marL="285750" indent="-285750">
              <a:buFont typeface="Arial" panose="020B0604020202020204" pitchFamily="34" charset="0"/>
              <a:buChar char="•"/>
            </a:pPr>
            <a:r>
              <a:rPr lang="en-US" u="sng" dirty="0" smtClean="0"/>
              <a:t>Challenges</a:t>
            </a:r>
            <a:r>
              <a:rPr lang="en-US" dirty="0" smtClean="0"/>
              <a:t>: Out vs In-House Subsystems   </a:t>
            </a:r>
            <a:endParaRPr lang="en-US" dirty="0"/>
          </a:p>
          <a:p>
            <a:pPr marL="285750" indent="-285750">
              <a:buFont typeface="Arial" panose="020B0604020202020204" pitchFamily="34" charset="0"/>
              <a:buChar char="•"/>
            </a:pPr>
            <a:r>
              <a:rPr lang="en-US" u="sng" dirty="0" smtClean="0"/>
              <a:t>Actual </a:t>
            </a:r>
            <a:r>
              <a:rPr lang="en-US" u="sng" dirty="0"/>
              <a:t>Test </a:t>
            </a:r>
            <a:r>
              <a:rPr lang="en-US" u="sng" dirty="0" smtClean="0"/>
              <a:t>Plan</a:t>
            </a:r>
            <a:r>
              <a:rPr lang="en-US" dirty="0" smtClean="0"/>
              <a:t>: GSE power and static image</a:t>
            </a:r>
            <a:endParaRPr lang="en-US" dirty="0"/>
          </a:p>
          <a:p>
            <a:pPr marL="285750" indent="-285750">
              <a:buFont typeface="Arial" panose="020B0604020202020204" pitchFamily="34" charset="0"/>
              <a:buChar char="•"/>
            </a:pPr>
            <a:r>
              <a:rPr lang="en-US" u="sng" dirty="0" smtClean="0"/>
              <a:t>Risk</a:t>
            </a:r>
            <a:r>
              <a:rPr lang="en-US" dirty="0" smtClean="0"/>
              <a:t>: EMI/EMC, Telescope and TDI synchronization, SIDECAR data processing</a:t>
            </a:r>
            <a:endParaRPr lang="en-US" dirty="0"/>
          </a:p>
        </p:txBody>
      </p:sp>
      <p:sp>
        <p:nvSpPr>
          <p:cNvPr id="30" name="TextBox 29"/>
          <p:cNvSpPr txBox="1"/>
          <p:nvPr/>
        </p:nvSpPr>
        <p:spPr>
          <a:xfrm>
            <a:off x="-11805" y="4005817"/>
            <a:ext cx="5322982" cy="2031325"/>
          </a:xfrm>
          <a:prstGeom prst="rect">
            <a:avLst/>
          </a:prstGeom>
          <a:noFill/>
        </p:spPr>
        <p:txBody>
          <a:bodyPr wrap="square" rtlCol="0">
            <a:spAutoFit/>
          </a:bodyPr>
          <a:lstStyle/>
          <a:p>
            <a:pPr marL="285750" indent="-285750">
              <a:buFont typeface="Arial" panose="020B0604020202020204" pitchFamily="34" charset="0"/>
              <a:buChar char="•"/>
            </a:pPr>
            <a:r>
              <a:rPr lang="en-US" u="sng" dirty="0"/>
              <a:t>“Ideal” Test </a:t>
            </a:r>
            <a:r>
              <a:rPr lang="en-US" u="sng" dirty="0" smtClean="0"/>
              <a:t>Plan</a:t>
            </a:r>
            <a:r>
              <a:rPr lang="en-US" dirty="0" smtClean="0"/>
              <a:t>: DAU backend and moving image</a:t>
            </a:r>
            <a:endParaRPr lang="en-US" dirty="0"/>
          </a:p>
          <a:p>
            <a:pPr marL="285750" indent="-285750">
              <a:buFont typeface="Arial" panose="020B0604020202020204" pitchFamily="34" charset="0"/>
              <a:buChar char="•"/>
            </a:pPr>
            <a:r>
              <a:rPr lang="en-US" u="sng" dirty="0" smtClean="0"/>
              <a:t>Challenges</a:t>
            </a:r>
            <a:r>
              <a:rPr lang="en-US" dirty="0" smtClean="0"/>
              <a:t>: Organizational boundaries, Optical GSE complexity and cost  </a:t>
            </a:r>
          </a:p>
          <a:p>
            <a:pPr marL="285750" indent="-285750">
              <a:buFont typeface="Arial" panose="020B0604020202020204" pitchFamily="34" charset="0"/>
              <a:buChar char="•"/>
            </a:pPr>
            <a:r>
              <a:rPr lang="en-US" u="sng" dirty="0" smtClean="0"/>
              <a:t>Actual Test Plan</a:t>
            </a:r>
            <a:r>
              <a:rPr lang="en-US" dirty="0" smtClean="0"/>
              <a:t>: GSE backend &amp; static optical image </a:t>
            </a:r>
          </a:p>
          <a:p>
            <a:pPr marL="285750" indent="-285750">
              <a:buFont typeface="Arial" panose="020B0604020202020204" pitchFamily="34" charset="0"/>
              <a:buChar char="•"/>
            </a:pPr>
            <a:r>
              <a:rPr lang="en-US" u="sng" dirty="0" smtClean="0"/>
              <a:t>Risk</a:t>
            </a:r>
            <a:r>
              <a:rPr lang="en-US" dirty="0" smtClean="0"/>
              <a:t>: EMI/EMC, timing, data processing</a:t>
            </a:r>
          </a:p>
        </p:txBody>
      </p:sp>
      <p:sp>
        <p:nvSpPr>
          <p:cNvPr id="31" name="TextBox 30"/>
          <p:cNvSpPr txBox="1"/>
          <p:nvPr/>
        </p:nvSpPr>
        <p:spPr>
          <a:xfrm>
            <a:off x="6730513" y="4168967"/>
            <a:ext cx="5195274" cy="1200329"/>
          </a:xfrm>
          <a:prstGeom prst="rect">
            <a:avLst/>
          </a:prstGeom>
          <a:noFill/>
        </p:spPr>
        <p:txBody>
          <a:bodyPr wrap="square" rtlCol="0">
            <a:spAutoFit/>
          </a:bodyPr>
          <a:lstStyle/>
          <a:p>
            <a:pPr marL="285750" indent="-285750">
              <a:buFont typeface="Arial" panose="020B0604020202020204" pitchFamily="34" charset="0"/>
              <a:buChar char="•"/>
            </a:pPr>
            <a:r>
              <a:rPr lang="en-US" u="sng" dirty="0"/>
              <a:t>“Ideal” Test </a:t>
            </a:r>
            <a:r>
              <a:rPr lang="en-US" u="sng" dirty="0" smtClean="0"/>
              <a:t>Plan</a:t>
            </a:r>
            <a:r>
              <a:rPr lang="en-US" dirty="0" smtClean="0"/>
              <a:t>: FPA frontend</a:t>
            </a:r>
            <a:endParaRPr lang="en-US" dirty="0"/>
          </a:p>
          <a:p>
            <a:pPr marL="285750" indent="-285750">
              <a:buFont typeface="Arial" panose="020B0604020202020204" pitchFamily="34" charset="0"/>
              <a:buChar char="•"/>
            </a:pPr>
            <a:r>
              <a:rPr lang="en-US" u="sng" dirty="0" smtClean="0"/>
              <a:t>Challenges</a:t>
            </a:r>
            <a:r>
              <a:rPr lang="en-US" dirty="0" smtClean="0"/>
              <a:t>: Organizational boundaries </a:t>
            </a:r>
          </a:p>
          <a:p>
            <a:pPr marL="285750" indent="-285750">
              <a:buFont typeface="Arial" panose="020B0604020202020204" pitchFamily="34" charset="0"/>
              <a:buChar char="•"/>
            </a:pPr>
            <a:r>
              <a:rPr lang="en-US" u="sng" dirty="0" smtClean="0"/>
              <a:t>Actual Test Plan</a:t>
            </a:r>
            <a:r>
              <a:rPr lang="en-US" dirty="0" smtClean="0"/>
              <a:t>: ETU FPA </a:t>
            </a:r>
            <a:r>
              <a:rPr lang="en-US" dirty="0"/>
              <a:t>frontend</a:t>
            </a:r>
          </a:p>
          <a:p>
            <a:pPr marL="285750" indent="-285750">
              <a:buFont typeface="Arial" panose="020B0604020202020204" pitchFamily="34" charset="0"/>
              <a:buChar char="•"/>
            </a:pPr>
            <a:r>
              <a:rPr lang="en-US" u="sng" dirty="0" smtClean="0"/>
              <a:t>Risk</a:t>
            </a:r>
            <a:r>
              <a:rPr lang="en-US" dirty="0" smtClean="0"/>
              <a:t>: EMI/EMC, timing, data processing</a:t>
            </a:r>
          </a:p>
        </p:txBody>
      </p:sp>
      <p:sp>
        <p:nvSpPr>
          <p:cNvPr id="28" name="Rectangle 27"/>
          <p:cNvSpPr/>
          <p:nvPr/>
        </p:nvSpPr>
        <p:spPr>
          <a:xfrm>
            <a:off x="1208598" y="6119774"/>
            <a:ext cx="10185621" cy="400110"/>
          </a:xfrm>
          <a:prstGeom prst="rect">
            <a:avLst/>
          </a:prstGeom>
          <a:solidFill>
            <a:srgbClr val="00B050"/>
          </a:solidFill>
        </p:spPr>
        <p:txBody>
          <a:bodyPr wrap="square">
            <a:spAutoFit/>
          </a:bodyPr>
          <a:lstStyle/>
          <a:p>
            <a:pPr algn="ctr"/>
            <a:r>
              <a:rPr lang="en-US" sz="2000" dirty="0" smtClean="0">
                <a:solidFill>
                  <a:schemeClr val="bg1"/>
                </a:solidFill>
              </a:rPr>
              <a:t>Key Lesson Learned: Manage the camera (DAU-FPA) as one system with one PDL</a:t>
            </a:r>
            <a:endParaRPr lang="en-US" sz="2000" dirty="0">
              <a:solidFill>
                <a:schemeClr val="bg1"/>
              </a:solidFill>
            </a:endParaRPr>
          </a:p>
        </p:txBody>
      </p:sp>
      <p:pic>
        <p:nvPicPr>
          <p:cNvPr id="29" name="Picture 28"/>
          <p:cNvPicPr>
            <a:picLocks noChangeAspect="1"/>
          </p:cNvPicPr>
          <p:nvPr/>
        </p:nvPicPr>
        <p:blipFill>
          <a:blip r:embed="rId4"/>
          <a:stretch>
            <a:fillRect/>
          </a:stretch>
        </p:blipFill>
        <p:spPr>
          <a:xfrm>
            <a:off x="5093964" y="2377732"/>
            <a:ext cx="914479" cy="1048603"/>
          </a:xfrm>
          <a:prstGeom prst="rect">
            <a:avLst/>
          </a:prstGeom>
        </p:spPr>
      </p:pic>
      <p:pic>
        <p:nvPicPr>
          <p:cNvPr id="32" name="Content Placeholder 34">
            <a:extLst>
              <a:ext uri="{FF2B5EF4-FFF2-40B4-BE49-F238E27FC236}">
                <a16:creationId xmlns:a16="http://schemas.microsoft.com/office/drawing/2014/main" id="{ABE89459-D41B-44C1-A709-983C0871E42B}"/>
              </a:ext>
            </a:extLst>
          </p:cNvPr>
          <p:cNvPicPr>
            <a:picLocks noChangeAspect="1"/>
          </p:cNvPicPr>
          <p:nvPr/>
        </p:nvPicPr>
        <p:blipFill rotWithShape="1">
          <a:blip r:embed="rId5">
            <a:clrChange>
              <a:clrFrom>
                <a:srgbClr val="FFFFFF"/>
              </a:clrFrom>
              <a:clrTo>
                <a:srgbClr val="FFFFFF">
                  <a:alpha val="0"/>
                </a:srgbClr>
              </a:clrTo>
            </a:clrChange>
          </a:blip>
          <a:srcRect l="27919" t="58307" r="60771" b="26608"/>
          <a:stretch/>
        </p:blipFill>
        <p:spPr>
          <a:xfrm>
            <a:off x="5212062" y="3478982"/>
            <a:ext cx="850790" cy="886571"/>
          </a:xfrm>
          <a:prstGeom prst="rect">
            <a:avLst/>
          </a:prstGeom>
        </p:spPr>
      </p:pic>
      <p:sp>
        <p:nvSpPr>
          <p:cNvPr id="3" name="Footer Placeholder 2"/>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38595801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Navigating Requirements and V&amp;V</a:t>
            </a:r>
          </a:p>
        </p:txBody>
      </p:sp>
      <p:sp>
        <p:nvSpPr>
          <p:cNvPr id="3" name="Content Placeholder 2"/>
          <p:cNvSpPr>
            <a:spLocks noGrp="1"/>
          </p:cNvSpPr>
          <p:nvPr>
            <p:ph idx="1"/>
          </p:nvPr>
        </p:nvSpPr>
        <p:spPr>
          <a:xfrm>
            <a:off x="421591" y="944369"/>
            <a:ext cx="6705349" cy="2076692"/>
          </a:xfrm>
        </p:spPr>
        <p:txBody>
          <a:bodyPr>
            <a:normAutofit fontScale="55000" lnSpcReduction="20000"/>
          </a:bodyPr>
          <a:lstStyle/>
          <a:p>
            <a:r>
              <a:rPr lang="en-US" dirty="0"/>
              <a:t>Distinguishing NASA &amp; GSFC Standard requirements from hardware specific performance requirements helps organize linkages (DOORS) and V&amp;V</a:t>
            </a:r>
          </a:p>
          <a:p>
            <a:endParaRPr lang="en-US" dirty="0"/>
          </a:p>
          <a:p>
            <a:r>
              <a:rPr lang="en-US" dirty="0"/>
              <a:t>Keeps the focus on design driving requirements </a:t>
            </a:r>
          </a:p>
          <a:p>
            <a:pPr lvl="1"/>
            <a:r>
              <a:rPr lang="en-US" dirty="0"/>
              <a:t>Keep within &lt;50reqts or less</a:t>
            </a:r>
          </a:p>
          <a:p>
            <a:endParaRPr lang="en-US" dirty="0"/>
          </a:p>
          <a:p>
            <a:r>
              <a:rPr lang="en-US" dirty="0"/>
              <a:t>Minimize repeating of requirements </a:t>
            </a:r>
          </a:p>
          <a:p>
            <a:pPr lvl="1"/>
            <a:r>
              <a:rPr lang="en-US" dirty="0"/>
              <a:t>NASA/GSFC standard requirements are referenced, not repeated </a:t>
            </a:r>
          </a:p>
          <a:p>
            <a:pPr lvl="1"/>
            <a:r>
              <a:rPr lang="en-US" dirty="0"/>
              <a:t>PDL responsibility to ensure compliance throughout their sub-system</a:t>
            </a:r>
          </a:p>
        </p:txBody>
      </p:sp>
      <p:sp>
        <p:nvSpPr>
          <p:cNvPr id="5" name="Slide Number Placeholder 4"/>
          <p:cNvSpPr>
            <a:spLocks noGrp="1"/>
          </p:cNvSpPr>
          <p:nvPr>
            <p:ph type="sldNum" sz="quarter" idx="12"/>
          </p:nvPr>
        </p:nvSpPr>
        <p:spPr/>
        <p:txBody>
          <a:bodyPr/>
          <a:lstStyle/>
          <a:p>
            <a:fld id="{B0D1B106-9B78-43E7-9216-5A30474DFCE2}" type="slidenum">
              <a:rPr lang="en-US" smtClean="0"/>
              <a:pPr/>
              <a:t>34</a:t>
            </a:fld>
            <a:endParaRPr lang="en-US" dirty="0"/>
          </a:p>
        </p:txBody>
      </p:sp>
      <p:pic>
        <p:nvPicPr>
          <p:cNvPr id="205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623" y="3232371"/>
            <a:ext cx="8001000" cy="2628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Oval 6"/>
          <p:cNvSpPr/>
          <p:nvPr/>
        </p:nvSpPr>
        <p:spPr>
          <a:xfrm>
            <a:off x="7059296" y="5579291"/>
            <a:ext cx="2692958" cy="3717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710033" y="3147589"/>
            <a:ext cx="7274589" cy="7077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259531" y="3315585"/>
            <a:ext cx="360066" cy="3717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731047" y="5579290"/>
            <a:ext cx="360066" cy="37178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l="1175" t="46800" r="42609" b="2318"/>
          <a:stretch/>
        </p:blipFill>
        <p:spPr bwMode="auto">
          <a:xfrm>
            <a:off x="8796843" y="928614"/>
            <a:ext cx="3072584" cy="2134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246094" y="6045145"/>
            <a:ext cx="10094259" cy="369332"/>
          </a:xfrm>
          <a:prstGeom prst="rect">
            <a:avLst/>
          </a:prstGeom>
          <a:solidFill>
            <a:srgbClr val="00B050"/>
          </a:solidFill>
          <a:ln w="25400">
            <a:noFill/>
          </a:ln>
        </p:spPr>
        <p:txBody>
          <a:bodyPr wrap="square" rtlCol="0">
            <a:spAutoFit/>
          </a:bodyPr>
          <a:lstStyle/>
          <a:p>
            <a:pPr algn="ctr"/>
            <a:r>
              <a:rPr lang="en-US" dirty="0">
                <a:solidFill>
                  <a:schemeClr val="bg1"/>
                </a:solidFill>
              </a:rPr>
              <a:t>Clearly Distinguish NASA/GSFC Standard </a:t>
            </a:r>
            <a:r>
              <a:rPr lang="en-US" dirty="0" err="1">
                <a:solidFill>
                  <a:schemeClr val="bg1"/>
                </a:solidFill>
              </a:rPr>
              <a:t>Reqt</a:t>
            </a:r>
            <a:r>
              <a:rPr lang="en-US" dirty="0">
                <a:solidFill>
                  <a:schemeClr val="bg1"/>
                </a:solidFill>
              </a:rPr>
              <a:t> From Your Design Driving </a:t>
            </a:r>
            <a:r>
              <a:rPr lang="en-US" dirty="0" err="1">
                <a:solidFill>
                  <a:schemeClr val="bg1"/>
                </a:solidFill>
              </a:rPr>
              <a:t>Reqts</a:t>
            </a:r>
            <a:endParaRPr lang="en-US" dirty="0">
              <a:solidFill>
                <a:schemeClr val="bg1"/>
              </a:solidFill>
            </a:endParaRPr>
          </a:p>
        </p:txBody>
      </p:sp>
      <p:sp>
        <p:nvSpPr>
          <p:cNvPr id="14" name="TextBox 13"/>
          <p:cNvSpPr txBox="1"/>
          <p:nvPr/>
        </p:nvSpPr>
        <p:spPr>
          <a:xfrm>
            <a:off x="1858865" y="2978455"/>
            <a:ext cx="1702335" cy="253916"/>
          </a:xfrm>
          <a:prstGeom prst="rect">
            <a:avLst/>
          </a:prstGeom>
          <a:noFill/>
        </p:spPr>
        <p:txBody>
          <a:bodyPr wrap="square" rtlCol="0">
            <a:spAutoFit/>
          </a:bodyPr>
          <a:lstStyle/>
          <a:p>
            <a:r>
              <a:rPr lang="en-US" sz="1050" dirty="0"/>
              <a:t>L4 example:</a:t>
            </a:r>
          </a:p>
        </p:txBody>
      </p:sp>
      <p:sp>
        <p:nvSpPr>
          <p:cNvPr id="24" name="Date Placeholder 2">
            <a:extLst>
              <a:ext uri="{FF2B5EF4-FFF2-40B4-BE49-F238E27FC236}">
                <a16:creationId xmlns:a16="http://schemas.microsoft.com/office/drawing/2014/main" id="{EFE7F13D-E3CB-4881-B074-763E08945406}"/>
              </a:ext>
            </a:extLst>
          </p:cNvPr>
          <p:cNvSpPr>
            <a:spLocks noGrp="1"/>
          </p:cNvSpPr>
          <p:nvPr>
            <p:ph type="dt" sz="half" idx="10"/>
          </p:nvPr>
        </p:nvSpPr>
        <p:spPr>
          <a:xfrm>
            <a:off x="609600" y="6584950"/>
            <a:ext cx="2844800" cy="196850"/>
          </a:xfrm>
        </p:spPr>
        <p:txBody>
          <a:bodyPr/>
          <a:lstStyle/>
          <a:p>
            <a:r>
              <a:rPr lang="en-US" smtClean="0"/>
              <a:t>10/6/2020</a:t>
            </a:r>
            <a:endParaRPr lang="en-US" dirty="0"/>
          </a:p>
        </p:txBody>
      </p:sp>
      <p:sp>
        <p:nvSpPr>
          <p:cNvPr id="25" name="Footer Placeholder 4">
            <a:extLst>
              <a:ext uri="{FF2B5EF4-FFF2-40B4-BE49-F238E27FC236}">
                <a16:creationId xmlns:a16="http://schemas.microsoft.com/office/drawing/2014/main" id="{C8190493-E355-420A-8594-033ADA67C85B}"/>
              </a:ext>
            </a:extLst>
          </p:cNvPr>
          <p:cNvSpPr txBox="1">
            <a:spLocks/>
          </p:cNvSpPr>
          <p:nvPr/>
        </p:nvSpPr>
        <p:spPr>
          <a:xfrm>
            <a:off x="4165600" y="6553201"/>
            <a:ext cx="3860800" cy="212725"/>
          </a:xfrm>
          <a:prstGeom prst="rect">
            <a:avLst/>
          </a:prstGeom>
        </p:spPr>
        <p:txBody>
          <a:bodyPr/>
          <a:lstStyle>
            <a:defPPr>
              <a:defRPr lang="en-US"/>
            </a:defPPr>
            <a:lvl1pPr marL="0" algn="ctr" defTabSz="457200" rtl="0" eaLnBrk="1" latinLnBrk="0" hangingPunct="1">
              <a:defRPr sz="1000" kern="1200">
                <a:solidFill>
                  <a:schemeClr val="tx1">
                    <a:lumMod val="50000"/>
                    <a:lumOff val="50000"/>
                  </a:schemeClr>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Lessons Learned In Instrument Development </a:t>
            </a:r>
            <a:endParaRPr lang="en-US" dirty="0"/>
          </a:p>
        </p:txBody>
      </p:sp>
      <p:sp>
        <p:nvSpPr>
          <p:cNvPr id="4" name="Rectangle 3">
            <a:extLst>
              <a:ext uri="{FF2B5EF4-FFF2-40B4-BE49-F238E27FC236}">
                <a16:creationId xmlns:a16="http://schemas.microsoft.com/office/drawing/2014/main" id="{42B0794C-2337-48C9-B6CB-21D5FF71FC54}"/>
              </a:ext>
            </a:extLst>
          </p:cNvPr>
          <p:cNvSpPr/>
          <p:nvPr/>
        </p:nvSpPr>
        <p:spPr>
          <a:xfrm>
            <a:off x="10413580" y="1035049"/>
            <a:ext cx="612119" cy="370557"/>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A538A5B-3C8A-4F8B-AE40-CCAC7B077649}"/>
              </a:ext>
            </a:extLst>
          </p:cNvPr>
          <p:cNvSpPr/>
          <p:nvPr/>
        </p:nvSpPr>
        <p:spPr>
          <a:xfrm>
            <a:off x="10080205" y="1404201"/>
            <a:ext cx="536995" cy="370557"/>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212A4A22-3DB4-47BC-9A13-8B236932355A}"/>
              </a:ext>
            </a:extLst>
          </p:cNvPr>
          <p:cNvSpPr/>
          <p:nvPr/>
        </p:nvSpPr>
        <p:spPr>
          <a:xfrm>
            <a:off x="10636250" y="1831975"/>
            <a:ext cx="79375" cy="73337"/>
          </a:xfrm>
          <a:custGeom>
            <a:avLst/>
            <a:gdLst>
              <a:gd name="connsiteX0" fmla="*/ 79375 w 79375"/>
              <a:gd name="connsiteY0" fmla="*/ 0 h 73337"/>
              <a:gd name="connsiteX1" fmla="*/ 76200 w 79375"/>
              <a:gd name="connsiteY1" fmla="*/ 28575 h 73337"/>
              <a:gd name="connsiteX2" fmla="*/ 73025 w 79375"/>
              <a:gd name="connsiteY2" fmla="*/ 38100 h 73337"/>
              <a:gd name="connsiteX3" fmla="*/ 50800 w 79375"/>
              <a:gd name="connsiteY3" fmla="*/ 63500 h 73337"/>
              <a:gd name="connsiteX4" fmla="*/ 25400 w 79375"/>
              <a:gd name="connsiteY4" fmla="*/ 73025 h 73337"/>
              <a:gd name="connsiteX5" fmla="*/ 0 w 79375"/>
              <a:gd name="connsiteY5" fmla="*/ 73025 h 7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75" h="73337">
                <a:moveTo>
                  <a:pt x="79375" y="0"/>
                </a:moveTo>
                <a:cubicBezTo>
                  <a:pt x="78317" y="9525"/>
                  <a:pt x="77776" y="19122"/>
                  <a:pt x="76200" y="28575"/>
                </a:cubicBezTo>
                <a:cubicBezTo>
                  <a:pt x="75650" y="31876"/>
                  <a:pt x="74650" y="35174"/>
                  <a:pt x="73025" y="38100"/>
                </a:cubicBezTo>
                <a:cubicBezTo>
                  <a:pt x="64288" y="53827"/>
                  <a:pt x="63635" y="56166"/>
                  <a:pt x="50800" y="63500"/>
                </a:cubicBezTo>
                <a:cubicBezTo>
                  <a:pt x="43031" y="67939"/>
                  <a:pt x="34547" y="72263"/>
                  <a:pt x="25400" y="73025"/>
                </a:cubicBezTo>
                <a:cubicBezTo>
                  <a:pt x="16963" y="73728"/>
                  <a:pt x="8467" y="73025"/>
                  <a:pt x="0" y="73025"/>
                </a:cubicBezTo>
              </a:path>
            </a:pathLst>
          </a:cu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1792FF23-EA6A-439C-9A87-8D218735DF00}"/>
              </a:ext>
            </a:extLst>
          </p:cNvPr>
          <p:cNvSpPr/>
          <p:nvPr/>
        </p:nvSpPr>
        <p:spPr>
          <a:xfrm rot="10800000">
            <a:off x="10118725" y="1905312"/>
            <a:ext cx="79375" cy="73337"/>
          </a:xfrm>
          <a:custGeom>
            <a:avLst/>
            <a:gdLst>
              <a:gd name="connsiteX0" fmla="*/ 79375 w 79375"/>
              <a:gd name="connsiteY0" fmla="*/ 0 h 73337"/>
              <a:gd name="connsiteX1" fmla="*/ 76200 w 79375"/>
              <a:gd name="connsiteY1" fmla="*/ 28575 h 73337"/>
              <a:gd name="connsiteX2" fmla="*/ 73025 w 79375"/>
              <a:gd name="connsiteY2" fmla="*/ 38100 h 73337"/>
              <a:gd name="connsiteX3" fmla="*/ 50800 w 79375"/>
              <a:gd name="connsiteY3" fmla="*/ 63500 h 73337"/>
              <a:gd name="connsiteX4" fmla="*/ 25400 w 79375"/>
              <a:gd name="connsiteY4" fmla="*/ 73025 h 73337"/>
              <a:gd name="connsiteX5" fmla="*/ 0 w 79375"/>
              <a:gd name="connsiteY5" fmla="*/ 73025 h 7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75" h="73337">
                <a:moveTo>
                  <a:pt x="79375" y="0"/>
                </a:moveTo>
                <a:cubicBezTo>
                  <a:pt x="78317" y="9525"/>
                  <a:pt x="77776" y="19122"/>
                  <a:pt x="76200" y="28575"/>
                </a:cubicBezTo>
                <a:cubicBezTo>
                  <a:pt x="75650" y="31876"/>
                  <a:pt x="74650" y="35174"/>
                  <a:pt x="73025" y="38100"/>
                </a:cubicBezTo>
                <a:cubicBezTo>
                  <a:pt x="64288" y="53827"/>
                  <a:pt x="63635" y="56166"/>
                  <a:pt x="50800" y="63500"/>
                </a:cubicBezTo>
                <a:cubicBezTo>
                  <a:pt x="43031" y="67939"/>
                  <a:pt x="34547" y="72263"/>
                  <a:pt x="25400" y="73025"/>
                </a:cubicBezTo>
                <a:cubicBezTo>
                  <a:pt x="16963" y="73728"/>
                  <a:pt x="8467" y="73025"/>
                  <a:pt x="0" y="73025"/>
                </a:cubicBezTo>
              </a:path>
            </a:pathLst>
          </a:cu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9EC79C89-1CFA-491E-9014-47FD3D8C651B}"/>
              </a:ext>
            </a:extLst>
          </p:cNvPr>
          <p:cNvCxnSpPr>
            <a:stCxn id="31" idx="5"/>
          </p:cNvCxnSpPr>
          <p:nvPr/>
        </p:nvCxnSpPr>
        <p:spPr>
          <a:xfrm flipH="1">
            <a:off x="10198100" y="1905000"/>
            <a:ext cx="438150" cy="31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A8711EE-6BF3-4004-9479-5BE4D078FBAD}"/>
              </a:ext>
            </a:extLst>
          </p:cNvPr>
          <p:cNvCxnSpPr>
            <a:cxnSpLocks/>
          </p:cNvCxnSpPr>
          <p:nvPr/>
        </p:nvCxnSpPr>
        <p:spPr>
          <a:xfrm flipV="1">
            <a:off x="10715625" y="1404513"/>
            <a:ext cx="0" cy="42746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7E808352-F927-4239-B3AB-5927FEE9DC25}"/>
              </a:ext>
            </a:extLst>
          </p:cNvPr>
          <p:cNvSpPr/>
          <p:nvPr/>
        </p:nvSpPr>
        <p:spPr>
          <a:xfrm>
            <a:off x="8899105" y="2039165"/>
            <a:ext cx="2441234" cy="338599"/>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8"/>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3679039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Content Placeholder 3">
            <a:extLst>
              <a:ext uri="{FF2B5EF4-FFF2-40B4-BE49-F238E27FC236}">
                <a16:creationId xmlns:a16="http://schemas.microsoft.com/office/drawing/2014/main" id="{487D74BF-1A30-4274-9053-398274D93E04}"/>
              </a:ext>
            </a:extLst>
          </p:cNvPr>
          <p:cNvPicPr>
            <a:picLocks noChangeAspect="1"/>
          </p:cNvPicPr>
          <p:nvPr/>
        </p:nvPicPr>
        <p:blipFill>
          <a:blip r:embed="rId2"/>
          <a:stretch>
            <a:fillRect/>
          </a:stretch>
        </p:blipFill>
        <p:spPr>
          <a:xfrm>
            <a:off x="7575532" y="819447"/>
            <a:ext cx="1060885" cy="749925"/>
          </a:xfrm>
          <a:prstGeom prst="rect">
            <a:avLst/>
          </a:prstGeom>
        </p:spPr>
      </p:pic>
      <p:pic>
        <p:nvPicPr>
          <p:cNvPr id="16" name="Picture 15">
            <a:extLst>
              <a:ext uri="{FF2B5EF4-FFF2-40B4-BE49-F238E27FC236}">
                <a16:creationId xmlns:a16="http://schemas.microsoft.com/office/drawing/2014/main" id="{B34E992E-3885-45FB-B060-5FE0A91CCFFC}"/>
              </a:ext>
            </a:extLst>
          </p:cNvPr>
          <p:cNvPicPr>
            <a:picLocks noChangeAspect="1"/>
          </p:cNvPicPr>
          <p:nvPr/>
        </p:nvPicPr>
        <p:blipFill>
          <a:blip r:embed="rId3"/>
          <a:stretch>
            <a:fillRect/>
          </a:stretch>
        </p:blipFill>
        <p:spPr>
          <a:xfrm>
            <a:off x="9811108" y="2843641"/>
            <a:ext cx="1730903" cy="1252723"/>
          </a:xfrm>
          <a:prstGeom prst="rect">
            <a:avLst/>
          </a:prstGeom>
        </p:spPr>
      </p:pic>
      <p:sp>
        <p:nvSpPr>
          <p:cNvPr id="2" name="Title 1">
            <a:extLst>
              <a:ext uri="{FF2B5EF4-FFF2-40B4-BE49-F238E27FC236}">
                <a16:creationId xmlns:a16="http://schemas.microsoft.com/office/drawing/2014/main" id="{D58F99CC-90B3-4EED-A802-3FCEA587F252}"/>
              </a:ext>
            </a:extLst>
          </p:cNvPr>
          <p:cNvSpPr>
            <a:spLocks noGrp="1"/>
          </p:cNvSpPr>
          <p:nvPr>
            <p:ph type="title"/>
          </p:nvPr>
        </p:nvSpPr>
        <p:spPr>
          <a:xfrm>
            <a:off x="609600" y="152400"/>
            <a:ext cx="10723927" cy="533400"/>
          </a:xfrm>
        </p:spPr>
        <p:txBody>
          <a:bodyPr>
            <a:normAutofit fontScale="90000"/>
          </a:bodyPr>
          <a:lstStyle/>
          <a:p>
            <a:r>
              <a:rPr lang="en-US" dirty="0"/>
              <a:t>Navigating the Test Documentation - Plans, Procedures, PROCs, WOA’s, and P/F Reports</a:t>
            </a:r>
          </a:p>
        </p:txBody>
      </p:sp>
      <p:sp>
        <p:nvSpPr>
          <p:cNvPr id="3" name="Date Placeholder 2">
            <a:extLst>
              <a:ext uri="{FF2B5EF4-FFF2-40B4-BE49-F238E27FC236}">
                <a16:creationId xmlns:a16="http://schemas.microsoft.com/office/drawing/2014/main" id="{B19E65BC-AC38-4E4C-87E1-749F6EB19C7A}"/>
              </a:ext>
            </a:extLst>
          </p:cNvPr>
          <p:cNvSpPr>
            <a:spLocks noGrp="1"/>
          </p:cNvSpPr>
          <p:nvPr>
            <p:ph type="dt" sz="half" idx="10"/>
          </p:nvPr>
        </p:nvSpPr>
        <p:spPr/>
        <p:txBody>
          <a:bodyPr/>
          <a:lstStyle/>
          <a:p>
            <a:r>
              <a:rPr lang="en-US" smtClean="0"/>
              <a:t>10/6/2020</a:t>
            </a:r>
            <a:endParaRPr lang="en-US" dirty="0"/>
          </a:p>
        </p:txBody>
      </p:sp>
      <p:sp>
        <p:nvSpPr>
          <p:cNvPr id="4" name="Slide Number Placeholder 3">
            <a:extLst>
              <a:ext uri="{FF2B5EF4-FFF2-40B4-BE49-F238E27FC236}">
                <a16:creationId xmlns:a16="http://schemas.microsoft.com/office/drawing/2014/main" id="{E2F1BA24-2C13-42EB-B8D1-DE643C28B384}"/>
              </a:ext>
            </a:extLst>
          </p:cNvPr>
          <p:cNvSpPr>
            <a:spLocks noGrp="1"/>
          </p:cNvSpPr>
          <p:nvPr>
            <p:ph type="sldNum" sz="quarter" idx="12"/>
          </p:nvPr>
        </p:nvSpPr>
        <p:spPr/>
        <p:txBody>
          <a:bodyPr/>
          <a:lstStyle/>
          <a:p>
            <a:fld id="{B0D1B106-9B78-43E7-9216-5A30474DFCE2}" type="slidenum">
              <a:rPr lang="en-US" smtClean="0"/>
              <a:pPr/>
              <a:t>35</a:t>
            </a:fld>
            <a:endParaRPr lang="en-US" dirty="0"/>
          </a:p>
        </p:txBody>
      </p:sp>
      <p:pic>
        <p:nvPicPr>
          <p:cNvPr id="7" name="Picture 6">
            <a:extLst>
              <a:ext uri="{FF2B5EF4-FFF2-40B4-BE49-F238E27FC236}">
                <a16:creationId xmlns:a16="http://schemas.microsoft.com/office/drawing/2014/main" id="{351EFF2D-6785-44BE-800C-95A7627A7C1A}"/>
              </a:ext>
            </a:extLst>
          </p:cNvPr>
          <p:cNvPicPr>
            <a:picLocks noChangeAspect="1"/>
          </p:cNvPicPr>
          <p:nvPr/>
        </p:nvPicPr>
        <p:blipFill>
          <a:blip r:embed="rId4"/>
          <a:stretch>
            <a:fillRect/>
          </a:stretch>
        </p:blipFill>
        <p:spPr>
          <a:xfrm>
            <a:off x="1380080" y="1047494"/>
            <a:ext cx="1671945" cy="2296981"/>
          </a:xfrm>
          <a:prstGeom prst="rect">
            <a:avLst/>
          </a:prstGeom>
        </p:spPr>
      </p:pic>
      <p:pic>
        <p:nvPicPr>
          <p:cNvPr id="9" name="Picture 8">
            <a:extLst>
              <a:ext uri="{FF2B5EF4-FFF2-40B4-BE49-F238E27FC236}">
                <a16:creationId xmlns:a16="http://schemas.microsoft.com/office/drawing/2014/main" id="{47611B35-8FD7-4A3D-BB3A-D700925F3BC5}"/>
              </a:ext>
            </a:extLst>
          </p:cNvPr>
          <p:cNvPicPr>
            <a:picLocks noChangeAspect="1"/>
          </p:cNvPicPr>
          <p:nvPr/>
        </p:nvPicPr>
        <p:blipFill>
          <a:blip r:embed="rId5"/>
          <a:stretch>
            <a:fillRect/>
          </a:stretch>
        </p:blipFill>
        <p:spPr>
          <a:xfrm>
            <a:off x="5347367" y="1236209"/>
            <a:ext cx="1653592" cy="2025725"/>
          </a:xfrm>
          <a:prstGeom prst="rect">
            <a:avLst/>
          </a:prstGeom>
        </p:spPr>
      </p:pic>
      <p:pic>
        <p:nvPicPr>
          <p:cNvPr id="11" name="Picture 10">
            <a:extLst>
              <a:ext uri="{FF2B5EF4-FFF2-40B4-BE49-F238E27FC236}">
                <a16:creationId xmlns:a16="http://schemas.microsoft.com/office/drawing/2014/main" id="{C162ADD8-571B-4E4A-AD17-A7C148FB7699}"/>
              </a:ext>
            </a:extLst>
          </p:cNvPr>
          <p:cNvPicPr>
            <a:picLocks noChangeAspect="1"/>
          </p:cNvPicPr>
          <p:nvPr/>
        </p:nvPicPr>
        <p:blipFill>
          <a:blip r:embed="rId6"/>
          <a:stretch>
            <a:fillRect/>
          </a:stretch>
        </p:blipFill>
        <p:spPr>
          <a:xfrm>
            <a:off x="5187002" y="3856858"/>
            <a:ext cx="2042300" cy="2072862"/>
          </a:xfrm>
          <a:prstGeom prst="rect">
            <a:avLst/>
          </a:prstGeom>
        </p:spPr>
      </p:pic>
      <p:pic>
        <p:nvPicPr>
          <p:cNvPr id="12" name="Picture 11">
            <a:extLst>
              <a:ext uri="{FF2B5EF4-FFF2-40B4-BE49-F238E27FC236}">
                <a16:creationId xmlns:a16="http://schemas.microsoft.com/office/drawing/2014/main" id="{158805BE-C75D-4BE1-BAE6-ABAE10CF0777}"/>
              </a:ext>
            </a:extLst>
          </p:cNvPr>
          <p:cNvPicPr>
            <a:picLocks noChangeAspect="1"/>
          </p:cNvPicPr>
          <p:nvPr/>
        </p:nvPicPr>
        <p:blipFill>
          <a:blip r:embed="rId7"/>
          <a:stretch>
            <a:fillRect/>
          </a:stretch>
        </p:blipFill>
        <p:spPr>
          <a:xfrm>
            <a:off x="1286331" y="4367014"/>
            <a:ext cx="1625016" cy="1910825"/>
          </a:xfrm>
          <a:prstGeom prst="rect">
            <a:avLst/>
          </a:prstGeom>
        </p:spPr>
      </p:pic>
      <p:sp>
        <p:nvSpPr>
          <p:cNvPr id="18" name="TextBox 17">
            <a:extLst>
              <a:ext uri="{FF2B5EF4-FFF2-40B4-BE49-F238E27FC236}">
                <a16:creationId xmlns:a16="http://schemas.microsoft.com/office/drawing/2014/main" id="{B7BCB444-D6DB-4CF9-90AA-A5D41EBAC650}"/>
              </a:ext>
            </a:extLst>
          </p:cNvPr>
          <p:cNvSpPr txBox="1"/>
          <p:nvPr/>
        </p:nvSpPr>
        <p:spPr>
          <a:xfrm>
            <a:off x="1346710" y="992911"/>
            <a:ext cx="752129" cy="307777"/>
          </a:xfrm>
          <a:prstGeom prst="rect">
            <a:avLst/>
          </a:prstGeom>
          <a:noFill/>
        </p:spPr>
        <p:txBody>
          <a:bodyPr wrap="none" rtlCol="0">
            <a:spAutoFit/>
          </a:bodyPr>
          <a:lstStyle/>
          <a:p>
            <a:r>
              <a:rPr lang="en-US" sz="1400" dirty="0"/>
              <a:t>Plan(s)</a:t>
            </a:r>
          </a:p>
        </p:txBody>
      </p:sp>
      <p:sp>
        <p:nvSpPr>
          <p:cNvPr id="20" name="TextBox 19">
            <a:extLst>
              <a:ext uri="{FF2B5EF4-FFF2-40B4-BE49-F238E27FC236}">
                <a16:creationId xmlns:a16="http://schemas.microsoft.com/office/drawing/2014/main" id="{E91CA47F-8CCF-4C07-AE58-1D799B9730B0}"/>
              </a:ext>
            </a:extLst>
          </p:cNvPr>
          <p:cNvSpPr txBox="1"/>
          <p:nvPr/>
        </p:nvSpPr>
        <p:spPr>
          <a:xfrm>
            <a:off x="1248265" y="4100573"/>
            <a:ext cx="1010213" cy="307777"/>
          </a:xfrm>
          <a:prstGeom prst="rect">
            <a:avLst/>
          </a:prstGeom>
          <a:noFill/>
        </p:spPr>
        <p:txBody>
          <a:bodyPr wrap="none" rtlCol="0">
            <a:spAutoFit/>
          </a:bodyPr>
          <a:lstStyle/>
          <a:p>
            <a:r>
              <a:rPr lang="en-US" sz="1400" dirty="0"/>
              <a:t>Procedure</a:t>
            </a:r>
          </a:p>
        </p:txBody>
      </p:sp>
      <p:sp>
        <p:nvSpPr>
          <p:cNvPr id="22" name="TextBox 21">
            <a:extLst>
              <a:ext uri="{FF2B5EF4-FFF2-40B4-BE49-F238E27FC236}">
                <a16:creationId xmlns:a16="http://schemas.microsoft.com/office/drawing/2014/main" id="{30B73BD2-9F1F-4DE0-8277-552B265752F6}"/>
              </a:ext>
            </a:extLst>
          </p:cNvPr>
          <p:cNvSpPr txBox="1"/>
          <p:nvPr/>
        </p:nvSpPr>
        <p:spPr>
          <a:xfrm>
            <a:off x="5633927" y="883117"/>
            <a:ext cx="1186479" cy="307777"/>
          </a:xfrm>
          <a:prstGeom prst="rect">
            <a:avLst/>
          </a:prstGeom>
          <a:noFill/>
        </p:spPr>
        <p:txBody>
          <a:bodyPr wrap="none" rtlCol="0">
            <a:spAutoFit/>
          </a:bodyPr>
          <a:lstStyle/>
          <a:p>
            <a:r>
              <a:rPr lang="en-US" sz="1400" dirty="0"/>
              <a:t>Proc (STOL)</a:t>
            </a:r>
          </a:p>
        </p:txBody>
      </p:sp>
      <p:cxnSp>
        <p:nvCxnSpPr>
          <p:cNvPr id="34" name="Straight Arrow Connector 33">
            <a:extLst>
              <a:ext uri="{FF2B5EF4-FFF2-40B4-BE49-F238E27FC236}">
                <a16:creationId xmlns:a16="http://schemas.microsoft.com/office/drawing/2014/main" id="{CA3BAE8B-4AF6-4AA8-A6FF-D6B1039CA3B5}"/>
              </a:ext>
            </a:extLst>
          </p:cNvPr>
          <p:cNvCxnSpPr>
            <a:cxnSpLocks/>
          </p:cNvCxnSpPr>
          <p:nvPr/>
        </p:nvCxnSpPr>
        <p:spPr>
          <a:xfrm>
            <a:off x="2152935" y="3429000"/>
            <a:ext cx="0" cy="62186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464ADF04-D871-44E8-977C-9267A810C8D3}"/>
              </a:ext>
            </a:extLst>
          </p:cNvPr>
          <p:cNvSpPr txBox="1"/>
          <p:nvPr/>
        </p:nvSpPr>
        <p:spPr>
          <a:xfrm>
            <a:off x="368365" y="3438491"/>
            <a:ext cx="1621374" cy="500137"/>
          </a:xfrm>
          <a:prstGeom prst="rect">
            <a:avLst/>
          </a:prstGeom>
          <a:noFill/>
        </p:spPr>
        <p:txBody>
          <a:bodyPr wrap="square" rtlCol="0">
            <a:spAutoFit/>
          </a:bodyPr>
          <a:lstStyle/>
          <a:p>
            <a:r>
              <a:rPr lang="en-US" sz="1050" b="1" dirty="0">
                <a:solidFill>
                  <a:srgbClr val="FF0000"/>
                </a:solidFill>
              </a:rPr>
              <a:t>Paperless Option</a:t>
            </a:r>
          </a:p>
          <a:p>
            <a:r>
              <a:rPr lang="en-US" sz="800" dirty="0"/>
              <a:t>Signature-free procedure embedded into the PLAN</a:t>
            </a:r>
          </a:p>
        </p:txBody>
      </p:sp>
      <p:sp>
        <p:nvSpPr>
          <p:cNvPr id="67" name="Rectangle 66">
            <a:extLst>
              <a:ext uri="{FF2B5EF4-FFF2-40B4-BE49-F238E27FC236}">
                <a16:creationId xmlns:a16="http://schemas.microsoft.com/office/drawing/2014/main" id="{38E7958D-EE51-4BED-ADD6-65212916C093}"/>
              </a:ext>
            </a:extLst>
          </p:cNvPr>
          <p:cNvSpPr/>
          <p:nvPr/>
        </p:nvSpPr>
        <p:spPr>
          <a:xfrm>
            <a:off x="9646919" y="2778013"/>
            <a:ext cx="2038946" cy="1496998"/>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0C398B1C-E199-4762-A419-305ABAF3BF0F}"/>
              </a:ext>
            </a:extLst>
          </p:cNvPr>
          <p:cNvSpPr txBox="1"/>
          <p:nvPr/>
        </p:nvSpPr>
        <p:spPr>
          <a:xfrm>
            <a:off x="9853307" y="4042948"/>
            <a:ext cx="2367771" cy="261610"/>
          </a:xfrm>
          <a:prstGeom prst="rect">
            <a:avLst/>
          </a:prstGeom>
          <a:noFill/>
        </p:spPr>
        <p:txBody>
          <a:bodyPr wrap="square" rtlCol="0">
            <a:spAutoFit/>
          </a:bodyPr>
          <a:lstStyle/>
          <a:p>
            <a:r>
              <a:rPr lang="en-US" sz="1050" dirty="0"/>
              <a:t>XINA Trending P/F plots </a:t>
            </a:r>
          </a:p>
        </p:txBody>
      </p:sp>
      <p:sp>
        <p:nvSpPr>
          <p:cNvPr id="71" name="Rectangle 70">
            <a:extLst>
              <a:ext uri="{FF2B5EF4-FFF2-40B4-BE49-F238E27FC236}">
                <a16:creationId xmlns:a16="http://schemas.microsoft.com/office/drawing/2014/main" id="{9417EE65-E66A-4442-9F37-F9920DB3C156}"/>
              </a:ext>
            </a:extLst>
          </p:cNvPr>
          <p:cNvSpPr/>
          <p:nvPr/>
        </p:nvSpPr>
        <p:spPr>
          <a:xfrm>
            <a:off x="9654512" y="1314910"/>
            <a:ext cx="2031353" cy="1400249"/>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20C8B90B-21F6-4639-88E7-1632A644BD9F}"/>
              </a:ext>
            </a:extLst>
          </p:cNvPr>
          <p:cNvSpPr txBox="1"/>
          <p:nvPr/>
        </p:nvSpPr>
        <p:spPr>
          <a:xfrm>
            <a:off x="9747406" y="2483172"/>
            <a:ext cx="2220670" cy="261610"/>
          </a:xfrm>
          <a:prstGeom prst="rect">
            <a:avLst/>
          </a:prstGeom>
          <a:noFill/>
        </p:spPr>
        <p:txBody>
          <a:bodyPr wrap="square" rtlCol="0">
            <a:spAutoFit/>
          </a:bodyPr>
          <a:lstStyle/>
          <a:p>
            <a:r>
              <a:rPr lang="en-US" sz="1050" dirty="0"/>
              <a:t>ITOS generated P/F report</a:t>
            </a:r>
          </a:p>
        </p:txBody>
      </p:sp>
      <p:sp>
        <p:nvSpPr>
          <p:cNvPr id="75" name="Rectangle 74">
            <a:extLst>
              <a:ext uri="{FF2B5EF4-FFF2-40B4-BE49-F238E27FC236}">
                <a16:creationId xmlns:a16="http://schemas.microsoft.com/office/drawing/2014/main" id="{27BD0BA2-087B-49A6-B82A-FE56670ECCA2}"/>
              </a:ext>
            </a:extLst>
          </p:cNvPr>
          <p:cNvSpPr/>
          <p:nvPr/>
        </p:nvSpPr>
        <p:spPr>
          <a:xfrm>
            <a:off x="9654512" y="4346806"/>
            <a:ext cx="2038946" cy="1650777"/>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a:extLst>
              <a:ext uri="{FF2B5EF4-FFF2-40B4-BE49-F238E27FC236}">
                <a16:creationId xmlns:a16="http://schemas.microsoft.com/office/drawing/2014/main" id="{A8DCBB95-1DC8-4F5C-AEFC-572DA2F0A1DD}"/>
              </a:ext>
            </a:extLst>
          </p:cNvPr>
          <p:cNvSpPr txBox="1"/>
          <p:nvPr/>
        </p:nvSpPr>
        <p:spPr>
          <a:xfrm>
            <a:off x="9728062" y="5691756"/>
            <a:ext cx="2220670" cy="261610"/>
          </a:xfrm>
          <a:prstGeom prst="rect">
            <a:avLst/>
          </a:prstGeom>
          <a:noFill/>
        </p:spPr>
        <p:txBody>
          <a:bodyPr wrap="square" rtlCol="0">
            <a:spAutoFit/>
          </a:bodyPr>
          <a:lstStyle/>
          <a:p>
            <a:r>
              <a:rPr lang="en-US" sz="1050" dirty="0"/>
              <a:t>Sci generated P/F reports</a:t>
            </a:r>
          </a:p>
        </p:txBody>
      </p:sp>
      <p:sp>
        <p:nvSpPr>
          <p:cNvPr id="87" name="TextBox 86">
            <a:extLst>
              <a:ext uri="{FF2B5EF4-FFF2-40B4-BE49-F238E27FC236}">
                <a16:creationId xmlns:a16="http://schemas.microsoft.com/office/drawing/2014/main" id="{50A0E762-E2DB-4052-BD05-E7A62EC3F849}"/>
              </a:ext>
            </a:extLst>
          </p:cNvPr>
          <p:cNvSpPr txBox="1"/>
          <p:nvPr/>
        </p:nvSpPr>
        <p:spPr>
          <a:xfrm>
            <a:off x="5060108" y="3571644"/>
            <a:ext cx="2329964" cy="307777"/>
          </a:xfrm>
          <a:prstGeom prst="rect">
            <a:avLst/>
          </a:prstGeom>
          <a:noFill/>
        </p:spPr>
        <p:txBody>
          <a:bodyPr wrap="square" rtlCol="0">
            <a:spAutoFit/>
          </a:bodyPr>
          <a:lstStyle/>
          <a:p>
            <a:r>
              <a:rPr lang="en-US" sz="1400" dirty="0"/>
              <a:t>Electronic WOA execution</a:t>
            </a:r>
          </a:p>
        </p:txBody>
      </p:sp>
      <p:cxnSp>
        <p:nvCxnSpPr>
          <p:cNvPr id="91" name="Connector: Elbow 90">
            <a:extLst>
              <a:ext uri="{FF2B5EF4-FFF2-40B4-BE49-F238E27FC236}">
                <a16:creationId xmlns:a16="http://schemas.microsoft.com/office/drawing/2014/main" id="{B0808565-9EA4-4C74-8F49-49B494552420}"/>
              </a:ext>
            </a:extLst>
          </p:cNvPr>
          <p:cNvCxnSpPr>
            <a:cxnSpLocks/>
            <a:endCxn id="11" idx="3"/>
          </p:cNvCxnSpPr>
          <p:nvPr/>
        </p:nvCxnSpPr>
        <p:spPr>
          <a:xfrm rot="10800000">
            <a:off x="7229303" y="4893290"/>
            <a:ext cx="2318129" cy="601989"/>
          </a:xfrm>
          <a:prstGeom prst="bentConnector3">
            <a:avLst>
              <a:gd name="adj1" fmla="val 22809"/>
            </a:avLst>
          </a:prstGeom>
          <a:ln>
            <a:headEnd type="none"/>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D80C4307-8474-4A24-8AEA-37DA443889D0}"/>
              </a:ext>
            </a:extLst>
          </p:cNvPr>
          <p:cNvPicPr>
            <a:picLocks noChangeAspect="1"/>
          </p:cNvPicPr>
          <p:nvPr/>
        </p:nvPicPr>
        <p:blipFill>
          <a:blip r:embed="rId8"/>
          <a:stretch>
            <a:fillRect/>
          </a:stretch>
        </p:blipFill>
        <p:spPr>
          <a:xfrm>
            <a:off x="9843097" y="1394899"/>
            <a:ext cx="1657800" cy="1136635"/>
          </a:xfrm>
          <a:prstGeom prst="rect">
            <a:avLst/>
          </a:prstGeom>
        </p:spPr>
      </p:pic>
      <p:pic>
        <p:nvPicPr>
          <p:cNvPr id="25" name="Picture 24">
            <a:extLst>
              <a:ext uri="{FF2B5EF4-FFF2-40B4-BE49-F238E27FC236}">
                <a16:creationId xmlns:a16="http://schemas.microsoft.com/office/drawing/2014/main" id="{4A32F3F0-371D-45BA-83EE-0A05B14AA672}"/>
              </a:ext>
            </a:extLst>
          </p:cNvPr>
          <p:cNvPicPr>
            <a:picLocks noChangeAspect="1"/>
          </p:cNvPicPr>
          <p:nvPr/>
        </p:nvPicPr>
        <p:blipFill>
          <a:blip r:embed="rId9"/>
          <a:stretch>
            <a:fillRect/>
          </a:stretch>
        </p:blipFill>
        <p:spPr>
          <a:xfrm>
            <a:off x="9793303" y="4423366"/>
            <a:ext cx="1892562" cy="1309398"/>
          </a:xfrm>
          <a:prstGeom prst="rect">
            <a:avLst/>
          </a:prstGeom>
        </p:spPr>
      </p:pic>
      <p:cxnSp>
        <p:nvCxnSpPr>
          <p:cNvPr id="74" name="Connector: Elbow 73">
            <a:extLst>
              <a:ext uri="{FF2B5EF4-FFF2-40B4-BE49-F238E27FC236}">
                <a16:creationId xmlns:a16="http://schemas.microsoft.com/office/drawing/2014/main" id="{A8EEF9EE-C4EA-475A-8E24-EB33018A2DF0}"/>
              </a:ext>
            </a:extLst>
          </p:cNvPr>
          <p:cNvCxnSpPr>
            <a:cxnSpLocks/>
            <a:stCxn id="11" idx="1"/>
          </p:cNvCxnSpPr>
          <p:nvPr/>
        </p:nvCxnSpPr>
        <p:spPr>
          <a:xfrm rot="10800000">
            <a:off x="4864274" y="3622637"/>
            <a:ext cx="322728" cy="1270652"/>
          </a:xfrm>
          <a:prstGeom prst="bentConnector2">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D671E73B-5B2B-497B-9833-CCF816364899}"/>
              </a:ext>
            </a:extLst>
          </p:cNvPr>
          <p:cNvCxnSpPr>
            <a:cxnSpLocks/>
          </p:cNvCxnSpPr>
          <p:nvPr/>
        </p:nvCxnSpPr>
        <p:spPr>
          <a:xfrm rot="10800000" flipV="1">
            <a:off x="2609295" y="2285976"/>
            <a:ext cx="2766319" cy="1339179"/>
          </a:xfrm>
          <a:prstGeom prst="bentConnector3">
            <a:avLst>
              <a:gd name="adj1" fmla="val 18550"/>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9FEEF065-3ED6-4885-A666-BE2342395E42}"/>
              </a:ext>
            </a:extLst>
          </p:cNvPr>
          <p:cNvSpPr/>
          <p:nvPr/>
        </p:nvSpPr>
        <p:spPr>
          <a:xfrm>
            <a:off x="9547431" y="1014942"/>
            <a:ext cx="2262643" cy="506549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extBox 104">
            <a:extLst>
              <a:ext uri="{FF2B5EF4-FFF2-40B4-BE49-F238E27FC236}">
                <a16:creationId xmlns:a16="http://schemas.microsoft.com/office/drawing/2014/main" id="{F70E12FE-0A19-42F0-BDED-1E54F8D00645}"/>
              </a:ext>
            </a:extLst>
          </p:cNvPr>
          <p:cNvSpPr txBox="1"/>
          <p:nvPr/>
        </p:nvSpPr>
        <p:spPr>
          <a:xfrm>
            <a:off x="9800357" y="993491"/>
            <a:ext cx="1893102" cy="307777"/>
          </a:xfrm>
          <a:prstGeom prst="rect">
            <a:avLst/>
          </a:prstGeom>
          <a:noFill/>
        </p:spPr>
        <p:txBody>
          <a:bodyPr wrap="square" rtlCol="0">
            <a:spAutoFit/>
          </a:bodyPr>
          <a:lstStyle/>
          <a:p>
            <a:r>
              <a:rPr lang="en-US" sz="1400" dirty="0"/>
              <a:t>Pass / Fail Reports</a:t>
            </a:r>
          </a:p>
        </p:txBody>
      </p:sp>
      <p:cxnSp>
        <p:nvCxnSpPr>
          <p:cNvPr id="112" name="Connector: Elbow 111">
            <a:extLst>
              <a:ext uri="{FF2B5EF4-FFF2-40B4-BE49-F238E27FC236}">
                <a16:creationId xmlns:a16="http://schemas.microsoft.com/office/drawing/2014/main" id="{A39B7191-E2E7-4C9D-AF69-87451001B559}"/>
              </a:ext>
            </a:extLst>
          </p:cNvPr>
          <p:cNvCxnSpPr>
            <a:cxnSpLocks/>
          </p:cNvCxnSpPr>
          <p:nvPr/>
        </p:nvCxnSpPr>
        <p:spPr>
          <a:xfrm>
            <a:off x="7018764" y="2799674"/>
            <a:ext cx="2834543" cy="273938"/>
          </a:xfrm>
          <a:prstGeom prst="bentConnector3">
            <a:avLst>
              <a:gd name="adj1" fmla="val 79754"/>
            </a:avLst>
          </a:prstGeom>
          <a:ln>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A25D7A17-3CD9-431A-ACA5-5D47944F2E61}"/>
              </a:ext>
            </a:extLst>
          </p:cNvPr>
          <p:cNvCxnSpPr>
            <a:cxnSpLocks/>
          </p:cNvCxnSpPr>
          <p:nvPr/>
        </p:nvCxnSpPr>
        <p:spPr>
          <a:xfrm flipH="1">
            <a:off x="6985511" y="2187661"/>
            <a:ext cx="2793293"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CFC15AB7-C95D-402E-B4FF-DBB40F0FEB8A}"/>
              </a:ext>
            </a:extLst>
          </p:cNvPr>
          <p:cNvSpPr txBox="1"/>
          <p:nvPr/>
        </p:nvSpPr>
        <p:spPr>
          <a:xfrm>
            <a:off x="7296192" y="1942450"/>
            <a:ext cx="1986441" cy="215444"/>
          </a:xfrm>
          <a:prstGeom prst="rect">
            <a:avLst/>
          </a:prstGeom>
          <a:noFill/>
        </p:spPr>
        <p:txBody>
          <a:bodyPr wrap="none" rtlCol="0">
            <a:spAutoFit/>
          </a:bodyPr>
          <a:lstStyle/>
          <a:p>
            <a:r>
              <a:rPr lang="en-US" sz="800" dirty="0"/>
              <a:t>STOL Proc Generates the ITOS Report</a:t>
            </a:r>
          </a:p>
        </p:txBody>
      </p:sp>
      <p:sp>
        <p:nvSpPr>
          <p:cNvPr id="132" name="TextBox 131">
            <a:extLst>
              <a:ext uri="{FF2B5EF4-FFF2-40B4-BE49-F238E27FC236}">
                <a16:creationId xmlns:a16="http://schemas.microsoft.com/office/drawing/2014/main" id="{FFAD82E8-1963-427A-8D7C-408B7EA04B37}"/>
              </a:ext>
            </a:extLst>
          </p:cNvPr>
          <p:cNvSpPr txBox="1"/>
          <p:nvPr/>
        </p:nvSpPr>
        <p:spPr>
          <a:xfrm>
            <a:off x="7357306" y="4659933"/>
            <a:ext cx="1693092" cy="215444"/>
          </a:xfrm>
          <a:prstGeom prst="rect">
            <a:avLst/>
          </a:prstGeom>
          <a:noFill/>
        </p:spPr>
        <p:txBody>
          <a:bodyPr wrap="none" rtlCol="0">
            <a:spAutoFit/>
          </a:bodyPr>
          <a:lstStyle/>
          <a:p>
            <a:r>
              <a:rPr lang="en-US" sz="800" dirty="0"/>
              <a:t>All P/F Reports attached to WOA</a:t>
            </a:r>
          </a:p>
        </p:txBody>
      </p:sp>
      <p:sp>
        <p:nvSpPr>
          <p:cNvPr id="136" name="TextBox 135">
            <a:extLst>
              <a:ext uri="{FF2B5EF4-FFF2-40B4-BE49-F238E27FC236}">
                <a16:creationId xmlns:a16="http://schemas.microsoft.com/office/drawing/2014/main" id="{FD40C128-BF48-4109-857F-C34736CD37F8}"/>
              </a:ext>
            </a:extLst>
          </p:cNvPr>
          <p:cNvSpPr txBox="1"/>
          <p:nvPr/>
        </p:nvSpPr>
        <p:spPr>
          <a:xfrm>
            <a:off x="7319185" y="2575688"/>
            <a:ext cx="1754006" cy="215444"/>
          </a:xfrm>
          <a:prstGeom prst="rect">
            <a:avLst/>
          </a:prstGeom>
          <a:noFill/>
        </p:spPr>
        <p:txBody>
          <a:bodyPr wrap="none" rtlCol="0">
            <a:spAutoFit/>
          </a:bodyPr>
          <a:lstStyle/>
          <a:p>
            <a:r>
              <a:rPr lang="en-US" sz="800" dirty="0"/>
              <a:t>STOL Proc sets the XINA Markers</a:t>
            </a:r>
          </a:p>
        </p:txBody>
      </p:sp>
      <p:cxnSp>
        <p:nvCxnSpPr>
          <p:cNvPr id="139" name="Connector: Elbow 138">
            <a:extLst>
              <a:ext uri="{FF2B5EF4-FFF2-40B4-BE49-F238E27FC236}">
                <a16:creationId xmlns:a16="http://schemas.microsoft.com/office/drawing/2014/main" id="{75985DC9-719F-4177-9BAF-A5691C856B9C}"/>
              </a:ext>
            </a:extLst>
          </p:cNvPr>
          <p:cNvCxnSpPr>
            <a:cxnSpLocks/>
            <a:endCxn id="25" idx="1"/>
          </p:cNvCxnSpPr>
          <p:nvPr/>
        </p:nvCxnSpPr>
        <p:spPr>
          <a:xfrm rot="16200000" flipH="1">
            <a:off x="8444593" y="3729355"/>
            <a:ext cx="2186750" cy="51067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E69C9D53-ACF1-468A-892D-F9B39891858D}"/>
              </a:ext>
            </a:extLst>
          </p:cNvPr>
          <p:cNvSpPr txBox="1"/>
          <p:nvPr/>
        </p:nvSpPr>
        <p:spPr>
          <a:xfrm>
            <a:off x="7451625" y="5989493"/>
            <a:ext cx="1178528" cy="230832"/>
          </a:xfrm>
          <a:prstGeom prst="rect">
            <a:avLst/>
          </a:prstGeom>
          <a:noFill/>
        </p:spPr>
        <p:txBody>
          <a:bodyPr wrap="none" rtlCol="0">
            <a:spAutoFit/>
          </a:bodyPr>
          <a:lstStyle/>
          <a:p>
            <a:r>
              <a:rPr lang="en-US" sz="900" b="1" dirty="0"/>
              <a:t>Final V&amp;V artifact!</a:t>
            </a:r>
          </a:p>
        </p:txBody>
      </p:sp>
      <p:cxnSp>
        <p:nvCxnSpPr>
          <p:cNvPr id="151" name="Straight Arrow Connector 150">
            <a:extLst>
              <a:ext uri="{FF2B5EF4-FFF2-40B4-BE49-F238E27FC236}">
                <a16:creationId xmlns:a16="http://schemas.microsoft.com/office/drawing/2014/main" id="{DDCE5993-9BDD-4DB1-9B6D-C0F173E06B63}"/>
              </a:ext>
            </a:extLst>
          </p:cNvPr>
          <p:cNvCxnSpPr>
            <a:cxnSpLocks/>
          </p:cNvCxnSpPr>
          <p:nvPr/>
        </p:nvCxnSpPr>
        <p:spPr>
          <a:xfrm>
            <a:off x="7101905" y="5581691"/>
            <a:ext cx="443832" cy="223180"/>
          </a:xfrm>
          <a:prstGeom prst="straightConnector1">
            <a:avLst/>
          </a:prstGeom>
          <a:ln w="22225">
            <a:headEnd type="none"/>
            <a:tailEnd type="triangle"/>
          </a:ln>
        </p:spPr>
        <p:style>
          <a:lnRef idx="1">
            <a:schemeClr val="accent1"/>
          </a:lnRef>
          <a:fillRef idx="0">
            <a:schemeClr val="accent1"/>
          </a:fillRef>
          <a:effectRef idx="0">
            <a:schemeClr val="accent1"/>
          </a:effectRef>
          <a:fontRef idx="minor">
            <a:schemeClr val="tx1"/>
          </a:fontRef>
        </p:style>
      </p:cxnSp>
      <p:sp>
        <p:nvSpPr>
          <p:cNvPr id="157" name="Explosion: 14 Points 156">
            <a:extLst>
              <a:ext uri="{FF2B5EF4-FFF2-40B4-BE49-F238E27FC236}">
                <a16:creationId xmlns:a16="http://schemas.microsoft.com/office/drawing/2014/main" id="{98A6F4CE-B00B-481E-92DE-82EC0CE2246F}"/>
              </a:ext>
            </a:extLst>
          </p:cNvPr>
          <p:cNvSpPr/>
          <p:nvPr/>
        </p:nvSpPr>
        <p:spPr>
          <a:xfrm>
            <a:off x="7322259" y="5711640"/>
            <a:ext cx="1545791" cy="799932"/>
          </a:xfrm>
          <a:prstGeom prst="irregularSeal2">
            <a:avLst/>
          </a:prstGeom>
          <a:solidFill>
            <a:schemeClr val="accent1">
              <a:alpha val="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9" name="Straight Arrow Connector 158">
            <a:extLst>
              <a:ext uri="{FF2B5EF4-FFF2-40B4-BE49-F238E27FC236}">
                <a16:creationId xmlns:a16="http://schemas.microsoft.com/office/drawing/2014/main" id="{FD021755-3BDF-402C-9A25-77DF981A9D06}"/>
              </a:ext>
            </a:extLst>
          </p:cNvPr>
          <p:cNvCxnSpPr>
            <a:cxnSpLocks/>
          </p:cNvCxnSpPr>
          <p:nvPr/>
        </p:nvCxnSpPr>
        <p:spPr>
          <a:xfrm>
            <a:off x="6250321" y="3318802"/>
            <a:ext cx="0" cy="256706"/>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9BCA8BBB-83F8-4F87-8066-3536053CD789}"/>
              </a:ext>
            </a:extLst>
          </p:cNvPr>
          <p:cNvSpPr txBox="1"/>
          <p:nvPr/>
        </p:nvSpPr>
        <p:spPr>
          <a:xfrm>
            <a:off x="6308364" y="3338287"/>
            <a:ext cx="1494320" cy="215444"/>
          </a:xfrm>
          <a:prstGeom prst="rect">
            <a:avLst/>
          </a:prstGeom>
          <a:noFill/>
        </p:spPr>
        <p:txBody>
          <a:bodyPr wrap="none" rtlCol="0">
            <a:spAutoFit/>
          </a:bodyPr>
          <a:lstStyle/>
          <a:p>
            <a:r>
              <a:rPr lang="en-US" sz="800" dirty="0"/>
              <a:t>WOA calls the STOL Proc(s)</a:t>
            </a:r>
          </a:p>
        </p:txBody>
      </p:sp>
      <p:sp>
        <p:nvSpPr>
          <p:cNvPr id="182" name="TextBox 181">
            <a:extLst>
              <a:ext uri="{FF2B5EF4-FFF2-40B4-BE49-F238E27FC236}">
                <a16:creationId xmlns:a16="http://schemas.microsoft.com/office/drawing/2014/main" id="{3573A4FE-A7B6-49B0-A8C0-14BEA75BE49D}"/>
              </a:ext>
            </a:extLst>
          </p:cNvPr>
          <p:cNvSpPr txBox="1"/>
          <p:nvPr/>
        </p:nvSpPr>
        <p:spPr>
          <a:xfrm>
            <a:off x="3134175" y="3251810"/>
            <a:ext cx="1792225" cy="338554"/>
          </a:xfrm>
          <a:prstGeom prst="rect">
            <a:avLst/>
          </a:prstGeom>
          <a:noFill/>
        </p:spPr>
        <p:txBody>
          <a:bodyPr wrap="square" rtlCol="0">
            <a:spAutoFit/>
          </a:bodyPr>
          <a:lstStyle/>
          <a:p>
            <a:r>
              <a:rPr lang="en-US" sz="800" dirty="0"/>
              <a:t>Plan/Procedure dictate the content in the STOL Proc and WOA</a:t>
            </a:r>
          </a:p>
        </p:txBody>
      </p:sp>
      <p:sp>
        <p:nvSpPr>
          <p:cNvPr id="186" name="TextBox 185">
            <a:extLst>
              <a:ext uri="{FF2B5EF4-FFF2-40B4-BE49-F238E27FC236}">
                <a16:creationId xmlns:a16="http://schemas.microsoft.com/office/drawing/2014/main" id="{F3547EFE-591A-4986-9A83-D6D15DD3D51E}"/>
              </a:ext>
            </a:extLst>
          </p:cNvPr>
          <p:cNvSpPr txBox="1"/>
          <p:nvPr/>
        </p:nvSpPr>
        <p:spPr>
          <a:xfrm>
            <a:off x="3143437" y="3834357"/>
            <a:ext cx="1662983" cy="338554"/>
          </a:xfrm>
          <a:prstGeom prst="rect">
            <a:avLst/>
          </a:prstGeom>
          <a:noFill/>
        </p:spPr>
        <p:txBody>
          <a:bodyPr wrap="square" rtlCol="0">
            <a:spAutoFit/>
          </a:bodyPr>
          <a:lstStyle/>
          <a:p>
            <a:r>
              <a:rPr lang="en-US" sz="800" dirty="0"/>
              <a:t>The WOA may call out sections of Plan/Procedure/Outline</a:t>
            </a:r>
          </a:p>
        </p:txBody>
      </p:sp>
      <p:cxnSp>
        <p:nvCxnSpPr>
          <p:cNvPr id="210" name="Connector: Elbow 209">
            <a:extLst>
              <a:ext uri="{FF2B5EF4-FFF2-40B4-BE49-F238E27FC236}">
                <a16:creationId xmlns:a16="http://schemas.microsoft.com/office/drawing/2014/main" id="{C4FDADBD-8076-4B41-BDD7-155224A1C44A}"/>
              </a:ext>
            </a:extLst>
          </p:cNvPr>
          <p:cNvCxnSpPr>
            <a:cxnSpLocks/>
          </p:cNvCxnSpPr>
          <p:nvPr/>
        </p:nvCxnSpPr>
        <p:spPr>
          <a:xfrm>
            <a:off x="2609294" y="3833212"/>
            <a:ext cx="2593659" cy="1229579"/>
          </a:xfrm>
          <a:prstGeom prst="bentConnector3">
            <a:avLst>
              <a:gd name="adj1" fmla="val 81490"/>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4" name="Straight Arrow Connector 223">
            <a:extLst>
              <a:ext uri="{FF2B5EF4-FFF2-40B4-BE49-F238E27FC236}">
                <a16:creationId xmlns:a16="http://schemas.microsoft.com/office/drawing/2014/main" id="{05A88D99-5182-4345-9C6A-606BEDC08A94}"/>
              </a:ext>
            </a:extLst>
          </p:cNvPr>
          <p:cNvCxnSpPr>
            <a:cxnSpLocks/>
          </p:cNvCxnSpPr>
          <p:nvPr/>
        </p:nvCxnSpPr>
        <p:spPr>
          <a:xfrm flipH="1">
            <a:off x="6938156" y="1254197"/>
            <a:ext cx="573083" cy="281962"/>
          </a:xfrm>
          <a:prstGeom prst="straightConnector1">
            <a:avLst/>
          </a:prstGeom>
          <a:ln w="22225">
            <a:headEnd type="triangle"/>
            <a:tailEnd type="none"/>
          </a:ln>
        </p:spPr>
        <p:style>
          <a:lnRef idx="1">
            <a:schemeClr val="accent1"/>
          </a:lnRef>
          <a:fillRef idx="0">
            <a:schemeClr val="accent1"/>
          </a:fillRef>
          <a:effectRef idx="0">
            <a:schemeClr val="accent1"/>
          </a:effectRef>
          <a:fontRef idx="minor">
            <a:schemeClr val="tx1"/>
          </a:fontRef>
        </p:style>
      </p:cxnSp>
      <p:sp>
        <p:nvSpPr>
          <p:cNvPr id="229" name="TextBox 228">
            <a:extLst>
              <a:ext uri="{FF2B5EF4-FFF2-40B4-BE49-F238E27FC236}">
                <a16:creationId xmlns:a16="http://schemas.microsoft.com/office/drawing/2014/main" id="{40C5346C-58DE-494B-AC78-DD82AFE48F71}"/>
              </a:ext>
            </a:extLst>
          </p:cNvPr>
          <p:cNvSpPr txBox="1"/>
          <p:nvPr/>
        </p:nvSpPr>
        <p:spPr>
          <a:xfrm>
            <a:off x="7986858" y="1447123"/>
            <a:ext cx="367408" cy="215444"/>
          </a:xfrm>
          <a:prstGeom prst="rect">
            <a:avLst/>
          </a:prstGeom>
          <a:noFill/>
        </p:spPr>
        <p:txBody>
          <a:bodyPr wrap="none" rtlCol="0">
            <a:spAutoFit/>
          </a:bodyPr>
          <a:lstStyle/>
          <a:p>
            <a:r>
              <a:rPr lang="en-US" sz="800" dirty="0"/>
              <a:t>OCI</a:t>
            </a:r>
          </a:p>
        </p:txBody>
      </p:sp>
      <p:pic>
        <p:nvPicPr>
          <p:cNvPr id="239" name="Picture 238">
            <a:extLst>
              <a:ext uri="{FF2B5EF4-FFF2-40B4-BE49-F238E27FC236}">
                <a16:creationId xmlns:a16="http://schemas.microsoft.com/office/drawing/2014/main" id="{A27A70AF-7F1B-44C1-94E4-B30B056C17C2}"/>
              </a:ext>
            </a:extLst>
          </p:cNvPr>
          <p:cNvPicPr>
            <a:picLocks noChangeAspect="1"/>
          </p:cNvPicPr>
          <p:nvPr/>
        </p:nvPicPr>
        <p:blipFill>
          <a:blip r:embed="rId10"/>
          <a:stretch>
            <a:fillRect/>
          </a:stretch>
        </p:blipFill>
        <p:spPr>
          <a:xfrm>
            <a:off x="3664209" y="1718083"/>
            <a:ext cx="808451" cy="830484"/>
          </a:xfrm>
          <a:prstGeom prst="rect">
            <a:avLst/>
          </a:prstGeom>
        </p:spPr>
      </p:pic>
      <p:sp>
        <p:nvSpPr>
          <p:cNvPr id="242" name="TextBox 241">
            <a:extLst>
              <a:ext uri="{FF2B5EF4-FFF2-40B4-BE49-F238E27FC236}">
                <a16:creationId xmlns:a16="http://schemas.microsoft.com/office/drawing/2014/main" id="{3ADF6AB0-06B2-4AB9-AA9F-4090DABECED9}"/>
              </a:ext>
            </a:extLst>
          </p:cNvPr>
          <p:cNvSpPr txBox="1"/>
          <p:nvPr/>
        </p:nvSpPr>
        <p:spPr>
          <a:xfrm>
            <a:off x="3691866" y="2015034"/>
            <a:ext cx="712054" cy="307777"/>
          </a:xfrm>
          <a:prstGeom prst="rect">
            <a:avLst/>
          </a:prstGeom>
          <a:noFill/>
        </p:spPr>
        <p:txBody>
          <a:bodyPr wrap="none" rtlCol="0">
            <a:spAutoFit/>
          </a:bodyPr>
          <a:lstStyle/>
          <a:p>
            <a:pPr algn="ctr"/>
            <a:r>
              <a:rPr lang="en-US" sz="700" dirty="0"/>
              <a:t>Development</a:t>
            </a:r>
          </a:p>
          <a:p>
            <a:pPr algn="ctr"/>
            <a:r>
              <a:rPr lang="en-US" sz="700" dirty="0"/>
              <a:t>Phase</a:t>
            </a:r>
          </a:p>
        </p:txBody>
      </p:sp>
      <p:sp>
        <p:nvSpPr>
          <p:cNvPr id="6" name="Footer Placeholder 5"/>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3320066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644C-ED16-4041-91F1-47B59130243A}"/>
              </a:ext>
            </a:extLst>
          </p:cNvPr>
          <p:cNvSpPr>
            <a:spLocks noGrp="1"/>
          </p:cNvSpPr>
          <p:nvPr>
            <p:ph type="title"/>
          </p:nvPr>
        </p:nvSpPr>
        <p:spPr>
          <a:xfrm>
            <a:off x="609600" y="221041"/>
            <a:ext cx="10972800" cy="533400"/>
          </a:xfrm>
        </p:spPr>
        <p:txBody>
          <a:bodyPr>
            <a:normAutofit fontScale="90000"/>
          </a:bodyPr>
          <a:lstStyle/>
          <a:p>
            <a:r>
              <a:rPr lang="en-US" dirty="0"/>
              <a:t>Navigating Test Documentation - Plans, Procedures, WOA’s, and PROCs , and P/F Reports</a:t>
            </a:r>
          </a:p>
        </p:txBody>
      </p:sp>
      <p:sp>
        <p:nvSpPr>
          <p:cNvPr id="3" name="Date Placeholder 2">
            <a:extLst>
              <a:ext uri="{FF2B5EF4-FFF2-40B4-BE49-F238E27FC236}">
                <a16:creationId xmlns:a16="http://schemas.microsoft.com/office/drawing/2014/main" id="{3C59325B-CDA2-4B41-8DB0-95C0D148A6CD}"/>
              </a:ext>
            </a:extLst>
          </p:cNvPr>
          <p:cNvSpPr>
            <a:spLocks noGrp="1"/>
          </p:cNvSpPr>
          <p:nvPr>
            <p:ph type="dt" sz="half" idx="10"/>
          </p:nvPr>
        </p:nvSpPr>
        <p:spPr/>
        <p:txBody>
          <a:bodyPr/>
          <a:lstStyle/>
          <a:p>
            <a:r>
              <a:rPr lang="en-US" smtClean="0"/>
              <a:t>10/6/2020</a:t>
            </a:r>
            <a:endParaRPr lang="en-US" dirty="0"/>
          </a:p>
        </p:txBody>
      </p:sp>
      <p:sp>
        <p:nvSpPr>
          <p:cNvPr id="4" name="Slide Number Placeholder 3">
            <a:extLst>
              <a:ext uri="{FF2B5EF4-FFF2-40B4-BE49-F238E27FC236}">
                <a16:creationId xmlns:a16="http://schemas.microsoft.com/office/drawing/2014/main" id="{08675B69-B8C2-45E6-88A0-30E519A85309}"/>
              </a:ext>
            </a:extLst>
          </p:cNvPr>
          <p:cNvSpPr>
            <a:spLocks noGrp="1"/>
          </p:cNvSpPr>
          <p:nvPr>
            <p:ph type="sldNum" sz="quarter" idx="12"/>
          </p:nvPr>
        </p:nvSpPr>
        <p:spPr/>
        <p:txBody>
          <a:bodyPr/>
          <a:lstStyle/>
          <a:p>
            <a:fld id="{B0D1B106-9B78-43E7-9216-5A30474DFCE2}" type="slidenum">
              <a:rPr lang="en-US" smtClean="0"/>
              <a:pPr/>
              <a:t>36</a:t>
            </a:fld>
            <a:endParaRPr lang="en-US" dirty="0"/>
          </a:p>
        </p:txBody>
      </p:sp>
      <p:sp>
        <p:nvSpPr>
          <p:cNvPr id="6" name="Content Placeholder 2">
            <a:extLst>
              <a:ext uri="{FF2B5EF4-FFF2-40B4-BE49-F238E27FC236}">
                <a16:creationId xmlns:a16="http://schemas.microsoft.com/office/drawing/2014/main" id="{39E8D35E-06B5-4D0E-A1E8-5378070FF316}"/>
              </a:ext>
            </a:extLst>
          </p:cNvPr>
          <p:cNvSpPr txBox="1">
            <a:spLocks/>
          </p:cNvSpPr>
          <p:nvPr/>
        </p:nvSpPr>
        <p:spPr>
          <a:xfrm>
            <a:off x="470586" y="933851"/>
            <a:ext cx="9388639" cy="2112370"/>
          </a:xfrm>
          <a:prstGeom prst="rect">
            <a:avLst/>
          </a:prstGeom>
        </p:spPr>
        <p:txBody>
          <a:bodyPr>
            <a:normAutofit fontScale="40000" lnSpcReduction="20000"/>
          </a:bodyPr>
          <a:lstStyle>
            <a:lvl1pPr marL="342900" indent="-342900" algn="l" defTabSz="914400" rtl="0" eaLnBrk="1" latinLnBrk="0" hangingPunct="1">
              <a:spcBef>
                <a:spcPts val="0"/>
              </a:spcBef>
              <a:spcAft>
                <a:spcPts val="25"/>
              </a:spcAft>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Set expectations for ETU. Ensure team (systems, I&amp;T, QA, and anyone following the test) is aware of the maturity of the governing documents as we go along </a:t>
            </a:r>
          </a:p>
          <a:p>
            <a:pPr lvl="1"/>
            <a:r>
              <a:rPr lang="en-US" dirty="0"/>
              <a:t>Procs changing on the fly while PLANs are approved and supposedly “controlled”</a:t>
            </a:r>
          </a:p>
          <a:p>
            <a:pPr lvl="1"/>
            <a:r>
              <a:rPr lang="en-US" dirty="0"/>
              <a:t>Caused confusion among teams members on whether we were executing things as planned and not missing anything</a:t>
            </a:r>
          </a:p>
          <a:p>
            <a:pPr lvl="1"/>
            <a:endParaRPr lang="en-US" dirty="0"/>
          </a:p>
          <a:p>
            <a:r>
              <a:rPr lang="en-US" dirty="0"/>
              <a:t>Understand your Pass / Fail and Consent To Proceed points in the Test, and your mechanism to quickly capture that information and document</a:t>
            </a:r>
          </a:p>
          <a:p>
            <a:pPr lvl="1"/>
            <a:r>
              <a:rPr lang="en-US" dirty="0"/>
              <a:t>Getting PDLs to provide those products can be challenging</a:t>
            </a:r>
          </a:p>
          <a:p>
            <a:pPr lvl="1"/>
            <a:endParaRPr lang="en-US" dirty="0"/>
          </a:p>
          <a:p>
            <a:r>
              <a:rPr lang="en-US" dirty="0"/>
              <a:t>Can go completely paperless through the test via detailed signature-free Plan/Procedure, careful implementation into the STOL Procs, procedural execution through the WOA, and proper Consent To Proceed or Pass/Fail implementation</a:t>
            </a:r>
          </a:p>
          <a:p>
            <a:pPr lvl="1"/>
            <a:r>
              <a:rPr lang="en-US" sz="2800" dirty="0"/>
              <a:t>Better suited for the COVID (and post-COVID?) virtual environment</a:t>
            </a:r>
          </a:p>
          <a:p>
            <a:pPr lvl="1"/>
            <a:endParaRPr lang="en-US" dirty="0"/>
          </a:p>
          <a:p>
            <a:pPr lvl="1"/>
            <a:endParaRPr lang="en-US" dirty="0"/>
          </a:p>
          <a:p>
            <a:endParaRPr lang="en-US" dirty="0"/>
          </a:p>
          <a:p>
            <a:endParaRPr lang="en-US" dirty="0"/>
          </a:p>
          <a:p>
            <a:pPr marL="400050" lvl="1" indent="0">
              <a:buFont typeface="Arial" pitchFamily="34" charset="0"/>
              <a:buNone/>
            </a:pPr>
            <a:endParaRPr lang="en-US" dirty="0"/>
          </a:p>
          <a:p>
            <a:endParaRPr lang="en-US" dirty="0"/>
          </a:p>
          <a:p>
            <a:pPr marL="457200" lvl="1" indent="0">
              <a:buFont typeface="Arial" pitchFamily="34" charset="0"/>
              <a:buNone/>
            </a:pPr>
            <a:endParaRPr lang="en-US" dirty="0"/>
          </a:p>
        </p:txBody>
      </p:sp>
      <p:sp>
        <p:nvSpPr>
          <p:cNvPr id="18" name="Rectangle 17">
            <a:extLst>
              <a:ext uri="{FF2B5EF4-FFF2-40B4-BE49-F238E27FC236}">
                <a16:creationId xmlns:a16="http://schemas.microsoft.com/office/drawing/2014/main" id="{A5C35BF9-FA66-46BA-846E-A0722032D197}"/>
              </a:ext>
            </a:extLst>
          </p:cNvPr>
          <p:cNvSpPr/>
          <p:nvPr/>
        </p:nvSpPr>
        <p:spPr>
          <a:xfrm>
            <a:off x="470586" y="6122933"/>
            <a:ext cx="11250827" cy="338554"/>
          </a:xfrm>
          <a:prstGeom prst="rect">
            <a:avLst/>
          </a:prstGeom>
          <a:solidFill>
            <a:srgbClr val="00B050"/>
          </a:solidFill>
        </p:spPr>
        <p:txBody>
          <a:bodyPr wrap="square">
            <a:spAutoFit/>
          </a:bodyPr>
          <a:lstStyle/>
          <a:p>
            <a:pPr algn="ctr"/>
            <a:r>
              <a:rPr lang="en-US" sz="1600" dirty="0">
                <a:solidFill>
                  <a:schemeClr val="bg1"/>
                </a:solidFill>
              </a:rPr>
              <a:t>Clearly map out chain of documents needed for properly prepare, run, complete, and document your Test</a:t>
            </a:r>
          </a:p>
        </p:txBody>
      </p:sp>
      <p:graphicFrame>
        <p:nvGraphicFramePr>
          <p:cNvPr id="7" name="Table 9">
            <a:extLst>
              <a:ext uri="{FF2B5EF4-FFF2-40B4-BE49-F238E27FC236}">
                <a16:creationId xmlns:a16="http://schemas.microsoft.com/office/drawing/2014/main" id="{C1BB15FA-31A4-41F2-8A1A-57E82E365062}"/>
              </a:ext>
            </a:extLst>
          </p:cNvPr>
          <p:cNvGraphicFramePr>
            <a:graphicFrameLocks noGrp="1"/>
          </p:cNvGraphicFramePr>
          <p:nvPr>
            <p:extLst/>
          </p:nvPr>
        </p:nvGraphicFramePr>
        <p:xfrm>
          <a:off x="2611514" y="3225631"/>
          <a:ext cx="6968970" cy="2587932"/>
        </p:xfrm>
        <a:graphic>
          <a:graphicData uri="http://schemas.openxmlformats.org/drawingml/2006/table">
            <a:tbl>
              <a:tblPr firstRow="1" bandRow="1">
                <a:tableStyleId>{5C22544A-7EE6-4342-B048-85BDC9FD1C3A}</a:tableStyleId>
              </a:tblPr>
              <a:tblGrid>
                <a:gridCol w="3480251">
                  <a:extLst>
                    <a:ext uri="{9D8B030D-6E8A-4147-A177-3AD203B41FA5}">
                      <a16:colId xmlns:a16="http://schemas.microsoft.com/office/drawing/2014/main" val="2499441535"/>
                    </a:ext>
                  </a:extLst>
                </a:gridCol>
                <a:gridCol w="3488719">
                  <a:extLst>
                    <a:ext uri="{9D8B030D-6E8A-4147-A177-3AD203B41FA5}">
                      <a16:colId xmlns:a16="http://schemas.microsoft.com/office/drawing/2014/main" val="662747079"/>
                    </a:ext>
                  </a:extLst>
                </a:gridCol>
              </a:tblGrid>
              <a:tr h="273603">
                <a:tc gridSpan="2">
                  <a:txBody>
                    <a:bodyPr/>
                    <a:lstStyle/>
                    <a:p>
                      <a:pPr algn="ctr"/>
                      <a:r>
                        <a:rPr lang="en-US" sz="1000" dirty="0"/>
                        <a:t>Paperless Procedures via the WOA</a:t>
                      </a:r>
                    </a:p>
                  </a:txBody>
                  <a:tcPr>
                    <a:solidFill>
                      <a:schemeClr val="accent1"/>
                    </a:solidFill>
                  </a:tcPr>
                </a:tc>
                <a:tc hMerge="1">
                  <a:txBody>
                    <a:bodyPr/>
                    <a:lstStyle/>
                    <a:p>
                      <a:pPr algn="ctr"/>
                      <a:endParaRPr lang="en-US" sz="1000" dirty="0"/>
                    </a:p>
                  </a:txBody>
                  <a:tcPr>
                    <a:solidFill>
                      <a:schemeClr val="accent1">
                        <a:lumMod val="60000"/>
                        <a:lumOff val="40000"/>
                      </a:schemeClr>
                    </a:solidFill>
                  </a:tcPr>
                </a:tc>
                <a:extLst>
                  <a:ext uri="{0D108BD9-81ED-4DB2-BD59-A6C34878D82A}">
                    <a16:rowId xmlns:a16="http://schemas.microsoft.com/office/drawing/2014/main" val="3587700008"/>
                  </a:ext>
                </a:extLst>
              </a:tr>
              <a:tr h="273603">
                <a:tc>
                  <a:txBody>
                    <a:bodyPr/>
                    <a:lstStyle/>
                    <a:p>
                      <a:pPr algn="ctr"/>
                      <a:r>
                        <a:rPr lang="en-US" sz="1000" dirty="0">
                          <a:solidFill>
                            <a:schemeClr val="bg1"/>
                          </a:solidFill>
                        </a:rPr>
                        <a:t>Pros</a:t>
                      </a:r>
                    </a:p>
                  </a:txBody>
                  <a:tcPr>
                    <a:solidFill>
                      <a:schemeClr val="accent1"/>
                    </a:solidFill>
                  </a:tcPr>
                </a:tc>
                <a:tc>
                  <a:txBody>
                    <a:bodyPr/>
                    <a:lstStyle/>
                    <a:p>
                      <a:pPr algn="ctr"/>
                      <a:r>
                        <a:rPr lang="en-US" sz="1000" dirty="0">
                          <a:solidFill>
                            <a:schemeClr val="bg1"/>
                          </a:solidFill>
                        </a:rPr>
                        <a:t>Cons</a:t>
                      </a:r>
                    </a:p>
                  </a:txBody>
                  <a:tcPr>
                    <a:solidFill>
                      <a:schemeClr val="accent1"/>
                    </a:solidFill>
                  </a:tcPr>
                </a:tc>
                <a:extLst>
                  <a:ext uri="{0D108BD9-81ED-4DB2-BD59-A6C34878D82A}">
                    <a16:rowId xmlns:a16="http://schemas.microsoft.com/office/drawing/2014/main" val="1609948215"/>
                  </a:ext>
                </a:extLst>
              </a:tr>
              <a:tr h="273603">
                <a:tc>
                  <a:txBody>
                    <a:bodyPr/>
                    <a:lstStyle/>
                    <a:p>
                      <a:r>
                        <a:rPr lang="en-US" sz="1000" dirty="0"/>
                        <a:t>Not prone to get lost like paper procedures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WOA may be longer and more detailed than typical </a:t>
                      </a:r>
                    </a:p>
                  </a:txBody>
                  <a:tcPr/>
                </a:tc>
                <a:extLst>
                  <a:ext uri="{0D108BD9-81ED-4DB2-BD59-A6C34878D82A}">
                    <a16:rowId xmlns:a16="http://schemas.microsoft.com/office/drawing/2014/main" val="87893525"/>
                  </a:ext>
                </a:extLst>
              </a:tr>
              <a:tr h="273603">
                <a:tc>
                  <a:txBody>
                    <a:bodyPr/>
                    <a:lstStyle/>
                    <a:p>
                      <a:r>
                        <a:rPr lang="en-US" sz="1000" dirty="0"/>
                        <a:t>Easier to search and scroll through</a:t>
                      </a:r>
                    </a:p>
                  </a:txBody>
                  <a:tcPr/>
                </a:tc>
                <a:tc>
                  <a:txBody>
                    <a:bodyPr/>
                    <a:lstStyle/>
                    <a:p>
                      <a:r>
                        <a:rPr lang="en-US" sz="1000" dirty="0"/>
                        <a:t>More WOA steps mean longer WOAs and more difficult to close</a:t>
                      </a:r>
                    </a:p>
                  </a:txBody>
                  <a:tcPr/>
                </a:tc>
                <a:extLst>
                  <a:ext uri="{0D108BD9-81ED-4DB2-BD59-A6C34878D82A}">
                    <a16:rowId xmlns:a16="http://schemas.microsoft.com/office/drawing/2014/main" val="2707702273"/>
                  </a:ext>
                </a:extLst>
              </a:tr>
              <a:tr h="404783">
                <a:tc>
                  <a:txBody>
                    <a:bodyPr/>
                    <a:lstStyle/>
                    <a:p>
                      <a:r>
                        <a:rPr lang="en-US" sz="1000" dirty="0"/>
                        <a:t>Keeps all procedural signature steps in one place – the WOA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TDMS may lack certain features that are better suited for traditional word document procedure</a:t>
                      </a:r>
                    </a:p>
                    <a:p>
                      <a:endParaRPr lang="en-US" sz="1000" dirty="0"/>
                    </a:p>
                  </a:txBody>
                  <a:tcPr/>
                </a:tc>
                <a:extLst>
                  <a:ext uri="{0D108BD9-81ED-4DB2-BD59-A6C34878D82A}">
                    <a16:rowId xmlns:a16="http://schemas.microsoft.com/office/drawing/2014/main" val="4276105593"/>
                  </a:ext>
                </a:extLst>
              </a:tr>
              <a:tr h="273603">
                <a:tc>
                  <a:txBody>
                    <a:bodyPr/>
                    <a:lstStyle/>
                    <a:p>
                      <a:r>
                        <a:rPr lang="en-US" sz="1000" dirty="0"/>
                        <a:t>No redundant steps in multiple documents</a:t>
                      </a:r>
                    </a:p>
                  </a:txBody>
                  <a:tcPr/>
                </a:tc>
                <a:tc>
                  <a:txBody>
                    <a:bodyPr/>
                    <a:lstStyle/>
                    <a:p>
                      <a:r>
                        <a:rPr lang="en-US" sz="1000" dirty="0"/>
                        <a:t>Harder to make redlines if WOA is not detailed enough</a:t>
                      </a:r>
                    </a:p>
                  </a:txBody>
                  <a:tcPr/>
                </a:tc>
                <a:extLst>
                  <a:ext uri="{0D108BD9-81ED-4DB2-BD59-A6C34878D82A}">
                    <a16:rowId xmlns:a16="http://schemas.microsoft.com/office/drawing/2014/main" val="1055565258"/>
                  </a:ext>
                </a:extLst>
              </a:tr>
              <a:tr h="273603">
                <a:tc>
                  <a:txBody>
                    <a:bodyPr/>
                    <a:lstStyle/>
                    <a:p>
                      <a:r>
                        <a:rPr lang="en-US" sz="1000" dirty="0"/>
                        <a:t>Forces you to review STOL proc for details </a:t>
                      </a:r>
                    </a:p>
                    <a:p>
                      <a:pPr marL="171450" indent="-171450">
                        <a:buFont typeface="Arial" panose="020B0604020202020204" pitchFamily="34" charset="0"/>
                        <a:buChar char="•"/>
                      </a:pPr>
                      <a:r>
                        <a:rPr lang="en-US" sz="1000" dirty="0"/>
                        <a:t>Set system of checks on STOL procs – review process under the radar</a:t>
                      </a:r>
                    </a:p>
                  </a:txBody>
                  <a:tcPr/>
                </a:tc>
                <a:tc>
                  <a:txBody>
                    <a:bodyPr/>
                    <a:lstStyle/>
                    <a:p>
                      <a:endParaRPr lang="en-US" sz="1000" dirty="0"/>
                    </a:p>
                  </a:txBody>
                  <a:tcPr/>
                </a:tc>
                <a:extLst>
                  <a:ext uri="{0D108BD9-81ED-4DB2-BD59-A6C34878D82A}">
                    <a16:rowId xmlns:a16="http://schemas.microsoft.com/office/drawing/2014/main" val="40930066"/>
                  </a:ext>
                </a:extLst>
              </a:tr>
            </a:tbl>
          </a:graphicData>
        </a:graphic>
      </p:graphicFrame>
      <p:sp>
        <p:nvSpPr>
          <p:cNvPr id="8" name="Footer Placeholder 7"/>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22017535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E952A-00F0-4911-85CD-C47645054165}"/>
              </a:ext>
            </a:extLst>
          </p:cNvPr>
          <p:cNvSpPr>
            <a:spLocks noGrp="1"/>
          </p:cNvSpPr>
          <p:nvPr>
            <p:ph type="title"/>
          </p:nvPr>
        </p:nvSpPr>
        <p:spPr/>
        <p:txBody>
          <a:bodyPr/>
          <a:lstStyle/>
          <a:p>
            <a:r>
              <a:rPr lang="en-US" dirty="0"/>
              <a:t>Navigating the WOA Process </a:t>
            </a:r>
          </a:p>
        </p:txBody>
      </p:sp>
      <p:sp>
        <p:nvSpPr>
          <p:cNvPr id="3" name="Date Placeholder 2">
            <a:extLst>
              <a:ext uri="{FF2B5EF4-FFF2-40B4-BE49-F238E27FC236}">
                <a16:creationId xmlns:a16="http://schemas.microsoft.com/office/drawing/2014/main" id="{6B78FA99-4A3F-429D-BC78-1512DCDBF7E9}"/>
              </a:ext>
            </a:extLst>
          </p:cNvPr>
          <p:cNvSpPr>
            <a:spLocks noGrp="1"/>
          </p:cNvSpPr>
          <p:nvPr>
            <p:ph type="dt" sz="half" idx="10"/>
          </p:nvPr>
        </p:nvSpPr>
        <p:spPr/>
        <p:txBody>
          <a:bodyPr/>
          <a:lstStyle/>
          <a:p>
            <a:r>
              <a:rPr lang="en-US" smtClean="0"/>
              <a:t>10/6/2020</a:t>
            </a:r>
            <a:endParaRPr lang="en-US" dirty="0"/>
          </a:p>
        </p:txBody>
      </p:sp>
      <p:sp>
        <p:nvSpPr>
          <p:cNvPr id="4" name="Slide Number Placeholder 3">
            <a:extLst>
              <a:ext uri="{FF2B5EF4-FFF2-40B4-BE49-F238E27FC236}">
                <a16:creationId xmlns:a16="http://schemas.microsoft.com/office/drawing/2014/main" id="{46D6B0A9-0EB5-42F4-A7FB-C43C6F8FCEDE}"/>
              </a:ext>
            </a:extLst>
          </p:cNvPr>
          <p:cNvSpPr>
            <a:spLocks noGrp="1"/>
          </p:cNvSpPr>
          <p:nvPr>
            <p:ph type="sldNum" sz="quarter" idx="12"/>
          </p:nvPr>
        </p:nvSpPr>
        <p:spPr/>
        <p:txBody>
          <a:bodyPr/>
          <a:lstStyle/>
          <a:p>
            <a:fld id="{B0D1B106-9B78-43E7-9216-5A30474DFCE2}" type="slidenum">
              <a:rPr lang="en-US" smtClean="0"/>
              <a:pPr/>
              <a:t>37</a:t>
            </a:fld>
            <a:endParaRPr lang="en-US" dirty="0"/>
          </a:p>
        </p:txBody>
      </p:sp>
      <p:sp>
        <p:nvSpPr>
          <p:cNvPr id="6" name="Content Placeholder 2">
            <a:extLst>
              <a:ext uri="{FF2B5EF4-FFF2-40B4-BE49-F238E27FC236}">
                <a16:creationId xmlns:a16="http://schemas.microsoft.com/office/drawing/2014/main" id="{163AD8B3-1A8F-470D-94B6-C6DBB4948A5E}"/>
              </a:ext>
            </a:extLst>
          </p:cNvPr>
          <p:cNvSpPr txBox="1">
            <a:spLocks/>
          </p:cNvSpPr>
          <p:nvPr/>
        </p:nvSpPr>
        <p:spPr>
          <a:xfrm>
            <a:off x="509036" y="1133199"/>
            <a:ext cx="7174322" cy="2286072"/>
          </a:xfrm>
          <a:prstGeom prst="rect">
            <a:avLst/>
          </a:prstGeom>
        </p:spPr>
        <p:txBody>
          <a:bodyPr>
            <a:normAutofit fontScale="40000" lnSpcReduction="20000"/>
          </a:bodyPr>
          <a:lstStyle>
            <a:lvl1pPr marL="342900" indent="-342900" algn="l" defTabSz="914400" rtl="0" eaLnBrk="1" latinLnBrk="0" hangingPunct="1">
              <a:spcBef>
                <a:spcPts val="0"/>
              </a:spcBef>
              <a:spcAft>
                <a:spcPts val="25"/>
              </a:spcAft>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WOA system should serve as your last line of defense in preventing “</a:t>
            </a:r>
            <a:r>
              <a:rPr lang="en-US" dirty="0" err="1"/>
              <a:t>RadiatorGate</a:t>
            </a:r>
            <a:r>
              <a:rPr lang="en-US" dirty="0"/>
              <a:t>” like occurrences</a:t>
            </a:r>
          </a:p>
          <a:p>
            <a:pPr lvl="1"/>
            <a:r>
              <a:rPr lang="en-US" dirty="0"/>
              <a:t>Exposed that appropriate signatures were not being required on WOA deviations</a:t>
            </a:r>
          </a:p>
          <a:p>
            <a:pPr lvl="1"/>
            <a:endParaRPr lang="en-US" dirty="0"/>
          </a:p>
          <a:p>
            <a:pPr lvl="1"/>
            <a:r>
              <a:rPr lang="en-US" dirty="0"/>
              <a:t>WBS level selected in opening the WOA is what drives who is automatically placed as a signee</a:t>
            </a:r>
          </a:p>
          <a:p>
            <a:pPr lvl="2"/>
            <a:r>
              <a:rPr lang="en-US" dirty="0"/>
              <a:t>Corrected action: asked whoever is opening and leading the WOA to use their WBS number</a:t>
            </a:r>
          </a:p>
          <a:p>
            <a:pPr lvl="2"/>
            <a:endParaRPr lang="en-US" dirty="0"/>
          </a:p>
          <a:p>
            <a:pPr lvl="1"/>
            <a:r>
              <a:rPr lang="en-US" dirty="0"/>
              <a:t>Not using appropriate WOA Level is common</a:t>
            </a:r>
          </a:p>
          <a:p>
            <a:pPr lvl="2"/>
            <a:r>
              <a:rPr lang="en-US" dirty="0"/>
              <a:t>OCI-B often used - only requires PDL and QA signature on deviations</a:t>
            </a:r>
          </a:p>
          <a:p>
            <a:pPr lvl="2"/>
            <a:r>
              <a:rPr lang="en-US" dirty="0"/>
              <a:t>At OCI level I&amp;T, should use OCI-D Level.</a:t>
            </a:r>
          </a:p>
          <a:p>
            <a:pPr lvl="2"/>
            <a:endParaRPr lang="en-US" dirty="0"/>
          </a:p>
          <a:p>
            <a:pPr lvl="1"/>
            <a:r>
              <a:rPr lang="en-US" dirty="0"/>
              <a:t>For OCI-D level deviations, Consent to Proceed from PM when all signatures are obtained. </a:t>
            </a:r>
          </a:p>
          <a:p>
            <a:pPr lvl="2"/>
            <a:r>
              <a:rPr lang="en-US" dirty="0"/>
              <a:t>PM will sign at the end to close the WOA.</a:t>
            </a:r>
          </a:p>
          <a:p>
            <a:endParaRPr lang="en-US" dirty="0"/>
          </a:p>
          <a:p>
            <a:pPr marL="400050" lvl="1" indent="0">
              <a:buFont typeface="Arial" pitchFamily="34" charset="0"/>
              <a:buNone/>
            </a:pPr>
            <a:endParaRPr lang="en-US" dirty="0"/>
          </a:p>
          <a:p>
            <a:endParaRPr lang="en-US" dirty="0"/>
          </a:p>
          <a:p>
            <a:pPr marL="457200" lvl="1" indent="0">
              <a:buFont typeface="Arial" pitchFamily="34" charset="0"/>
              <a:buNone/>
            </a:pPr>
            <a:endParaRPr lang="en-US" dirty="0"/>
          </a:p>
        </p:txBody>
      </p:sp>
      <p:pic>
        <p:nvPicPr>
          <p:cNvPr id="7" name="Picture 2">
            <a:extLst>
              <a:ext uri="{FF2B5EF4-FFF2-40B4-BE49-F238E27FC236}">
                <a16:creationId xmlns:a16="http://schemas.microsoft.com/office/drawing/2014/main" id="{0E398758-37F2-4D2C-9666-BA4D9AA33B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32" y="3686106"/>
            <a:ext cx="6378429" cy="204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68E5EA9-DDAC-4FBC-9642-053F9D50FC9B}"/>
              </a:ext>
            </a:extLst>
          </p:cNvPr>
          <p:cNvPicPr>
            <a:picLocks noChangeAspect="1"/>
          </p:cNvPicPr>
          <p:nvPr/>
        </p:nvPicPr>
        <p:blipFill rotWithShape="1">
          <a:blip r:embed="rId3"/>
          <a:srcRect l="44468" t="31823" r="3815"/>
          <a:stretch/>
        </p:blipFill>
        <p:spPr>
          <a:xfrm>
            <a:off x="8006999" y="2979855"/>
            <a:ext cx="3768982" cy="2885972"/>
          </a:xfrm>
          <a:prstGeom prst="rect">
            <a:avLst/>
          </a:prstGeom>
        </p:spPr>
      </p:pic>
      <p:sp>
        <p:nvSpPr>
          <p:cNvPr id="10" name="Rectangle 9">
            <a:extLst>
              <a:ext uri="{FF2B5EF4-FFF2-40B4-BE49-F238E27FC236}">
                <a16:creationId xmlns:a16="http://schemas.microsoft.com/office/drawing/2014/main" id="{15EF8A47-2B13-419F-9B33-BF5E792B602F}"/>
              </a:ext>
            </a:extLst>
          </p:cNvPr>
          <p:cNvSpPr/>
          <p:nvPr/>
        </p:nvSpPr>
        <p:spPr>
          <a:xfrm>
            <a:off x="10011266" y="4896215"/>
            <a:ext cx="1875934" cy="969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oy, computer&#10;&#10;Description automatically generated">
            <a:extLst>
              <a:ext uri="{FF2B5EF4-FFF2-40B4-BE49-F238E27FC236}">
                <a16:creationId xmlns:a16="http://schemas.microsoft.com/office/drawing/2014/main" id="{C626BA6D-ACD3-48D4-B7F5-4E5C4E7E8F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3859" y="877093"/>
            <a:ext cx="2888987" cy="2081212"/>
          </a:xfrm>
          <a:prstGeom prst="rect">
            <a:avLst/>
          </a:prstGeom>
        </p:spPr>
      </p:pic>
      <p:cxnSp>
        <p:nvCxnSpPr>
          <p:cNvPr id="12" name="Straight Arrow Connector 11">
            <a:extLst>
              <a:ext uri="{FF2B5EF4-FFF2-40B4-BE49-F238E27FC236}">
                <a16:creationId xmlns:a16="http://schemas.microsoft.com/office/drawing/2014/main" id="{7C4BD854-4831-46C2-8094-C17FEBCF7585}"/>
              </a:ext>
            </a:extLst>
          </p:cNvPr>
          <p:cNvCxnSpPr>
            <a:cxnSpLocks/>
          </p:cNvCxnSpPr>
          <p:nvPr/>
        </p:nvCxnSpPr>
        <p:spPr>
          <a:xfrm flipH="1" flipV="1">
            <a:off x="10197012" y="2069837"/>
            <a:ext cx="412177" cy="6793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6D5F1B8-75C6-43E8-A975-4A939A31DE7B}"/>
              </a:ext>
            </a:extLst>
          </p:cNvPr>
          <p:cNvSpPr txBox="1"/>
          <p:nvPr/>
        </p:nvSpPr>
        <p:spPr>
          <a:xfrm>
            <a:off x="9588001" y="2672078"/>
            <a:ext cx="1774845" cy="307777"/>
          </a:xfrm>
          <a:prstGeom prst="rect">
            <a:avLst/>
          </a:prstGeom>
          <a:noFill/>
        </p:spPr>
        <p:txBody>
          <a:bodyPr wrap="none" rtlCol="0">
            <a:spAutoFit/>
          </a:bodyPr>
          <a:lstStyle/>
          <a:p>
            <a:r>
              <a:rPr lang="en-US" sz="1400" dirty="0"/>
              <a:t>Interference of 1.1in</a:t>
            </a:r>
          </a:p>
        </p:txBody>
      </p:sp>
      <p:sp>
        <p:nvSpPr>
          <p:cNvPr id="8" name="Rectangle 7">
            <a:extLst>
              <a:ext uri="{FF2B5EF4-FFF2-40B4-BE49-F238E27FC236}">
                <a16:creationId xmlns:a16="http://schemas.microsoft.com/office/drawing/2014/main" id="{CE6EE09A-8352-4459-BF8F-0C5C7AE5018F}"/>
              </a:ext>
            </a:extLst>
          </p:cNvPr>
          <p:cNvSpPr/>
          <p:nvPr/>
        </p:nvSpPr>
        <p:spPr>
          <a:xfrm>
            <a:off x="470586" y="6122933"/>
            <a:ext cx="11250827" cy="338554"/>
          </a:xfrm>
          <a:prstGeom prst="rect">
            <a:avLst/>
          </a:prstGeom>
          <a:solidFill>
            <a:srgbClr val="00B050"/>
          </a:solidFill>
        </p:spPr>
        <p:txBody>
          <a:bodyPr wrap="square">
            <a:spAutoFit/>
          </a:bodyPr>
          <a:lstStyle/>
          <a:p>
            <a:pPr algn="ctr"/>
            <a:r>
              <a:rPr lang="en-US" sz="1600" dirty="0">
                <a:solidFill>
                  <a:schemeClr val="bg1"/>
                </a:solidFill>
              </a:rPr>
              <a:t>Understand your WOA approval process and tool and adjust/customize to make it work for you</a:t>
            </a:r>
          </a:p>
        </p:txBody>
      </p:sp>
      <p:sp>
        <p:nvSpPr>
          <p:cNvPr id="14" name="Footer Placeholder 13"/>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2374235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48F7994-7D21-42D9-BFC3-EB9E8B93DA08}"/>
              </a:ext>
            </a:extLst>
          </p:cNvPr>
          <p:cNvPicPr>
            <a:picLocks noChangeAspect="1"/>
          </p:cNvPicPr>
          <p:nvPr/>
        </p:nvPicPr>
        <p:blipFill rotWithShape="1">
          <a:blip r:embed="rId2"/>
          <a:srcRect t="25714"/>
          <a:stretch/>
        </p:blipFill>
        <p:spPr>
          <a:xfrm>
            <a:off x="7936823" y="969829"/>
            <a:ext cx="3990216" cy="2223120"/>
          </a:xfrm>
          <a:prstGeom prst="rect">
            <a:avLst/>
          </a:prstGeom>
        </p:spPr>
      </p:pic>
      <p:sp>
        <p:nvSpPr>
          <p:cNvPr id="2" name="Title 1">
            <a:extLst>
              <a:ext uri="{FF2B5EF4-FFF2-40B4-BE49-F238E27FC236}">
                <a16:creationId xmlns:a16="http://schemas.microsoft.com/office/drawing/2014/main" id="{56ABA2E3-FF2B-4D87-A563-538FF994AE6F}"/>
              </a:ext>
            </a:extLst>
          </p:cNvPr>
          <p:cNvSpPr>
            <a:spLocks noGrp="1"/>
          </p:cNvSpPr>
          <p:nvPr>
            <p:ph type="title"/>
          </p:nvPr>
        </p:nvSpPr>
        <p:spPr/>
        <p:txBody>
          <a:bodyPr/>
          <a:lstStyle/>
          <a:p>
            <a:r>
              <a:rPr lang="en-US" dirty="0"/>
              <a:t>Navigating OCI Level Testing  (Instrument Characterization, LPT, CPT)</a:t>
            </a:r>
          </a:p>
        </p:txBody>
      </p:sp>
      <p:sp>
        <p:nvSpPr>
          <p:cNvPr id="3" name="Date Placeholder 2">
            <a:extLst>
              <a:ext uri="{FF2B5EF4-FFF2-40B4-BE49-F238E27FC236}">
                <a16:creationId xmlns:a16="http://schemas.microsoft.com/office/drawing/2014/main" id="{382452A0-538F-4A6D-8C27-84D584805CC1}"/>
              </a:ext>
            </a:extLst>
          </p:cNvPr>
          <p:cNvSpPr>
            <a:spLocks noGrp="1"/>
          </p:cNvSpPr>
          <p:nvPr>
            <p:ph type="dt" sz="half" idx="10"/>
          </p:nvPr>
        </p:nvSpPr>
        <p:spPr/>
        <p:txBody>
          <a:bodyPr/>
          <a:lstStyle/>
          <a:p>
            <a:r>
              <a:rPr lang="en-US" smtClean="0"/>
              <a:t>10/6/2020</a:t>
            </a:r>
            <a:endParaRPr lang="en-US" dirty="0"/>
          </a:p>
        </p:txBody>
      </p:sp>
      <p:sp>
        <p:nvSpPr>
          <p:cNvPr id="4" name="Slide Number Placeholder 3">
            <a:extLst>
              <a:ext uri="{FF2B5EF4-FFF2-40B4-BE49-F238E27FC236}">
                <a16:creationId xmlns:a16="http://schemas.microsoft.com/office/drawing/2014/main" id="{B406B183-D52D-4791-B623-EDF7A31BEC2C}"/>
              </a:ext>
            </a:extLst>
          </p:cNvPr>
          <p:cNvSpPr>
            <a:spLocks noGrp="1"/>
          </p:cNvSpPr>
          <p:nvPr>
            <p:ph type="sldNum" sz="quarter" idx="12"/>
          </p:nvPr>
        </p:nvSpPr>
        <p:spPr/>
        <p:txBody>
          <a:bodyPr/>
          <a:lstStyle/>
          <a:p>
            <a:fld id="{B0D1B106-9B78-43E7-9216-5A30474DFCE2}" type="slidenum">
              <a:rPr lang="en-US" smtClean="0"/>
              <a:pPr/>
              <a:t>38</a:t>
            </a:fld>
            <a:endParaRPr lang="en-US" dirty="0"/>
          </a:p>
        </p:txBody>
      </p:sp>
      <p:sp>
        <p:nvSpPr>
          <p:cNvPr id="6" name="Content Placeholder 2">
            <a:extLst>
              <a:ext uri="{FF2B5EF4-FFF2-40B4-BE49-F238E27FC236}">
                <a16:creationId xmlns:a16="http://schemas.microsoft.com/office/drawing/2014/main" id="{0496F3BE-8BF5-462A-BDE6-E20CE7F75DFC}"/>
              </a:ext>
            </a:extLst>
          </p:cNvPr>
          <p:cNvSpPr txBox="1">
            <a:spLocks/>
          </p:cNvSpPr>
          <p:nvPr/>
        </p:nvSpPr>
        <p:spPr>
          <a:xfrm>
            <a:off x="304798" y="969829"/>
            <a:ext cx="7472313" cy="2536769"/>
          </a:xfrm>
          <a:prstGeom prst="rect">
            <a:avLst/>
          </a:prstGeom>
        </p:spPr>
        <p:txBody>
          <a:bodyPr>
            <a:normAutofit fontScale="32500" lnSpcReduction="20000"/>
          </a:bodyPr>
          <a:lstStyle>
            <a:lvl1pPr marL="342900" indent="-342900" algn="l" defTabSz="914400" rtl="0" eaLnBrk="1" latinLnBrk="0" hangingPunct="1">
              <a:spcBef>
                <a:spcPts val="0"/>
              </a:spcBef>
              <a:spcAft>
                <a:spcPts val="25"/>
              </a:spcAft>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u="sng" dirty="0"/>
              <a:t>Dry Runs</a:t>
            </a:r>
          </a:p>
          <a:p>
            <a:pPr marL="0" indent="0">
              <a:buNone/>
            </a:pPr>
            <a:endParaRPr lang="en-US" dirty="0"/>
          </a:p>
          <a:p>
            <a:r>
              <a:rPr lang="en-US" dirty="0"/>
              <a:t>Dry Runs are limited without the instrument but will still minimize the pain later</a:t>
            </a:r>
          </a:p>
          <a:p>
            <a:pPr lvl="1"/>
            <a:r>
              <a:rPr lang="en-US" dirty="0"/>
              <a:t>Helps develop STOL procs, work out the networking kinks (on controls and data infrastructure), and check all your GSE control loops</a:t>
            </a:r>
          </a:p>
          <a:p>
            <a:r>
              <a:rPr lang="en-US" dirty="0"/>
              <a:t>Be as thorough and test-like as possible </a:t>
            </a:r>
          </a:p>
          <a:p>
            <a:pPr lvl="1"/>
            <a:r>
              <a:rPr lang="en-US" dirty="0"/>
              <a:t>LN2 issues not found in TVAC b/c the dry run did not stress the system enough</a:t>
            </a:r>
          </a:p>
          <a:p>
            <a:pPr marL="0" indent="0">
              <a:buNone/>
            </a:pPr>
            <a:endParaRPr lang="en-US" dirty="0"/>
          </a:p>
          <a:p>
            <a:pPr marL="0" indent="0">
              <a:buNone/>
            </a:pPr>
            <a:endParaRPr lang="en-US" dirty="0"/>
          </a:p>
          <a:p>
            <a:pPr marL="0" indent="0">
              <a:buNone/>
            </a:pPr>
            <a:r>
              <a:rPr lang="en-US" u="sng" dirty="0"/>
              <a:t>Control Room</a:t>
            </a:r>
          </a:p>
          <a:p>
            <a:pPr marL="0" indent="0">
              <a:buNone/>
            </a:pPr>
            <a:endParaRPr lang="en-US" dirty="0"/>
          </a:p>
          <a:p>
            <a:r>
              <a:rPr lang="en-US" dirty="0"/>
              <a:t>Set people and noise controls in the control room during development and testing </a:t>
            </a:r>
          </a:p>
          <a:p>
            <a:pPr lvl="1"/>
            <a:r>
              <a:rPr lang="en-US" dirty="0"/>
              <a:t>Find a nearby area for meetings</a:t>
            </a:r>
          </a:p>
          <a:p>
            <a:pPr lvl="1"/>
            <a:endParaRPr lang="en-US" dirty="0"/>
          </a:p>
          <a:p>
            <a:r>
              <a:rPr lang="en-US" dirty="0"/>
              <a:t>Speak up when something doesn’t look right </a:t>
            </a:r>
          </a:p>
          <a:p>
            <a:pPr lvl="1"/>
            <a:r>
              <a:rPr lang="en-US" dirty="0"/>
              <a:t>TCs should be encouraged to point things out as they are mostly familiar with past regularities and irregularities performed and displayed</a:t>
            </a:r>
          </a:p>
        </p:txBody>
      </p:sp>
      <p:pic>
        <p:nvPicPr>
          <p:cNvPr id="14" name="Picture 13">
            <a:extLst>
              <a:ext uri="{FF2B5EF4-FFF2-40B4-BE49-F238E27FC236}">
                <a16:creationId xmlns:a16="http://schemas.microsoft.com/office/drawing/2014/main" id="{D2E27E4E-A956-45D0-8EB0-C182E9E7A6E4}"/>
              </a:ext>
            </a:extLst>
          </p:cNvPr>
          <p:cNvPicPr>
            <a:picLocks noChangeAspect="1"/>
          </p:cNvPicPr>
          <p:nvPr/>
        </p:nvPicPr>
        <p:blipFill>
          <a:blip r:embed="rId3"/>
          <a:stretch>
            <a:fillRect/>
          </a:stretch>
        </p:blipFill>
        <p:spPr>
          <a:xfrm>
            <a:off x="7936823" y="3414320"/>
            <a:ext cx="3990216" cy="2901635"/>
          </a:xfrm>
          <a:prstGeom prst="rect">
            <a:avLst/>
          </a:prstGeom>
        </p:spPr>
      </p:pic>
      <p:sp>
        <p:nvSpPr>
          <p:cNvPr id="7" name="Content Placeholder 2">
            <a:extLst>
              <a:ext uri="{FF2B5EF4-FFF2-40B4-BE49-F238E27FC236}">
                <a16:creationId xmlns:a16="http://schemas.microsoft.com/office/drawing/2014/main" id="{9B2C7572-800D-4C64-9160-A7C9688620BC}"/>
              </a:ext>
            </a:extLst>
          </p:cNvPr>
          <p:cNvSpPr txBox="1">
            <a:spLocks/>
          </p:cNvSpPr>
          <p:nvPr/>
        </p:nvSpPr>
        <p:spPr>
          <a:xfrm>
            <a:off x="304798" y="3428999"/>
            <a:ext cx="7472313" cy="3124201"/>
          </a:xfrm>
          <a:prstGeom prst="rect">
            <a:avLst/>
          </a:prstGeom>
        </p:spPr>
        <p:txBody>
          <a:bodyPr>
            <a:normAutofit fontScale="32500" lnSpcReduction="20000"/>
          </a:bodyPr>
          <a:lstStyle>
            <a:lvl1pPr marL="342900" indent="-342900" algn="l" defTabSz="914400" rtl="0" eaLnBrk="1" latinLnBrk="0" hangingPunct="1">
              <a:spcBef>
                <a:spcPts val="0"/>
              </a:spcBef>
              <a:spcAft>
                <a:spcPts val="25"/>
              </a:spcAft>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u="sng" dirty="0"/>
              <a:t>ETU vs FLT Documentation </a:t>
            </a:r>
          </a:p>
          <a:p>
            <a:pPr marL="0" indent="0">
              <a:buNone/>
            </a:pPr>
            <a:endParaRPr lang="en-US" dirty="0"/>
          </a:p>
          <a:p>
            <a:r>
              <a:rPr lang="en-US" dirty="0"/>
              <a:t>Maintain clear configuration management of heater and sensor label and numbering ETU vs FLT vs FSW vs ITOS vs Operational vs Decontamination</a:t>
            </a:r>
          </a:p>
          <a:p>
            <a:pPr lvl="1"/>
            <a:r>
              <a:rPr lang="en-US" dirty="0"/>
              <a:t>Caused a mis-wiring on 2 heaters in ETU TVAC</a:t>
            </a:r>
          </a:p>
          <a:p>
            <a:pPr lvl="1"/>
            <a:r>
              <a:rPr lang="en-US" dirty="0"/>
              <a:t>Caused several iterations while running our functional test procedures. </a:t>
            </a:r>
          </a:p>
          <a:p>
            <a:pPr lvl="1"/>
            <a:r>
              <a:rPr lang="en-US" dirty="0"/>
              <a:t>Dry run of the test in the FSW lab would have worked out most of these kinks. </a:t>
            </a:r>
          </a:p>
          <a:p>
            <a:pPr marL="0" indent="0">
              <a:buNone/>
            </a:pPr>
            <a:endParaRPr lang="en-US" dirty="0"/>
          </a:p>
          <a:p>
            <a:pPr marL="0" indent="0">
              <a:buNone/>
            </a:pPr>
            <a:endParaRPr lang="en-US" dirty="0"/>
          </a:p>
          <a:p>
            <a:pPr marL="0" indent="0">
              <a:buNone/>
            </a:pPr>
            <a:r>
              <a:rPr lang="en-US" u="sng" dirty="0"/>
              <a:t>STOL Proc Development</a:t>
            </a:r>
          </a:p>
          <a:p>
            <a:endParaRPr lang="en-US" dirty="0"/>
          </a:p>
          <a:p>
            <a:r>
              <a:rPr lang="en-US" dirty="0"/>
              <a:t>Centralize STOL Proc development platform (GIT) early on for easier transition/development of OCI level procs</a:t>
            </a:r>
          </a:p>
          <a:p>
            <a:endParaRPr lang="en-US" dirty="0"/>
          </a:p>
          <a:p>
            <a:r>
              <a:rPr lang="en-US" dirty="0"/>
              <a:t>Establish early a default instrument state to work from during early testing and live proc development. </a:t>
            </a:r>
          </a:p>
          <a:p>
            <a:pPr lvl="1"/>
            <a:r>
              <a:rPr lang="en-US" dirty="0"/>
              <a:t>Clearly communicate updates when default state is changed. </a:t>
            </a:r>
          </a:p>
          <a:p>
            <a:pPr lvl="1"/>
            <a:r>
              <a:rPr lang="en-US" dirty="0"/>
              <a:t>Start and end at this state when running functionality tests</a:t>
            </a:r>
          </a:p>
          <a:p>
            <a:pPr marL="0" indent="0">
              <a:buNone/>
            </a:pPr>
            <a:endParaRPr lang="en-US" dirty="0"/>
          </a:p>
          <a:p>
            <a:pPr marL="0" indent="0">
              <a:buNone/>
            </a:pPr>
            <a:endParaRPr lang="en-US" dirty="0"/>
          </a:p>
          <a:p>
            <a:pPr marL="0" indent="0">
              <a:buNone/>
            </a:pPr>
            <a:r>
              <a:rPr lang="en-US" u="sng" dirty="0"/>
              <a:t>Test Setup Planning</a:t>
            </a:r>
          </a:p>
          <a:p>
            <a:pPr marL="0" indent="0">
              <a:buNone/>
            </a:pPr>
            <a:endParaRPr lang="en-US" dirty="0"/>
          </a:p>
          <a:p>
            <a:pPr lvl="0"/>
            <a:r>
              <a:rPr lang="en-US" dirty="0"/>
              <a:t>Have all your troubleshooting options made available, especially when testing the system for the first time</a:t>
            </a:r>
          </a:p>
        </p:txBody>
      </p:sp>
      <p:sp>
        <p:nvSpPr>
          <p:cNvPr id="8" name="Footer Placeholder 7"/>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2334368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PR/PFR Process Lessons</a:t>
            </a:r>
          </a:p>
        </p:txBody>
      </p:sp>
      <p:sp>
        <p:nvSpPr>
          <p:cNvPr id="3" name="Content Placeholder 2"/>
          <p:cNvSpPr>
            <a:spLocks noGrp="1"/>
          </p:cNvSpPr>
          <p:nvPr>
            <p:ph idx="1"/>
          </p:nvPr>
        </p:nvSpPr>
        <p:spPr>
          <a:xfrm>
            <a:off x="445477" y="840441"/>
            <a:ext cx="11277599" cy="5712760"/>
          </a:xfrm>
        </p:spPr>
        <p:txBody>
          <a:bodyPr>
            <a:normAutofit fontScale="62500" lnSpcReduction="20000"/>
          </a:bodyPr>
          <a:lstStyle/>
          <a:p>
            <a:r>
              <a:rPr lang="en-US" dirty="0"/>
              <a:t>The PR/PFR process has a number of purposes/values:</a:t>
            </a:r>
          </a:p>
          <a:p>
            <a:pPr lvl="1"/>
            <a:r>
              <a:rPr lang="en-US" dirty="0"/>
              <a:t>Primary</a:t>
            </a:r>
          </a:p>
          <a:p>
            <a:pPr lvl="2"/>
            <a:r>
              <a:rPr lang="en-US" dirty="0"/>
              <a:t>Flag problems as they arise, and track them to resolution</a:t>
            </a:r>
          </a:p>
          <a:p>
            <a:pPr lvl="1"/>
            <a:r>
              <a:rPr lang="en-US" dirty="0"/>
              <a:t>Secondary</a:t>
            </a:r>
          </a:p>
          <a:p>
            <a:pPr lvl="2"/>
            <a:r>
              <a:rPr lang="en-US" dirty="0"/>
              <a:t>Identify similar (class) problems</a:t>
            </a:r>
          </a:p>
          <a:p>
            <a:pPr lvl="2"/>
            <a:r>
              <a:rPr lang="en-US" dirty="0"/>
              <a:t>Identify recurrent problems</a:t>
            </a:r>
          </a:p>
          <a:p>
            <a:pPr lvl="2"/>
            <a:r>
              <a:rPr lang="en-US" dirty="0"/>
              <a:t>Identify need for process improvement</a:t>
            </a:r>
          </a:p>
          <a:p>
            <a:pPr lvl="2"/>
            <a:r>
              <a:rPr lang="en-US" dirty="0"/>
              <a:t>Identify implications for other parts of the system</a:t>
            </a:r>
          </a:p>
          <a:p>
            <a:pPr lvl="2"/>
            <a:endParaRPr lang="en-US" dirty="0"/>
          </a:p>
          <a:p>
            <a:r>
              <a:rPr lang="en-US" dirty="0"/>
              <a:t>Utility beyond the primary purpose requires a </a:t>
            </a:r>
            <a:r>
              <a:rPr lang="en-US" i="1" dirty="0"/>
              <a:t>little</a:t>
            </a:r>
            <a:r>
              <a:rPr lang="en-US" dirty="0"/>
              <a:t> more data</a:t>
            </a:r>
          </a:p>
          <a:p>
            <a:pPr lvl="1"/>
            <a:endParaRPr lang="en-US" dirty="0"/>
          </a:p>
          <a:p>
            <a:r>
              <a:rPr lang="en-US" dirty="0"/>
              <a:t>When entering a PR, take the perspective of a reader who wasn’t present when the problem occurred. </a:t>
            </a:r>
          </a:p>
          <a:p>
            <a:pPr lvl="1"/>
            <a:r>
              <a:rPr lang="en-US" dirty="0"/>
              <a:t>Provide enough context and detail so that the problem can be understood by a trained reader (subsequent approvers)</a:t>
            </a:r>
          </a:p>
          <a:p>
            <a:pPr lvl="1"/>
            <a:r>
              <a:rPr lang="en-US" dirty="0"/>
              <a:t>State the obvious. It may only be obvious to the writer, and even that can fade quickly</a:t>
            </a:r>
          </a:p>
          <a:p>
            <a:pPr lvl="1"/>
            <a:endParaRPr lang="en-US" dirty="0"/>
          </a:p>
          <a:p>
            <a:r>
              <a:rPr lang="en-US" dirty="0"/>
              <a:t>Provide a title that describes the problem clearly</a:t>
            </a:r>
          </a:p>
          <a:p>
            <a:pPr lvl="1"/>
            <a:r>
              <a:rPr lang="en-US" dirty="0"/>
              <a:t>System-generated titles are too vague to be useful. Edit them.</a:t>
            </a:r>
          </a:p>
          <a:p>
            <a:pPr lvl="1"/>
            <a:r>
              <a:rPr lang="en-US" dirty="0"/>
              <a:t>Helps a lot when you’re searching the database</a:t>
            </a:r>
          </a:p>
          <a:p>
            <a:pPr lvl="1"/>
            <a:endParaRPr lang="en-US" dirty="0"/>
          </a:p>
          <a:p>
            <a:r>
              <a:rPr lang="en-US" dirty="0"/>
              <a:t>Enter the required data, and approve the PR to move it </a:t>
            </a:r>
            <a:r>
              <a:rPr lang="en-US" dirty="0" smtClean="0"/>
              <a:t>to </a:t>
            </a:r>
            <a:r>
              <a:rPr lang="en-US" dirty="0"/>
              <a:t>the “PR-PDL” stage </a:t>
            </a:r>
          </a:p>
          <a:p>
            <a:pPr lvl="1"/>
            <a:r>
              <a:rPr lang="en-US" dirty="0"/>
              <a:t>Approval at the PR stage provides formal notification to the PDL, who is responsible and should be aware</a:t>
            </a:r>
            <a:r>
              <a:rPr lang="en-US" dirty="0" smtClean="0"/>
              <a:t>.</a:t>
            </a:r>
          </a:p>
          <a:p>
            <a:pPr lvl="1"/>
            <a:r>
              <a:rPr lang="en-US" dirty="0" smtClean="0"/>
              <a:t>Nebulous or distributed ownership can lead to forgotten PRs (“I thought you had it !”)</a:t>
            </a:r>
            <a:endParaRPr lang="en-US" dirty="0"/>
          </a:p>
          <a:p>
            <a:pPr lvl="1"/>
            <a:r>
              <a:rPr lang="en-US" dirty="0"/>
              <a:t>PRs left at the PR stage get orphaned, become zombies, and come to your house while</a:t>
            </a:r>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39</a:t>
            </a:fld>
            <a:endParaRPr lang="en-US" dirty="0"/>
          </a:p>
        </p:txBody>
      </p:sp>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1162111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752114" y="99474"/>
            <a:ext cx="8656637" cy="504825"/>
          </a:xfrm>
        </p:spPr>
        <p:txBody>
          <a:bodyPr>
            <a:normAutofit fontScale="90000"/>
          </a:bodyPr>
          <a:lstStyle/>
          <a:p>
            <a:pPr>
              <a:defRPr/>
            </a:pPr>
            <a:r>
              <a:rPr lang="en-US" sz="3200" dirty="0"/>
              <a:t>PACE Instrument(s) Critical Parameters</a:t>
            </a:r>
          </a:p>
        </p:txBody>
      </p:sp>
      <mc:AlternateContent xmlns:mc="http://schemas.openxmlformats.org/markup-compatibility/2006" xmlns:a14="http://schemas.microsoft.com/office/drawing/2010/main">
        <mc:Choice Requires="a14">
          <p:sp>
            <p:nvSpPr>
              <p:cNvPr id="14" name="Content Placeholder 2"/>
              <p:cNvSpPr txBox="1">
                <a:spLocks/>
              </p:cNvSpPr>
              <p:nvPr/>
            </p:nvSpPr>
            <p:spPr bwMode="auto">
              <a:xfrm>
                <a:off x="114769" y="823838"/>
                <a:ext cx="5741086" cy="2029092"/>
              </a:xfrm>
              <a:prstGeom prst="rect">
                <a:avLst/>
              </a:prstGeom>
              <a:noFill/>
              <a:ln w="9525">
                <a:noFill/>
                <a:miter lim="800000"/>
                <a:headEnd/>
                <a:tailEnd/>
              </a:ln>
            </p:spPr>
            <p:txBody>
              <a:bodyPr/>
              <a:lstStyle/>
              <a:p>
                <a:pPr marL="231775" marR="0" lvl="0" indent="-231775" algn="l" defTabSz="914400" rtl="0" eaLnBrk="0" fontAlgn="auto" latinLnBrk="0" hangingPunct="0">
                  <a:lnSpc>
                    <a:spcPct val="100000"/>
                  </a:lnSpc>
                  <a:spcBef>
                    <a:spcPct val="20000"/>
                  </a:spcBef>
                  <a:spcAft>
                    <a:spcPts val="0"/>
                  </a:spcAft>
                  <a:buClrTx/>
                  <a:buSzPct val="75000"/>
                  <a:buFontTx/>
                  <a:buNone/>
                  <a:tabLst/>
                  <a:defRPr/>
                </a:pPr>
                <a:r>
                  <a:rPr kumimoji="0" lang="en-US" sz="2000" b="1" i="0" u="sng"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mn-ea"/>
                    <a:cs typeface="+mn-cs"/>
                  </a:rPr>
                  <a:t>Ocean</a:t>
                </a:r>
                <a:r>
                  <a:rPr kumimoji="0" lang="en-US" sz="2000" b="1" i="0" u="sng" strike="noStrike" kern="0" cap="none" spc="0" normalizeH="0" noProof="0" dirty="0">
                    <a:ln>
                      <a:noFill/>
                    </a:ln>
                    <a:solidFill>
                      <a:prstClr val="black"/>
                    </a:solidFill>
                    <a:effectLst>
                      <a:outerShdw blurRad="38100" dist="38100" dir="2700000" algn="tl">
                        <a:srgbClr val="000000">
                          <a:alpha val="43137"/>
                        </a:srgbClr>
                      </a:outerShdw>
                    </a:effectLst>
                    <a:uLnTx/>
                    <a:uFillTx/>
                    <a:latin typeface="Arial"/>
                    <a:ea typeface="+mn-ea"/>
                    <a:cs typeface="+mn-cs"/>
                  </a:rPr>
                  <a:t> Color Instrument (GSFC):</a:t>
                </a:r>
                <a:endParaRPr kumimoji="0" lang="en-US" sz="2000" b="0" i="0" u="none" strike="noStrike" kern="0" cap="none" spc="0" normalizeH="0" baseline="0" noProof="0" dirty="0">
                  <a:ln>
                    <a:noFill/>
                  </a:ln>
                  <a:solidFill>
                    <a:srgbClr val="04617B"/>
                  </a:solidFill>
                  <a:effectLst>
                    <a:outerShdw blurRad="38100" dist="38100" dir="2700000" algn="tl">
                      <a:srgbClr val="000000">
                        <a:alpha val="43137"/>
                      </a:srgbClr>
                    </a:outerShdw>
                  </a:effectLst>
                  <a:uLnTx/>
                  <a:uFillTx/>
                  <a:latin typeface="Arial"/>
                  <a:ea typeface="+mn-ea"/>
                  <a:cs typeface="+mn-cs"/>
                </a:endParaRPr>
              </a:p>
              <a:p>
                <a:pPr marL="231775" indent="-231775" eaLnBrk="0" hangingPunct="0">
                  <a:spcBef>
                    <a:spcPct val="20000"/>
                  </a:spcBef>
                  <a:buSzPct val="75000"/>
                  <a:buFont typeface="Arial" pitchFamily="34" charset="0"/>
                  <a:buChar char="•"/>
                  <a:defRPr/>
                </a:pPr>
                <a:r>
                  <a:rPr kumimoji="0" lang="en-US" sz="1600" b="0" i="0" u="none" strike="noStrike" kern="0" cap="none" spc="0" normalizeH="0" baseline="0" noProof="0" dirty="0">
                    <a:ln>
                      <a:noFill/>
                    </a:ln>
                    <a:solidFill>
                      <a:prstClr val="black"/>
                    </a:solidFill>
                    <a:effectLst/>
                    <a:uLnTx/>
                    <a:uFillTx/>
                    <a:latin typeface="Arial"/>
                    <a:ea typeface="+mn-ea"/>
                    <a:cs typeface="+mn-cs"/>
                  </a:rPr>
                  <a:t>340nm – 890nm at 5nm bands</a:t>
                </a:r>
              </a:p>
              <a:p>
                <a:pPr marL="231775" indent="-231775" eaLnBrk="0" hangingPunct="0">
                  <a:spcBef>
                    <a:spcPct val="20000"/>
                  </a:spcBef>
                  <a:buSzPct val="75000"/>
                  <a:buFont typeface="Arial" pitchFamily="34" charset="0"/>
                  <a:buChar char="•"/>
                  <a:defRPr/>
                </a:pPr>
                <a:r>
                  <a:rPr kumimoji="0" lang="en-US" sz="1600" b="0" i="0" u="none" strike="noStrike" kern="0" cap="none" spc="0" normalizeH="0" baseline="0" noProof="0" dirty="0">
                    <a:ln>
                      <a:noFill/>
                    </a:ln>
                    <a:solidFill>
                      <a:prstClr val="black"/>
                    </a:solidFill>
                    <a:effectLst/>
                    <a:uLnTx/>
                    <a:uFillTx/>
                    <a:latin typeface="Arial"/>
                    <a:ea typeface="+mn-ea"/>
                    <a:cs typeface="+mn-cs"/>
                  </a:rPr>
                  <a:t>SWIR bands 940, 1038, 1250, 1378, 1615, 2130, 2260 nm</a:t>
                </a:r>
              </a:p>
              <a:p>
                <a:pPr marL="231775" indent="-231775" eaLnBrk="0" hangingPunct="0">
                  <a:spcBef>
                    <a:spcPct val="20000"/>
                  </a:spcBef>
                  <a:buSzPct val="75000"/>
                  <a:buFont typeface="Arial" pitchFamily="34" charset="0"/>
                  <a:buChar char="•"/>
                  <a:defRPr/>
                </a:pPr>
                <a:r>
                  <a:rPr lang="en-US" sz="1600" kern="0" dirty="0">
                    <a:solidFill>
                      <a:prstClr val="black"/>
                    </a:solidFill>
                  </a:rPr>
                  <a:t>Wide swath </a:t>
                </a:r>
                <a:r>
                  <a:rPr lang="en-US" sz="1600" dirty="0">
                    <a:solidFill>
                      <a:prstClr val="black"/>
                    </a:solidFill>
                  </a:rPr>
                  <a:t>±56° cross</a:t>
                </a:r>
                <a:endParaRPr lang="en-US" sz="1600" kern="0" dirty="0">
                  <a:solidFill>
                    <a:prstClr val="black"/>
                  </a:solidFill>
                </a:endParaRPr>
              </a:p>
              <a:p>
                <a:pPr marL="231775" indent="-231775" eaLnBrk="0" hangingPunct="0">
                  <a:spcBef>
                    <a:spcPct val="20000"/>
                  </a:spcBef>
                  <a:buSzPct val="75000"/>
                  <a:buFont typeface="Arial" pitchFamily="34" charset="0"/>
                  <a:buChar char="•"/>
                  <a:defRPr/>
                </a:pPr>
                <a:r>
                  <a:rPr lang="en-US" sz="1600" kern="0" dirty="0">
                    <a:solidFill>
                      <a:prstClr val="black"/>
                    </a:solidFill>
                    <a:latin typeface="Arial"/>
                  </a:rPr>
                  <a:t>1km GSD</a:t>
                </a:r>
              </a:p>
              <a:p>
                <a:pPr marL="231775" indent="-231775" eaLnBrk="0" hangingPunct="0">
                  <a:spcBef>
                    <a:spcPct val="20000"/>
                  </a:spcBef>
                  <a:buSzPct val="75000"/>
                  <a:buFont typeface="Arial" pitchFamily="34" charset="0"/>
                  <a:buChar char="•"/>
                  <a:defRPr/>
                </a:pPr>
                <a:r>
                  <a:rPr kumimoji="0" lang="en-US" sz="1600" b="0" i="0" u="none" strike="noStrike" kern="0" cap="none" spc="0" normalizeH="0" baseline="0" noProof="0" dirty="0" err="1">
                    <a:ln>
                      <a:noFill/>
                    </a:ln>
                    <a:solidFill>
                      <a:prstClr val="black"/>
                    </a:solidFill>
                    <a:effectLst/>
                    <a:uLnTx/>
                    <a:uFillTx/>
                    <a:latin typeface="Arial"/>
                    <a:ea typeface="+mn-ea"/>
                    <a:cs typeface="+mn-cs"/>
                  </a:rPr>
                  <a:t>Avg</a:t>
                </a:r>
                <a:r>
                  <a:rPr kumimoji="0" lang="en-US" sz="1600" b="0" i="0" u="none" strike="noStrike" kern="0" cap="none" spc="0" normalizeH="0" baseline="0" noProof="0" dirty="0">
                    <a:ln>
                      <a:noFill/>
                    </a:ln>
                    <a:solidFill>
                      <a:prstClr val="black"/>
                    </a:solidFill>
                    <a:effectLst/>
                    <a:uLnTx/>
                    <a:uFillTx/>
                    <a:latin typeface="Arial"/>
                    <a:ea typeface="+mn-ea"/>
                    <a:cs typeface="+mn-cs"/>
                  </a:rPr>
                  <a:t> Data Rate: 20 Mbps</a:t>
                </a:r>
              </a:p>
              <a:p>
                <a:pPr marL="231775" indent="-231775" eaLnBrk="0" hangingPunct="0">
                  <a:spcBef>
                    <a:spcPct val="20000"/>
                  </a:spcBef>
                  <a:buSzPct val="75000"/>
                  <a:buFont typeface="Arial" pitchFamily="34" charset="0"/>
                  <a:buChar char="•"/>
                  <a:defRPr/>
                </a:pPr>
                <a:r>
                  <a:rPr lang="en-US" sz="1600" kern="0" dirty="0">
                    <a:solidFill>
                      <a:prstClr val="black"/>
                    </a:solidFill>
                  </a:rPr>
                  <a:t>Mass ~ 260 kg CBE (includes portion of tilt structure)</a:t>
                </a:r>
              </a:p>
              <a:p>
                <a:pPr marL="231775" indent="-231775" eaLnBrk="0" hangingPunct="0">
                  <a:spcBef>
                    <a:spcPct val="20000"/>
                  </a:spcBef>
                  <a:buSzPct val="75000"/>
                  <a:buFont typeface="Arial" pitchFamily="34" charset="0"/>
                  <a:buChar char="•"/>
                  <a:defRPr/>
                </a:pPr>
                <a14:m>
                  <m:oMath xmlns:m="http://schemas.openxmlformats.org/officeDocument/2006/math">
                    <m:r>
                      <a:rPr lang="en-US" sz="1600" i="1" kern="0" smtClean="0">
                        <a:solidFill>
                          <a:prstClr val="black"/>
                        </a:solidFill>
                        <a:latin typeface="Cambria Math" panose="02040503050406030204" pitchFamily="18" charset="0"/>
                      </a:rPr>
                      <m:t>±</m:t>
                    </m:r>
                  </m:oMath>
                </a14:m>
                <a:r>
                  <a:rPr lang="en-US" sz="1600" kern="0" dirty="0">
                    <a:solidFill>
                      <a:prstClr val="black"/>
                    </a:solidFill>
                  </a:rPr>
                  <a:t>20 </a:t>
                </a:r>
                <a:r>
                  <a:rPr lang="en-US" sz="1600" kern="0" dirty="0" err="1">
                    <a:solidFill>
                      <a:prstClr val="black"/>
                    </a:solidFill>
                  </a:rPr>
                  <a:t>deg</a:t>
                </a:r>
                <a:r>
                  <a:rPr lang="en-US" sz="1600" kern="0" dirty="0">
                    <a:solidFill>
                      <a:prstClr val="black"/>
                    </a:solidFill>
                  </a:rPr>
                  <a:t> tilt for Sun glint avoidance</a:t>
                </a:r>
              </a:p>
              <a:p>
                <a:pPr marL="688975" marR="0" lvl="1" indent="-231775" algn="l" defTabSz="914400" rtl="0" eaLnBrk="0" fontAlgn="auto" latinLnBrk="0" hangingPunct="0">
                  <a:lnSpc>
                    <a:spcPct val="100000"/>
                  </a:lnSpc>
                  <a:spcBef>
                    <a:spcPct val="20000"/>
                  </a:spcBef>
                  <a:spcAft>
                    <a:spcPts val="0"/>
                  </a:spcAft>
                  <a:buClrTx/>
                  <a:buSzPct val="75000"/>
                  <a:buFont typeface="Arial" pitchFamily="34" charset="0"/>
                  <a:buChar char="•"/>
                  <a:tabLst/>
                  <a:defRPr/>
                </a:pPr>
                <a:endParaRPr kumimoji="0" lang="en-US" sz="1600" b="0" i="0" u="none" strike="noStrike" kern="0" cap="none" spc="0" normalizeH="0" baseline="0" noProof="0" dirty="0">
                  <a:ln>
                    <a:noFill/>
                  </a:ln>
                  <a:solidFill>
                    <a:prstClr val="black"/>
                  </a:solidFill>
                  <a:effectLst/>
                  <a:uLnTx/>
                  <a:uFillTx/>
                  <a:latin typeface="Arial"/>
                  <a:ea typeface="+mn-ea"/>
                  <a:cs typeface="+mn-cs"/>
                </a:endParaRPr>
              </a:p>
            </p:txBody>
          </p:sp>
        </mc:Choice>
        <mc:Fallback xmlns="">
          <p:sp>
            <p:nvSpPr>
              <p:cNvPr id="14" name="Content Placeholder 2"/>
              <p:cNvSpPr txBox="1">
                <a:spLocks noRot="1" noChangeAspect="1" noMove="1" noResize="1" noEditPoints="1" noAdjustHandles="1" noChangeArrowheads="1" noChangeShapeType="1" noTextEdit="1"/>
              </p:cNvSpPr>
              <p:nvPr/>
            </p:nvSpPr>
            <p:spPr bwMode="auto">
              <a:xfrm>
                <a:off x="114769" y="823838"/>
                <a:ext cx="5741086" cy="2029092"/>
              </a:xfrm>
              <a:prstGeom prst="rect">
                <a:avLst/>
              </a:prstGeom>
              <a:blipFill>
                <a:blip r:embed="rId5"/>
                <a:stretch>
                  <a:fillRect l="-1168" t="-1502" b="-24324"/>
                </a:stretch>
              </a:blipFill>
              <a:ln w="9525">
                <a:noFill/>
                <a:miter lim="800000"/>
                <a:headEnd/>
                <a:tailEnd/>
              </a:ln>
            </p:spPr>
            <p:txBody>
              <a:bodyPr/>
              <a:lstStyle/>
              <a:p>
                <a:r>
                  <a:rPr lang="en-US">
                    <a:noFill/>
                  </a:rPr>
                  <a:t> </a:t>
                </a:r>
              </a:p>
            </p:txBody>
          </p:sp>
        </mc:Fallback>
      </mc:AlternateContent>
      <p:pic>
        <p:nvPicPr>
          <p:cNvPr id="16" name="OCI_WITH_TILT_ASS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3375" t="10096" r="16204" b="13010"/>
          <a:stretch/>
        </p:blipFill>
        <p:spPr>
          <a:xfrm>
            <a:off x="1001263" y="3473937"/>
            <a:ext cx="3636273" cy="2978242"/>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299027" y="4073478"/>
            <a:ext cx="2312414" cy="1972353"/>
          </a:xfrm>
          <a:prstGeom prst="rect">
            <a:avLst/>
          </a:prstGeom>
        </p:spPr>
      </p:pic>
      <p:sp>
        <p:nvSpPr>
          <p:cNvPr id="15" name="Content Placeholder 2"/>
          <p:cNvSpPr txBox="1">
            <a:spLocks/>
          </p:cNvSpPr>
          <p:nvPr/>
        </p:nvSpPr>
        <p:spPr bwMode="auto">
          <a:xfrm>
            <a:off x="5858117" y="823838"/>
            <a:ext cx="4623161" cy="1647607"/>
          </a:xfrm>
          <a:prstGeom prst="rect">
            <a:avLst/>
          </a:prstGeom>
          <a:noFill/>
          <a:ln w="9525">
            <a:noFill/>
            <a:miter lim="800000"/>
            <a:headEnd/>
            <a:tailEnd/>
          </a:ln>
        </p:spPr>
        <p:txBody>
          <a:bodyPr/>
          <a:lstStyle/>
          <a:p>
            <a:pPr marL="231775" lvl="0" indent="-228600" eaLnBrk="0" hangingPunct="0">
              <a:spcBef>
                <a:spcPts val="480"/>
              </a:spcBef>
              <a:buSzPct val="75000"/>
              <a:defRPr/>
            </a:pPr>
            <a:r>
              <a:rPr lang="en-US" sz="2000" b="1" u="sng" kern="0" dirty="0">
                <a:solidFill>
                  <a:prstClr val="black"/>
                </a:solidFill>
                <a:effectLst>
                  <a:outerShdw blurRad="38100" dist="38100" dir="2700000" algn="tl">
                    <a:srgbClr val="000000">
                      <a:alpha val="43137"/>
                    </a:srgbClr>
                  </a:outerShdw>
                </a:effectLst>
              </a:rPr>
              <a:t>HARP2 </a:t>
            </a:r>
            <a:r>
              <a:rPr kumimoji="0" lang="en-US" sz="2000" b="1" i="0" u="sng" strike="noStrike" kern="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a:ea typeface="+mn-ea"/>
                <a:cs typeface="+mn-cs"/>
              </a:rPr>
              <a:t>Polarimeter</a:t>
            </a:r>
            <a:r>
              <a:rPr kumimoji="0" lang="en-US" sz="2000" b="1" i="0" u="sng"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mn-ea"/>
                <a:cs typeface="+mn-cs"/>
              </a:rPr>
              <a:t> (UMBC)</a:t>
            </a:r>
            <a:endParaRPr kumimoji="0" lang="en-US" sz="2000" b="0" i="0" u="none" strike="noStrike" kern="0" cap="none" spc="0" normalizeH="0" baseline="0" noProof="0" dirty="0">
              <a:ln>
                <a:noFill/>
              </a:ln>
              <a:solidFill>
                <a:srgbClr val="04617B"/>
              </a:solidFill>
              <a:effectLst>
                <a:outerShdw blurRad="38100" dist="38100" dir="2700000" algn="tl">
                  <a:srgbClr val="000000">
                    <a:alpha val="43137"/>
                  </a:srgbClr>
                </a:outerShdw>
              </a:effectLst>
              <a:uLnTx/>
              <a:uFillTx/>
              <a:latin typeface="Arial"/>
              <a:ea typeface="+mn-ea"/>
              <a:cs typeface="+mn-cs"/>
            </a:endParaRPr>
          </a:p>
          <a:p>
            <a:pPr marL="171450" indent="-228600" fontAlgn="t">
              <a:spcBef>
                <a:spcPts val="480"/>
              </a:spcBef>
              <a:buFont typeface="Arial" panose="020B0604020202020204" pitchFamily="34" charset="0"/>
              <a:buChar char="•"/>
            </a:pPr>
            <a:r>
              <a:rPr lang="en-US" sz="1600" dirty="0">
                <a:solidFill>
                  <a:prstClr val="black"/>
                </a:solidFill>
              </a:rPr>
              <a:t>440, 550, 670 &amp; 870nm Bands</a:t>
            </a:r>
          </a:p>
          <a:p>
            <a:pPr marL="171450" lvl="0" indent="-228600" fontAlgn="t">
              <a:spcBef>
                <a:spcPts val="480"/>
              </a:spcBef>
              <a:buFont typeface="Arial" panose="020B0604020202020204" pitchFamily="34" charset="0"/>
              <a:buChar char="•"/>
            </a:pPr>
            <a:r>
              <a:rPr lang="en-US" sz="1600" dirty="0">
                <a:solidFill>
                  <a:prstClr val="black"/>
                </a:solidFill>
              </a:rPr>
              <a:t>10-60 viewing angles</a:t>
            </a:r>
          </a:p>
          <a:p>
            <a:pPr marL="171450" indent="-228600" fontAlgn="t">
              <a:spcBef>
                <a:spcPts val="480"/>
              </a:spcBef>
              <a:buFont typeface="Arial" panose="020B0604020202020204" pitchFamily="34" charset="0"/>
              <a:buChar char="•"/>
            </a:pPr>
            <a:r>
              <a:rPr lang="en-US" sz="1600" dirty="0">
                <a:solidFill>
                  <a:prstClr val="black"/>
                </a:solidFill>
              </a:rPr>
              <a:t>Wide swath ±47° cross-track</a:t>
            </a:r>
          </a:p>
          <a:p>
            <a:pPr marL="171450" indent="-228600" fontAlgn="t">
              <a:spcBef>
                <a:spcPts val="480"/>
              </a:spcBef>
              <a:buFont typeface="Arial" panose="020B0604020202020204" pitchFamily="34" charset="0"/>
              <a:buChar char="•"/>
            </a:pPr>
            <a:r>
              <a:rPr lang="en-US" sz="1600" dirty="0">
                <a:solidFill>
                  <a:prstClr val="black"/>
                </a:solidFill>
              </a:rPr>
              <a:t>GSD 700m binned to 3km</a:t>
            </a:r>
          </a:p>
          <a:p>
            <a:pPr marL="171450" indent="-228600">
              <a:spcBef>
                <a:spcPts val="480"/>
              </a:spcBef>
              <a:buFont typeface="Arial" panose="020B0604020202020204" pitchFamily="34" charset="0"/>
              <a:buChar char="•"/>
            </a:pPr>
            <a:r>
              <a:rPr lang="en-US" sz="1600" dirty="0" err="1">
                <a:solidFill>
                  <a:prstClr val="black"/>
                </a:solidFill>
              </a:rPr>
              <a:t>Avg</a:t>
            </a:r>
            <a:r>
              <a:rPr lang="en-US" sz="1600" dirty="0">
                <a:solidFill>
                  <a:prstClr val="black"/>
                </a:solidFill>
              </a:rPr>
              <a:t> Data Rate 10 Mbps</a:t>
            </a:r>
          </a:p>
          <a:p>
            <a:pPr marL="171450" indent="-228600">
              <a:spcBef>
                <a:spcPts val="480"/>
              </a:spcBef>
              <a:buFont typeface="Arial" panose="020B0604020202020204" pitchFamily="34" charset="0"/>
              <a:buChar char="•"/>
            </a:pPr>
            <a:r>
              <a:rPr lang="en-US" sz="1600" dirty="0">
                <a:solidFill>
                  <a:prstClr val="black"/>
                </a:solidFill>
              </a:rPr>
              <a:t>Mass ~10 kg CBE</a:t>
            </a:r>
          </a:p>
          <a:p>
            <a:pPr marL="231775" marR="0" lvl="0" indent="-228600" algn="l" defTabSz="914400" rtl="0" eaLnBrk="0" fontAlgn="auto" latinLnBrk="0" hangingPunct="0">
              <a:lnSpc>
                <a:spcPct val="100000"/>
              </a:lnSpc>
              <a:spcBef>
                <a:spcPts val="480"/>
              </a:spcBef>
              <a:spcAft>
                <a:spcPts val="0"/>
              </a:spcAft>
              <a:buClrTx/>
              <a:buSzPct val="75000"/>
              <a:buFont typeface="Arial" pitchFamily="34" charset="0"/>
              <a:buChar char="•"/>
              <a:tabLst/>
              <a:defRPr/>
            </a:pPr>
            <a:endParaRPr kumimoji="0" lang="en-US" sz="1400" b="1" i="0" u="none" strike="noStrike" kern="0" cap="none" spc="0" normalizeH="0" baseline="0" noProof="0" dirty="0">
              <a:ln>
                <a:noFill/>
              </a:ln>
              <a:solidFill>
                <a:prstClr val="black"/>
              </a:solidFill>
              <a:effectLst/>
              <a:uLnTx/>
              <a:uFillTx/>
              <a:latin typeface="Arial"/>
              <a:ea typeface="+mn-ea"/>
              <a:cs typeface="+mn-cs"/>
            </a:endParaRPr>
          </a:p>
        </p:txBody>
      </p:sp>
      <p:sp>
        <p:nvSpPr>
          <p:cNvPr id="17" name="Content Placeholder 2"/>
          <p:cNvSpPr txBox="1">
            <a:spLocks/>
          </p:cNvSpPr>
          <p:nvPr/>
        </p:nvSpPr>
        <p:spPr bwMode="auto">
          <a:xfrm>
            <a:off x="5674159" y="3918303"/>
            <a:ext cx="4734592" cy="1382978"/>
          </a:xfrm>
          <a:prstGeom prst="rect">
            <a:avLst/>
          </a:prstGeom>
          <a:noFill/>
          <a:ln w="9525">
            <a:noFill/>
            <a:miter lim="800000"/>
            <a:headEnd/>
            <a:tailEnd/>
          </a:ln>
        </p:spPr>
        <p:txBody>
          <a:bodyPr/>
          <a:lstStyle/>
          <a:p>
            <a:pPr lvl="0">
              <a:spcBef>
                <a:spcPts val="480"/>
              </a:spcBef>
            </a:pPr>
            <a:r>
              <a:rPr lang="en-US" sz="2000" b="1" u="sng" kern="0" dirty="0" err="1">
                <a:solidFill>
                  <a:prstClr val="black"/>
                </a:solidFill>
                <a:effectLst>
                  <a:outerShdw blurRad="38100" dist="38100" dir="2700000" algn="tl">
                    <a:srgbClr val="000000">
                      <a:alpha val="43137"/>
                    </a:srgbClr>
                  </a:outerShdw>
                </a:effectLst>
              </a:rPr>
              <a:t>SPEXone</a:t>
            </a:r>
            <a:r>
              <a:rPr lang="en-US" sz="2000" b="1" u="sng" kern="0" dirty="0">
                <a:solidFill>
                  <a:prstClr val="black"/>
                </a:solidFill>
                <a:effectLst>
                  <a:outerShdw blurRad="38100" dist="38100" dir="2700000" algn="tl">
                    <a:srgbClr val="000000">
                      <a:alpha val="43137"/>
                    </a:srgbClr>
                  </a:outerShdw>
                </a:effectLst>
              </a:rPr>
              <a:t>: </a:t>
            </a:r>
            <a:r>
              <a:rPr lang="en-US" sz="2000" b="1" u="sng" kern="0" dirty="0" err="1">
                <a:solidFill>
                  <a:prstClr val="black"/>
                </a:solidFill>
                <a:effectLst>
                  <a:outerShdw blurRad="38100" dist="38100" dir="2700000" algn="tl">
                    <a:srgbClr val="000000">
                      <a:alpha val="43137"/>
                    </a:srgbClr>
                  </a:outerShdw>
                </a:effectLst>
              </a:rPr>
              <a:t>Polarimeter</a:t>
            </a:r>
            <a:r>
              <a:rPr lang="en-US" sz="2000" b="1" u="sng" kern="0" dirty="0">
                <a:solidFill>
                  <a:prstClr val="black"/>
                </a:solidFill>
                <a:effectLst>
                  <a:outerShdw blurRad="38100" dist="38100" dir="2700000" algn="tl">
                    <a:srgbClr val="000000">
                      <a:alpha val="43137"/>
                    </a:srgbClr>
                  </a:outerShdw>
                </a:effectLst>
              </a:rPr>
              <a:t> (SRON)</a:t>
            </a:r>
          </a:p>
          <a:p>
            <a:pPr marL="171450" indent="-228600">
              <a:spcBef>
                <a:spcPts val="480"/>
              </a:spcBef>
              <a:buFont typeface="Arial" panose="020B0604020202020204" pitchFamily="34" charset="0"/>
              <a:buChar char="•"/>
            </a:pPr>
            <a:r>
              <a:rPr lang="en-US" sz="1600" dirty="0">
                <a:solidFill>
                  <a:prstClr val="black"/>
                </a:solidFill>
              </a:rPr>
              <a:t>385 to 770nm at 2nm Bands</a:t>
            </a:r>
          </a:p>
          <a:p>
            <a:pPr marL="171450" lvl="0" indent="-228600">
              <a:spcBef>
                <a:spcPts val="480"/>
              </a:spcBef>
              <a:buFont typeface="Arial" panose="020B0604020202020204" pitchFamily="34" charset="0"/>
              <a:buChar char="•"/>
            </a:pPr>
            <a:r>
              <a:rPr lang="en-US" sz="1600" kern="0" dirty="0">
                <a:solidFill>
                  <a:prstClr val="black"/>
                </a:solidFill>
              </a:rPr>
              <a:t>5 viewing angles</a:t>
            </a:r>
          </a:p>
          <a:p>
            <a:pPr marL="171450" indent="-228600">
              <a:spcBef>
                <a:spcPts val="480"/>
              </a:spcBef>
              <a:buFont typeface="Arial" panose="020B0604020202020204" pitchFamily="34" charset="0"/>
              <a:buChar char="•"/>
            </a:pPr>
            <a:r>
              <a:rPr lang="en-US" sz="1600" kern="0" dirty="0">
                <a:solidFill>
                  <a:prstClr val="black"/>
                </a:solidFill>
              </a:rPr>
              <a:t>Narrow swath ±4.5° cross</a:t>
            </a:r>
          </a:p>
          <a:p>
            <a:pPr marL="171450" indent="-228600">
              <a:spcBef>
                <a:spcPts val="480"/>
              </a:spcBef>
              <a:buFont typeface="Arial" panose="020B0604020202020204" pitchFamily="34" charset="0"/>
              <a:buChar char="•"/>
            </a:pPr>
            <a:r>
              <a:rPr lang="en-US" sz="1600" kern="0" dirty="0">
                <a:solidFill>
                  <a:prstClr val="black"/>
                </a:solidFill>
              </a:rPr>
              <a:t>GSD approx. </a:t>
            </a:r>
            <a:r>
              <a:rPr lang="en-US" sz="1600" dirty="0"/>
              <a:t>2.5km</a:t>
            </a:r>
          </a:p>
          <a:p>
            <a:pPr marL="171450" indent="-228600">
              <a:spcBef>
                <a:spcPts val="480"/>
              </a:spcBef>
              <a:buFont typeface="Arial" panose="020B0604020202020204" pitchFamily="34" charset="0"/>
              <a:buChar char="•"/>
            </a:pPr>
            <a:r>
              <a:rPr kumimoji="0" lang="en-US" sz="1600" b="0" i="0" u="none" strike="noStrike" kern="1200" cap="none" spc="0" normalizeH="0" baseline="0" noProof="0" dirty="0" err="1">
                <a:ln>
                  <a:noFill/>
                </a:ln>
                <a:solidFill>
                  <a:prstClr val="black"/>
                </a:solidFill>
                <a:effectLst/>
                <a:uLnTx/>
                <a:uFillTx/>
                <a:latin typeface="Arial"/>
                <a:ea typeface="+mn-ea"/>
                <a:cs typeface="+mn-cs"/>
              </a:rPr>
              <a:t>Avg</a:t>
            </a:r>
            <a:r>
              <a:rPr kumimoji="0" lang="en-US" sz="1600" b="0" i="0" u="none" strike="noStrike" kern="1200" cap="none" spc="0" normalizeH="0" baseline="0" noProof="0" dirty="0">
                <a:ln>
                  <a:noFill/>
                </a:ln>
                <a:solidFill>
                  <a:prstClr val="black"/>
                </a:solidFill>
                <a:effectLst/>
                <a:uLnTx/>
                <a:uFillTx/>
                <a:latin typeface="Arial"/>
                <a:ea typeface="+mn-ea"/>
                <a:cs typeface="+mn-cs"/>
              </a:rPr>
              <a:t> Data Rate 5.3 Mbps</a:t>
            </a:r>
          </a:p>
          <a:p>
            <a:pPr marL="171450" indent="-228600">
              <a:spcBef>
                <a:spcPts val="480"/>
              </a:spcBef>
              <a:buFont typeface="Arial" panose="020B0604020202020204" pitchFamily="34" charset="0"/>
              <a:buChar char="•"/>
            </a:pPr>
            <a:r>
              <a:rPr lang="en-US" sz="1600" kern="0" dirty="0">
                <a:solidFill>
                  <a:prstClr val="black"/>
                </a:solidFill>
              </a:rPr>
              <a:t>Mass ~ 11 kg CBE</a:t>
            </a:r>
          </a:p>
          <a:p>
            <a:pPr marL="171450" marR="0" lvl="0" indent="-228600" algn="l" defTabSz="914400" rtl="0" eaLnBrk="1" fontAlgn="auto" latinLnBrk="0" hangingPunct="1">
              <a:lnSpc>
                <a:spcPct val="100000"/>
              </a:lnSpc>
              <a:spcBef>
                <a:spcPts val="48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231775" marR="0" lvl="0" indent="-228600" algn="l" defTabSz="914400" rtl="0" eaLnBrk="0" fontAlgn="auto" latinLnBrk="0" hangingPunct="0">
              <a:lnSpc>
                <a:spcPct val="100000"/>
              </a:lnSpc>
              <a:spcBef>
                <a:spcPts val="480"/>
              </a:spcBef>
              <a:spcAft>
                <a:spcPts val="0"/>
              </a:spcAft>
              <a:buClrTx/>
              <a:buSzPct val="75000"/>
              <a:buFont typeface="Arial"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231775" marR="0" lvl="0" indent="-228600" algn="l" defTabSz="914400" rtl="0" eaLnBrk="0" fontAlgn="auto" latinLnBrk="0" hangingPunct="0">
              <a:lnSpc>
                <a:spcPct val="100000"/>
              </a:lnSpc>
              <a:spcBef>
                <a:spcPts val="480"/>
              </a:spcBef>
              <a:spcAft>
                <a:spcPts val="0"/>
              </a:spcAft>
              <a:buClrTx/>
              <a:buSzPct val="75000"/>
              <a:buFont typeface="Arial" pitchFamily="34" charset="0"/>
              <a:buChar char="•"/>
              <a:tabLst/>
              <a:defRPr/>
            </a:pPr>
            <a:endParaRPr kumimoji="0" lang="en-US" sz="1400" b="1" i="0" u="none" strike="noStrike" kern="0" cap="none" spc="0" normalizeH="0" baseline="0" noProof="0" dirty="0">
              <a:ln>
                <a:noFill/>
              </a:ln>
              <a:solidFill>
                <a:prstClr val="black"/>
              </a:solidFill>
              <a:effectLst/>
              <a:uLnTx/>
              <a:uFillTx/>
              <a:latin typeface="Arial"/>
              <a:ea typeface="+mn-ea"/>
              <a:cs typeface="+mn-cs"/>
            </a:endParaRPr>
          </a:p>
        </p:txBody>
      </p:sp>
      <p:cxnSp>
        <p:nvCxnSpPr>
          <p:cNvPr id="19" name="Straight Arrow Connector 18"/>
          <p:cNvCxnSpPr/>
          <p:nvPr/>
        </p:nvCxnSpPr>
        <p:spPr>
          <a:xfrm flipH="1">
            <a:off x="11436626" y="1343225"/>
            <a:ext cx="394506" cy="1267453"/>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1495498" y="1887725"/>
            <a:ext cx="696024" cy="276999"/>
          </a:xfrm>
          <a:prstGeom prst="rect">
            <a:avLst/>
          </a:prstGeom>
          <a:solidFill>
            <a:schemeClr val="bg1"/>
          </a:solidFill>
        </p:spPr>
        <p:txBody>
          <a:bodyPr wrap="none" rtlCol="0">
            <a:spAutoFit/>
          </a:bodyPr>
          <a:lstStyle/>
          <a:p>
            <a:r>
              <a:rPr lang="en-US" sz="1200" dirty="0"/>
              <a:t>300mm</a:t>
            </a:r>
          </a:p>
        </p:txBody>
      </p:sp>
      <p:pic>
        <p:nvPicPr>
          <p:cNvPr id="21" name="Picture 20"/>
          <p:cNvPicPr>
            <a:picLocks noChangeAspect="1"/>
          </p:cNvPicPr>
          <p:nvPr/>
        </p:nvPicPr>
        <p:blipFill rotWithShape="1">
          <a:blip r:embed="rId8" cstate="print">
            <a:extLst>
              <a:ext uri="{28A0092B-C50C-407E-A947-70E740481C1C}">
                <a14:useLocalDpi xmlns:a14="http://schemas.microsoft.com/office/drawing/2010/main" val="0"/>
              </a:ext>
            </a:extLst>
          </a:blip>
          <a:srcRect l="27863" t="18889" r="22329" b="24815"/>
          <a:stretch/>
        </p:blipFill>
        <p:spPr>
          <a:xfrm rot="16200000">
            <a:off x="9176397" y="797533"/>
            <a:ext cx="2074629" cy="2919848"/>
          </a:xfrm>
          <a:prstGeom prst="rect">
            <a:avLst/>
          </a:prstGeom>
        </p:spPr>
      </p:pic>
      <p:cxnSp>
        <p:nvCxnSpPr>
          <p:cNvPr id="22" name="Straight Arrow Connector 21"/>
          <p:cNvCxnSpPr/>
          <p:nvPr/>
        </p:nvCxnSpPr>
        <p:spPr>
          <a:xfrm flipV="1">
            <a:off x="9060356" y="3295375"/>
            <a:ext cx="2473928" cy="1711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991120" y="3165430"/>
            <a:ext cx="696024" cy="276999"/>
          </a:xfrm>
          <a:prstGeom prst="rect">
            <a:avLst/>
          </a:prstGeom>
          <a:solidFill>
            <a:schemeClr val="bg1"/>
          </a:solidFill>
        </p:spPr>
        <p:txBody>
          <a:bodyPr wrap="none" rtlCol="0">
            <a:spAutoFit/>
          </a:bodyPr>
          <a:lstStyle/>
          <a:p>
            <a:r>
              <a:rPr lang="en-US" sz="1200" dirty="0"/>
              <a:t>485mm</a:t>
            </a:r>
          </a:p>
        </p:txBody>
      </p:sp>
      <p:cxnSp>
        <p:nvCxnSpPr>
          <p:cNvPr id="24" name="Straight Arrow Connector 23"/>
          <p:cNvCxnSpPr/>
          <p:nvPr/>
        </p:nvCxnSpPr>
        <p:spPr>
          <a:xfrm>
            <a:off x="11396873" y="2622706"/>
            <a:ext cx="137411" cy="672669"/>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1443356" y="2820540"/>
            <a:ext cx="696024" cy="276999"/>
          </a:xfrm>
          <a:prstGeom prst="rect">
            <a:avLst/>
          </a:prstGeom>
          <a:noFill/>
        </p:spPr>
        <p:txBody>
          <a:bodyPr wrap="none" rtlCol="0">
            <a:spAutoFit/>
          </a:bodyPr>
          <a:lstStyle/>
          <a:p>
            <a:r>
              <a:rPr lang="en-US" sz="1200" dirty="0"/>
              <a:t>240mm</a:t>
            </a:r>
          </a:p>
        </p:txBody>
      </p:sp>
      <p:cxnSp>
        <p:nvCxnSpPr>
          <p:cNvPr id="26" name="Straight Arrow Connector 25"/>
          <p:cNvCxnSpPr/>
          <p:nvPr/>
        </p:nvCxnSpPr>
        <p:spPr>
          <a:xfrm>
            <a:off x="10291355" y="3953832"/>
            <a:ext cx="1320086" cy="78779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806204" y="4078931"/>
            <a:ext cx="696024" cy="276999"/>
          </a:xfrm>
          <a:prstGeom prst="rect">
            <a:avLst/>
          </a:prstGeom>
          <a:solidFill>
            <a:schemeClr val="bg1"/>
          </a:solidFill>
        </p:spPr>
        <p:txBody>
          <a:bodyPr wrap="none" rtlCol="0">
            <a:spAutoFit/>
          </a:bodyPr>
          <a:lstStyle/>
          <a:p>
            <a:r>
              <a:rPr lang="en-US" sz="1200" dirty="0"/>
              <a:t>360mm</a:t>
            </a:r>
          </a:p>
        </p:txBody>
      </p:sp>
      <p:cxnSp>
        <p:nvCxnSpPr>
          <p:cNvPr id="28" name="Straight Arrow Connector 27"/>
          <p:cNvCxnSpPr/>
          <p:nvPr/>
        </p:nvCxnSpPr>
        <p:spPr>
          <a:xfrm>
            <a:off x="11662417" y="4757737"/>
            <a:ext cx="22437" cy="8893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1502228" y="5010924"/>
            <a:ext cx="696024" cy="276999"/>
          </a:xfrm>
          <a:prstGeom prst="rect">
            <a:avLst/>
          </a:prstGeom>
          <a:solidFill>
            <a:schemeClr val="bg1"/>
          </a:solidFill>
        </p:spPr>
        <p:txBody>
          <a:bodyPr wrap="none" rtlCol="0">
            <a:spAutoFit/>
          </a:bodyPr>
          <a:lstStyle/>
          <a:p>
            <a:r>
              <a:rPr lang="en-US" sz="1200" dirty="0"/>
              <a:t>150mm</a:t>
            </a:r>
          </a:p>
        </p:txBody>
      </p:sp>
      <p:cxnSp>
        <p:nvCxnSpPr>
          <p:cNvPr id="30" name="Straight Arrow Connector 29"/>
          <p:cNvCxnSpPr/>
          <p:nvPr/>
        </p:nvCxnSpPr>
        <p:spPr>
          <a:xfrm flipH="1">
            <a:off x="10777665" y="5661567"/>
            <a:ext cx="907189" cy="55388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1108985" y="5877628"/>
            <a:ext cx="696024" cy="276999"/>
          </a:xfrm>
          <a:prstGeom prst="rect">
            <a:avLst/>
          </a:prstGeom>
          <a:solidFill>
            <a:schemeClr val="bg1"/>
          </a:solidFill>
        </p:spPr>
        <p:txBody>
          <a:bodyPr wrap="none" rtlCol="0">
            <a:spAutoFit/>
          </a:bodyPr>
          <a:lstStyle/>
          <a:p>
            <a:r>
              <a:rPr lang="en-US" sz="1200" dirty="0"/>
              <a:t>280mm</a:t>
            </a:r>
          </a:p>
        </p:txBody>
      </p:sp>
      <p:sp>
        <p:nvSpPr>
          <p:cNvPr id="2" name="Date Placeholder 1"/>
          <p:cNvSpPr>
            <a:spLocks noGrp="1"/>
          </p:cNvSpPr>
          <p:nvPr>
            <p:ph type="dt" sz="half" idx="10"/>
          </p:nvPr>
        </p:nvSpPr>
        <p:spPr>
          <a:xfrm>
            <a:off x="472264" y="6635962"/>
            <a:ext cx="2844800" cy="196850"/>
          </a:xfrm>
        </p:spPr>
        <p:txBody>
          <a:bodyPr/>
          <a:lstStyle/>
          <a:p>
            <a:r>
              <a:rPr lang="en-US" smtClean="0">
                <a:solidFill>
                  <a:prstClr val="black">
                    <a:lumMod val="50000"/>
                    <a:lumOff val="50000"/>
                  </a:prstClr>
                </a:solidFill>
              </a:rPr>
              <a:t>10/6/2020</a:t>
            </a:r>
            <a:endParaRPr lang="en-US" dirty="0">
              <a:solidFill>
                <a:prstClr val="black">
                  <a:lumMod val="50000"/>
                  <a:lumOff val="50000"/>
                </a:prstClr>
              </a:solidFill>
            </a:endParaRPr>
          </a:p>
        </p:txBody>
      </p:sp>
      <p:sp>
        <p:nvSpPr>
          <p:cNvPr id="32" name="Oval 31"/>
          <p:cNvSpPr/>
          <p:nvPr/>
        </p:nvSpPr>
        <p:spPr>
          <a:xfrm>
            <a:off x="11372805" y="6251414"/>
            <a:ext cx="739548" cy="3411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T</a:t>
            </a:r>
            <a:r>
              <a:rPr lang="en-US" sz="900" dirty="0" smtClean="0">
                <a:solidFill>
                  <a:schemeClr val="tx1"/>
                </a:solidFill>
              </a:rPr>
              <a:t>M-2</a:t>
            </a:r>
            <a:endParaRPr lang="en-US" sz="900" dirty="0">
              <a:solidFill>
                <a:schemeClr val="tx1"/>
              </a:solidFill>
            </a:endParaRPr>
          </a:p>
        </p:txBody>
      </p:sp>
      <p:sp>
        <p:nvSpPr>
          <p:cNvPr id="4" name="Slide Number Placeholder 3"/>
          <p:cNvSpPr>
            <a:spLocks noGrp="1"/>
          </p:cNvSpPr>
          <p:nvPr>
            <p:ph type="sldNum" sz="quarter" idx="12"/>
          </p:nvPr>
        </p:nvSpPr>
        <p:spPr/>
        <p:txBody>
          <a:bodyPr/>
          <a:lstStyle/>
          <a:p>
            <a:fld id="{B0D1B106-9B78-43E7-9216-5A30474DFCE2}" type="slidenum">
              <a:rPr lang="en-US" smtClean="0"/>
              <a:pPr/>
              <a:t>4</a:t>
            </a:fld>
            <a:endParaRPr lang="en-US" dirty="0"/>
          </a:p>
        </p:txBody>
      </p:sp>
      <p:sp>
        <p:nvSpPr>
          <p:cNvPr id="5" name="Footer Placeholder 4"/>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339825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9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PR/PFR Process Lessons</a:t>
            </a:r>
          </a:p>
        </p:txBody>
      </p:sp>
      <p:sp>
        <p:nvSpPr>
          <p:cNvPr id="3" name="Content Placeholder 2"/>
          <p:cNvSpPr>
            <a:spLocks noGrp="1"/>
          </p:cNvSpPr>
          <p:nvPr>
            <p:ph idx="1"/>
          </p:nvPr>
        </p:nvSpPr>
        <p:spPr>
          <a:xfrm>
            <a:off x="445477" y="840441"/>
            <a:ext cx="11277599" cy="5712760"/>
          </a:xfrm>
        </p:spPr>
        <p:txBody>
          <a:bodyPr>
            <a:normAutofit fontScale="92500" lnSpcReduction="10000"/>
          </a:bodyPr>
          <a:lstStyle/>
          <a:p>
            <a:r>
              <a:rPr lang="en-US" dirty="0"/>
              <a:t>Close PRs as quickly as practical</a:t>
            </a:r>
          </a:p>
          <a:p>
            <a:pPr lvl="1"/>
            <a:r>
              <a:rPr lang="en-US" dirty="0"/>
              <a:t>PRs that languish unnecessarily take more work to close</a:t>
            </a:r>
          </a:p>
          <a:p>
            <a:pPr lvl="2"/>
            <a:r>
              <a:rPr lang="en-US" dirty="0"/>
              <a:t>Relevant data gets harder to find, lost, or forgotten</a:t>
            </a:r>
          </a:p>
          <a:p>
            <a:r>
              <a:rPr lang="en-US" dirty="0"/>
              <a:t>PRs with incomplete data don’t get closed, and will haunt you</a:t>
            </a:r>
          </a:p>
          <a:p>
            <a:pPr lvl="1"/>
            <a:r>
              <a:rPr lang="en-US" dirty="0"/>
              <a:t>Always provide:</a:t>
            </a:r>
          </a:p>
          <a:p>
            <a:pPr lvl="2"/>
            <a:r>
              <a:rPr lang="en-US" dirty="0"/>
              <a:t>Complete description of the problem</a:t>
            </a:r>
          </a:p>
          <a:p>
            <a:pPr lvl="2"/>
            <a:r>
              <a:rPr lang="en-US" dirty="0"/>
              <a:t>Root cause, if known</a:t>
            </a:r>
          </a:p>
          <a:p>
            <a:pPr lvl="2"/>
            <a:r>
              <a:rPr lang="en-US" dirty="0"/>
              <a:t>Complete “Actions to Close”:</a:t>
            </a:r>
          </a:p>
          <a:p>
            <a:pPr lvl="3"/>
            <a:r>
              <a:rPr lang="en-US" dirty="0"/>
              <a:t>Clearly describe work required to address the problem</a:t>
            </a:r>
          </a:p>
          <a:p>
            <a:pPr lvl="3"/>
            <a:r>
              <a:rPr lang="en-US" dirty="0"/>
              <a:t>Describe how recurrence will be prevented</a:t>
            </a:r>
          </a:p>
          <a:p>
            <a:pPr lvl="3"/>
            <a:r>
              <a:rPr lang="en-US" dirty="0"/>
              <a:t>Point to any related updated, released drawings, EOs, processes, etc., in order to demonstrate that changes have been formalized and accepted</a:t>
            </a:r>
          </a:p>
          <a:p>
            <a:pPr lvl="1"/>
            <a:r>
              <a:rPr lang="en-US" dirty="0"/>
              <a:t>With the above data, the PR system adds value</a:t>
            </a:r>
          </a:p>
          <a:p>
            <a:pPr lvl="2"/>
            <a:r>
              <a:rPr lang="en-US" dirty="0"/>
              <a:t>We can resolve problems more quickly and completely</a:t>
            </a:r>
          </a:p>
          <a:p>
            <a:pPr lvl="2"/>
            <a:r>
              <a:rPr lang="en-US" dirty="0"/>
              <a:t>We can see where processes need improvement</a:t>
            </a:r>
          </a:p>
          <a:p>
            <a:pPr lvl="2"/>
            <a:r>
              <a:rPr lang="en-US" dirty="0"/>
              <a:t>We can prevent problems from recurring</a:t>
            </a:r>
          </a:p>
          <a:p>
            <a:pPr lvl="2"/>
            <a:r>
              <a:rPr lang="en-US" dirty="0"/>
              <a:t>We can gain insight into other related problems</a:t>
            </a:r>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40</a:t>
            </a:fld>
            <a:endParaRPr lang="en-US" dirty="0"/>
          </a:p>
        </p:txBody>
      </p:sp>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3578298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“There is an instrument within an instrument”</a:t>
            </a:r>
          </a:p>
        </p:txBody>
      </p:sp>
      <p:sp>
        <p:nvSpPr>
          <p:cNvPr id="3" name="Text Placeholder 2"/>
          <p:cNvSpPr>
            <a:spLocks noGrp="1"/>
          </p:cNvSpPr>
          <p:nvPr>
            <p:ph type="body" idx="1"/>
          </p:nvPr>
        </p:nvSpPr>
        <p:spPr/>
        <p:txBody>
          <a:bodyPr/>
          <a:lstStyle/>
          <a:p>
            <a:r>
              <a:rPr lang="en-US" dirty="0"/>
              <a:t>Brian Clemons </a:t>
            </a:r>
          </a:p>
        </p:txBody>
      </p:sp>
      <p:sp>
        <p:nvSpPr>
          <p:cNvPr id="4" name="Date Placeholder 3"/>
          <p:cNvSpPr>
            <a:spLocks noGrp="1"/>
          </p:cNvSpPr>
          <p:nvPr>
            <p:ph type="dt" sz="half" idx="10"/>
          </p:nvPr>
        </p:nvSpPr>
        <p:spPr>
          <a:xfrm>
            <a:off x="1972574" y="6584950"/>
            <a:ext cx="2133600" cy="196850"/>
          </a:xfrm>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41</a:t>
            </a:fld>
            <a:endParaRPr lang="en-US" dirty="0"/>
          </a:p>
        </p:txBody>
      </p:sp>
      <p:pic>
        <p:nvPicPr>
          <p:cNvPr id="15" name="Picture 14"/>
          <p:cNvPicPr>
            <a:picLocks noChangeAspect="1"/>
          </p:cNvPicPr>
          <p:nvPr/>
        </p:nvPicPr>
        <p:blipFill>
          <a:blip r:embed="rId2"/>
          <a:stretch>
            <a:fillRect/>
          </a:stretch>
        </p:blipFill>
        <p:spPr>
          <a:xfrm>
            <a:off x="8494085" y="836160"/>
            <a:ext cx="3393115" cy="3555244"/>
          </a:xfrm>
          <a:prstGeom prst="rect">
            <a:avLst/>
          </a:prstGeom>
        </p:spPr>
      </p:pic>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212019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08EA0-F6B7-4767-9F75-A5E9B2A14F08}"/>
              </a:ext>
            </a:extLst>
          </p:cNvPr>
          <p:cNvSpPr>
            <a:spLocks noGrp="1"/>
          </p:cNvSpPr>
          <p:nvPr>
            <p:ph type="title"/>
          </p:nvPr>
        </p:nvSpPr>
        <p:spPr/>
        <p:txBody>
          <a:bodyPr/>
          <a:lstStyle/>
          <a:p>
            <a:r>
              <a:rPr lang="en-US" dirty="0"/>
              <a:t>The SWIR Detection Assembly (SDA) – an Instrument within an Instrument</a:t>
            </a:r>
          </a:p>
        </p:txBody>
      </p:sp>
      <p:sp>
        <p:nvSpPr>
          <p:cNvPr id="4" name="Date Placeholder 3">
            <a:extLst>
              <a:ext uri="{FF2B5EF4-FFF2-40B4-BE49-F238E27FC236}">
                <a16:creationId xmlns:a16="http://schemas.microsoft.com/office/drawing/2014/main" id="{F1200EB9-8FE0-4150-8676-99CE84D1E486}"/>
              </a:ext>
            </a:extLst>
          </p:cNvPr>
          <p:cNvSpPr>
            <a:spLocks noGrp="1"/>
          </p:cNvSpPr>
          <p:nvPr>
            <p:ph type="dt" sz="half" idx="10"/>
          </p:nvPr>
        </p:nvSpPr>
        <p:spPr/>
        <p:txBody>
          <a:bodyPr/>
          <a:lstStyle/>
          <a:p>
            <a:r>
              <a:rPr lang="en-US" smtClean="0"/>
              <a:t>10/6/2020</a:t>
            </a:r>
            <a:endParaRPr lang="en-US" dirty="0"/>
          </a:p>
        </p:txBody>
      </p:sp>
      <p:sp>
        <p:nvSpPr>
          <p:cNvPr id="5" name="Slide Number Placeholder 4">
            <a:extLst>
              <a:ext uri="{FF2B5EF4-FFF2-40B4-BE49-F238E27FC236}">
                <a16:creationId xmlns:a16="http://schemas.microsoft.com/office/drawing/2014/main" id="{EB0CFAC0-7C9F-4088-AA12-DA1028D8B0A1}"/>
              </a:ext>
            </a:extLst>
          </p:cNvPr>
          <p:cNvSpPr>
            <a:spLocks noGrp="1"/>
          </p:cNvSpPr>
          <p:nvPr>
            <p:ph type="sldNum" sz="quarter" idx="12"/>
          </p:nvPr>
        </p:nvSpPr>
        <p:spPr/>
        <p:txBody>
          <a:bodyPr/>
          <a:lstStyle/>
          <a:p>
            <a:fld id="{B0D1B106-9B78-43E7-9216-5A30474DFCE2}" type="slidenum">
              <a:rPr lang="en-US" smtClean="0"/>
              <a:pPr/>
              <a:t>42</a:t>
            </a:fld>
            <a:endParaRPr lang="en-US" dirty="0"/>
          </a:p>
        </p:txBody>
      </p:sp>
      <p:sp>
        <p:nvSpPr>
          <p:cNvPr id="9" name="Content Placeholder 2">
            <a:extLst>
              <a:ext uri="{FF2B5EF4-FFF2-40B4-BE49-F238E27FC236}">
                <a16:creationId xmlns:a16="http://schemas.microsoft.com/office/drawing/2014/main" id="{8F932355-D230-4CED-9A3F-5744DE0AA53D}"/>
              </a:ext>
            </a:extLst>
          </p:cNvPr>
          <p:cNvSpPr txBox="1">
            <a:spLocks/>
          </p:cNvSpPr>
          <p:nvPr/>
        </p:nvSpPr>
        <p:spPr>
          <a:xfrm>
            <a:off x="331813" y="2550253"/>
            <a:ext cx="11250587" cy="3322026"/>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25"/>
              </a:spcAft>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pic>
        <p:nvPicPr>
          <p:cNvPr id="10" name="Picture 9">
            <a:extLst>
              <a:ext uri="{FF2B5EF4-FFF2-40B4-BE49-F238E27FC236}">
                <a16:creationId xmlns:a16="http://schemas.microsoft.com/office/drawing/2014/main" id="{D77870AA-6129-7D48-BDC2-B24CE2850046}"/>
              </a:ext>
            </a:extLst>
          </p:cNvPr>
          <p:cNvPicPr>
            <a:picLocks noChangeAspect="1"/>
          </p:cNvPicPr>
          <p:nvPr/>
        </p:nvPicPr>
        <p:blipFill>
          <a:blip r:embed="rId2"/>
          <a:stretch>
            <a:fillRect/>
          </a:stretch>
        </p:blipFill>
        <p:spPr>
          <a:xfrm>
            <a:off x="5757767" y="878128"/>
            <a:ext cx="3689232" cy="2331137"/>
          </a:xfrm>
          <a:prstGeom prst="rect">
            <a:avLst/>
          </a:prstGeom>
        </p:spPr>
      </p:pic>
      <p:pic>
        <p:nvPicPr>
          <p:cNvPr id="11" name="Picture 10">
            <a:extLst>
              <a:ext uri="{FF2B5EF4-FFF2-40B4-BE49-F238E27FC236}">
                <a16:creationId xmlns:a16="http://schemas.microsoft.com/office/drawing/2014/main" id="{0D4728F3-968A-854A-9885-4C12ED5249F5}"/>
              </a:ext>
            </a:extLst>
          </p:cNvPr>
          <p:cNvPicPr>
            <a:picLocks noChangeAspect="1"/>
          </p:cNvPicPr>
          <p:nvPr/>
        </p:nvPicPr>
        <p:blipFill>
          <a:blip r:embed="rId3"/>
          <a:stretch>
            <a:fillRect/>
          </a:stretch>
        </p:blipFill>
        <p:spPr>
          <a:xfrm>
            <a:off x="2575214" y="1266733"/>
            <a:ext cx="2756768" cy="3395986"/>
          </a:xfrm>
          <a:prstGeom prst="rect">
            <a:avLst/>
          </a:prstGeom>
        </p:spPr>
      </p:pic>
      <p:sp>
        <p:nvSpPr>
          <p:cNvPr id="12" name="Content Placeholder 2">
            <a:extLst>
              <a:ext uri="{FF2B5EF4-FFF2-40B4-BE49-F238E27FC236}">
                <a16:creationId xmlns:a16="http://schemas.microsoft.com/office/drawing/2014/main" id="{25832BDF-12EF-0E4B-89BA-5B39A61B8C95}"/>
              </a:ext>
            </a:extLst>
          </p:cNvPr>
          <p:cNvSpPr>
            <a:spLocks noGrp="1"/>
          </p:cNvSpPr>
          <p:nvPr>
            <p:ph idx="1"/>
          </p:nvPr>
        </p:nvSpPr>
        <p:spPr>
          <a:xfrm>
            <a:off x="6405351" y="3285724"/>
            <a:ext cx="5446708" cy="2863406"/>
          </a:xfrm>
        </p:spPr>
        <p:txBody>
          <a:bodyPr>
            <a:normAutofit fontScale="62500" lnSpcReduction="20000"/>
          </a:bodyPr>
          <a:lstStyle/>
          <a:p>
            <a:r>
              <a:rPr lang="en-US" dirty="0"/>
              <a:t>SWIR Detection Assembly (SDA)</a:t>
            </a:r>
          </a:p>
          <a:p>
            <a:pPr lvl="1"/>
            <a:r>
              <a:rPr lang="en-US" dirty="0"/>
              <a:t>Aft Optics Box (AOB)</a:t>
            </a:r>
          </a:p>
          <a:p>
            <a:pPr lvl="2"/>
            <a:r>
              <a:rPr lang="en-US" dirty="0"/>
              <a:t>16 SWIR Detector Subassemblies (SDS) </a:t>
            </a:r>
          </a:p>
          <a:p>
            <a:pPr lvl="3"/>
            <a:r>
              <a:rPr lang="en-US" dirty="0"/>
              <a:t>Two optical channels with photodiodes (32 total channels)</a:t>
            </a:r>
          </a:p>
          <a:p>
            <a:pPr lvl="3"/>
            <a:r>
              <a:rPr lang="en-US" dirty="0"/>
              <a:t>Optical interface at fiber connectors</a:t>
            </a:r>
          </a:p>
          <a:p>
            <a:pPr lvl="3"/>
            <a:r>
              <a:rPr lang="en-US" dirty="0"/>
              <a:t>Five unique variants</a:t>
            </a:r>
          </a:p>
          <a:p>
            <a:pPr lvl="2"/>
            <a:r>
              <a:rPr lang="en-US" dirty="0"/>
              <a:t>Mechanically mounted to IDS</a:t>
            </a:r>
          </a:p>
          <a:p>
            <a:pPr lvl="1"/>
            <a:r>
              <a:rPr lang="en-US" dirty="0"/>
              <a:t>SWIR SIDECAR Module (SSM)</a:t>
            </a:r>
          </a:p>
          <a:p>
            <a:pPr lvl="2"/>
            <a:r>
              <a:rPr lang="en-US" dirty="0"/>
              <a:t>Module digitizes 32 analog channels and communicates with DAU</a:t>
            </a:r>
          </a:p>
          <a:p>
            <a:pPr lvl="1"/>
            <a:r>
              <a:rPr lang="en-US" dirty="0"/>
              <a:t>Thermal Control System (TCS)</a:t>
            </a:r>
          </a:p>
          <a:p>
            <a:pPr lvl="2"/>
            <a:r>
              <a:rPr lang="en-US" dirty="0"/>
              <a:t>Two sets of radiators cool the AOB/SSM to -25°C and the Optics/Detectors to -65°C</a:t>
            </a:r>
          </a:p>
        </p:txBody>
      </p:sp>
      <p:sp>
        <p:nvSpPr>
          <p:cNvPr id="13" name="TextBox 12">
            <a:extLst>
              <a:ext uri="{FF2B5EF4-FFF2-40B4-BE49-F238E27FC236}">
                <a16:creationId xmlns:a16="http://schemas.microsoft.com/office/drawing/2014/main" id="{F88B567B-B4FA-9140-AEC6-4A271057474C}"/>
              </a:ext>
            </a:extLst>
          </p:cNvPr>
          <p:cNvSpPr txBox="1"/>
          <p:nvPr/>
        </p:nvSpPr>
        <p:spPr>
          <a:xfrm>
            <a:off x="4709197" y="4615246"/>
            <a:ext cx="777236" cy="307777"/>
          </a:xfrm>
          <a:prstGeom prst="rect">
            <a:avLst/>
          </a:prstGeom>
          <a:noFill/>
        </p:spPr>
        <p:txBody>
          <a:bodyPr wrap="square" rtlCol="0">
            <a:spAutoFit/>
          </a:bodyPr>
          <a:lstStyle/>
          <a:p>
            <a:pPr algn="ctr">
              <a:defRPr/>
            </a:pPr>
            <a:r>
              <a:rPr lang="en-US" sz="1400" b="1" dirty="0"/>
              <a:t>AOB</a:t>
            </a:r>
          </a:p>
        </p:txBody>
      </p:sp>
      <p:cxnSp>
        <p:nvCxnSpPr>
          <p:cNvPr id="14" name="Straight Arrow Connector 13">
            <a:extLst>
              <a:ext uri="{FF2B5EF4-FFF2-40B4-BE49-F238E27FC236}">
                <a16:creationId xmlns:a16="http://schemas.microsoft.com/office/drawing/2014/main" id="{7A8CD133-B367-694D-8BF0-21B3B082D51B}"/>
              </a:ext>
            </a:extLst>
          </p:cNvPr>
          <p:cNvCxnSpPr>
            <a:cxnSpLocks/>
          </p:cNvCxnSpPr>
          <p:nvPr/>
        </p:nvCxnSpPr>
        <p:spPr>
          <a:xfrm>
            <a:off x="4709197" y="1309927"/>
            <a:ext cx="2912962" cy="7452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E7A0C96-D895-5549-8117-BC08B232F1FA}"/>
              </a:ext>
            </a:extLst>
          </p:cNvPr>
          <p:cNvCxnSpPr>
            <a:cxnSpLocks/>
          </p:cNvCxnSpPr>
          <p:nvPr/>
        </p:nvCxnSpPr>
        <p:spPr>
          <a:xfrm flipV="1">
            <a:off x="5010364" y="2572170"/>
            <a:ext cx="2650377" cy="15515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A2CD74A-79CA-9549-AB24-3B87EBE17CF1}"/>
              </a:ext>
            </a:extLst>
          </p:cNvPr>
          <p:cNvSpPr txBox="1"/>
          <p:nvPr/>
        </p:nvSpPr>
        <p:spPr>
          <a:xfrm>
            <a:off x="2030430" y="5216642"/>
            <a:ext cx="1012259" cy="307777"/>
          </a:xfrm>
          <a:prstGeom prst="rect">
            <a:avLst/>
          </a:prstGeom>
          <a:noFill/>
        </p:spPr>
        <p:txBody>
          <a:bodyPr wrap="square" rtlCol="0">
            <a:spAutoFit/>
          </a:bodyPr>
          <a:lstStyle/>
          <a:p>
            <a:pPr algn="ctr"/>
            <a:r>
              <a:rPr lang="en-US" sz="1400" b="1" dirty="0"/>
              <a:t>TCS</a:t>
            </a:r>
          </a:p>
        </p:txBody>
      </p:sp>
      <p:sp>
        <p:nvSpPr>
          <p:cNvPr id="17" name="TextBox 16">
            <a:extLst>
              <a:ext uri="{FF2B5EF4-FFF2-40B4-BE49-F238E27FC236}">
                <a16:creationId xmlns:a16="http://schemas.microsoft.com/office/drawing/2014/main" id="{B12AA600-CF82-9442-98BB-9EC2D852AA1F}"/>
              </a:ext>
            </a:extLst>
          </p:cNvPr>
          <p:cNvSpPr txBox="1"/>
          <p:nvPr/>
        </p:nvSpPr>
        <p:spPr>
          <a:xfrm>
            <a:off x="1875126" y="1082041"/>
            <a:ext cx="1176670" cy="507831"/>
          </a:xfrm>
          <a:prstGeom prst="rect">
            <a:avLst/>
          </a:prstGeom>
          <a:noFill/>
        </p:spPr>
        <p:txBody>
          <a:bodyPr wrap="square" rtlCol="0">
            <a:spAutoFit/>
          </a:bodyPr>
          <a:lstStyle/>
          <a:p>
            <a:pPr algn="ctr"/>
            <a:r>
              <a:rPr lang="en-US" sz="1350" dirty="0">
                <a:solidFill>
                  <a:srgbClr val="0070C0"/>
                </a:solidFill>
              </a:rPr>
              <a:t>IDS Interface 4x</a:t>
            </a:r>
          </a:p>
        </p:txBody>
      </p:sp>
      <p:sp>
        <p:nvSpPr>
          <p:cNvPr id="19" name="TextBox 18">
            <a:extLst>
              <a:ext uri="{FF2B5EF4-FFF2-40B4-BE49-F238E27FC236}">
                <a16:creationId xmlns:a16="http://schemas.microsoft.com/office/drawing/2014/main" id="{A0065C43-B35D-3347-A90B-021EC37C6E3A}"/>
              </a:ext>
            </a:extLst>
          </p:cNvPr>
          <p:cNvSpPr txBox="1"/>
          <p:nvPr/>
        </p:nvSpPr>
        <p:spPr>
          <a:xfrm>
            <a:off x="1928537" y="3317159"/>
            <a:ext cx="572090" cy="307777"/>
          </a:xfrm>
          <a:prstGeom prst="rect">
            <a:avLst/>
          </a:prstGeom>
          <a:noFill/>
        </p:spPr>
        <p:txBody>
          <a:bodyPr wrap="square" rtlCol="0">
            <a:spAutoFit/>
          </a:bodyPr>
          <a:lstStyle/>
          <a:p>
            <a:pPr algn="ctr"/>
            <a:r>
              <a:rPr lang="en-US" sz="1400" b="1" dirty="0"/>
              <a:t>SSM</a:t>
            </a:r>
          </a:p>
        </p:txBody>
      </p:sp>
      <p:cxnSp>
        <p:nvCxnSpPr>
          <p:cNvPr id="20" name="Straight Arrow Connector 19">
            <a:extLst>
              <a:ext uri="{FF2B5EF4-FFF2-40B4-BE49-F238E27FC236}">
                <a16:creationId xmlns:a16="http://schemas.microsoft.com/office/drawing/2014/main" id="{FEDECD44-FFF8-8847-8D28-C864907F77D3}"/>
              </a:ext>
            </a:extLst>
          </p:cNvPr>
          <p:cNvCxnSpPr>
            <a:stCxn id="19" idx="3"/>
          </p:cNvCxnSpPr>
          <p:nvPr/>
        </p:nvCxnSpPr>
        <p:spPr>
          <a:xfrm flipV="1">
            <a:off x="2500627" y="3407395"/>
            <a:ext cx="682436" cy="63653"/>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521B47D1-103F-864C-9042-D53A6C2F47D3}"/>
              </a:ext>
            </a:extLst>
          </p:cNvPr>
          <p:cNvCxnSpPr/>
          <p:nvPr/>
        </p:nvCxnSpPr>
        <p:spPr>
          <a:xfrm>
            <a:off x="2717208" y="1520598"/>
            <a:ext cx="706690" cy="445022"/>
          </a:xfrm>
          <a:prstGeom prst="straightConnector1">
            <a:avLst/>
          </a:prstGeom>
          <a:ln w="28575">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3DFCB60F-8F50-C34B-9EB4-E387B2BE9F7E}"/>
              </a:ext>
            </a:extLst>
          </p:cNvPr>
          <p:cNvCxnSpPr>
            <a:cxnSpLocks/>
          </p:cNvCxnSpPr>
          <p:nvPr/>
        </p:nvCxnSpPr>
        <p:spPr>
          <a:xfrm flipV="1">
            <a:off x="2541941" y="4302642"/>
            <a:ext cx="399733" cy="79863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3A684FCC-0466-2141-934B-0A9DC7BC1DF6}"/>
              </a:ext>
            </a:extLst>
          </p:cNvPr>
          <p:cNvCxnSpPr>
            <a:cxnSpLocks/>
            <a:stCxn id="13" idx="0"/>
          </p:cNvCxnSpPr>
          <p:nvPr/>
        </p:nvCxnSpPr>
        <p:spPr>
          <a:xfrm flipH="1" flipV="1">
            <a:off x="4661085" y="4123715"/>
            <a:ext cx="436730" cy="491531"/>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4" name="Content Placeholder 2">
            <a:extLst>
              <a:ext uri="{FF2B5EF4-FFF2-40B4-BE49-F238E27FC236}">
                <a16:creationId xmlns:a16="http://schemas.microsoft.com/office/drawing/2014/main" id="{0A99CBD9-410E-BB48-9F21-C41AD5AFA77E}"/>
              </a:ext>
            </a:extLst>
          </p:cNvPr>
          <p:cNvSpPr txBox="1">
            <a:spLocks/>
          </p:cNvSpPr>
          <p:nvPr/>
        </p:nvSpPr>
        <p:spPr bwMode="auto">
          <a:xfrm>
            <a:off x="2625754" y="6091192"/>
            <a:ext cx="7627434" cy="376063"/>
          </a:xfrm>
          <a:prstGeom prst="rect">
            <a:avLst/>
          </a:prstGeom>
          <a:solidFill>
            <a:srgbClr val="00B050"/>
          </a:solidFill>
          <a:ln w="9525">
            <a:noFill/>
            <a:miter lim="800000"/>
            <a:headEnd/>
            <a:tailEnd/>
          </a:ln>
        </p:spPr>
        <p:txBody>
          <a:bodyPr vert="horz" wrap="square" lIns="68580" tIns="34290" rIns="68580" bIns="34290" numCol="1" anchor="ctr" anchorCtr="0" compatLnSpc="1">
            <a:prstTxWarp prst="textNoShape">
              <a:avLst/>
            </a:prstTxWarp>
          </a:bodyPr>
          <a:lstStyle/>
          <a:p>
            <a:pPr marL="257168" indent="-257168" algn="ctr" fontAlgn="base">
              <a:spcBef>
                <a:spcPts val="450"/>
              </a:spcBef>
              <a:spcAft>
                <a:spcPct val="0"/>
              </a:spcAft>
              <a:defRPr/>
            </a:pPr>
            <a:r>
              <a:rPr lang="en-US" sz="1600" b="1" dirty="0">
                <a:solidFill>
                  <a:schemeClr val="bg1"/>
                </a:solidFill>
                <a:latin typeface="Arial" charset="0"/>
                <a:cs typeface="Arial" charset="0"/>
              </a:rPr>
              <a:t>SDA is a challenging portion of the OCI Instrument</a:t>
            </a:r>
            <a:endParaRPr lang="en-US" sz="1000" b="1" dirty="0">
              <a:solidFill>
                <a:schemeClr val="bg1"/>
              </a:solidFill>
              <a:latin typeface="Arial" charset="0"/>
              <a:cs typeface="Arial" charset="0"/>
            </a:endParaRPr>
          </a:p>
        </p:txBody>
      </p:sp>
      <p:sp>
        <p:nvSpPr>
          <p:cNvPr id="25" name="TextBox 24">
            <a:extLst>
              <a:ext uri="{FF2B5EF4-FFF2-40B4-BE49-F238E27FC236}">
                <a16:creationId xmlns:a16="http://schemas.microsoft.com/office/drawing/2014/main" id="{BABB9505-D06E-2B4D-B133-6C883DCAB654}"/>
              </a:ext>
            </a:extLst>
          </p:cNvPr>
          <p:cNvSpPr txBox="1"/>
          <p:nvPr/>
        </p:nvSpPr>
        <p:spPr>
          <a:xfrm>
            <a:off x="1741309" y="1889230"/>
            <a:ext cx="874599" cy="715581"/>
          </a:xfrm>
          <a:prstGeom prst="rect">
            <a:avLst/>
          </a:prstGeom>
          <a:noFill/>
        </p:spPr>
        <p:txBody>
          <a:bodyPr wrap="square" rtlCol="0">
            <a:spAutoFit/>
          </a:bodyPr>
          <a:lstStyle/>
          <a:p>
            <a:pPr algn="ctr"/>
            <a:r>
              <a:rPr lang="en-US" sz="1350" dirty="0">
                <a:solidFill>
                  <a:srgbClr val="0070C0"/>
                </a:solidFill>
              </a:rPr>
              <a:t>DAU Interface 2x</a:t>
            </a:r>
          </a:p>
        </p:txBody>
      </p:sp>
      <p:cxnSp>
        <p:nvCxnSpPr>
          <p:cNvPr id="26" name="Straight Arrow Connector 25">
            <a:extLst>
              <a:ext uri="{FF2B5EF4-FFF2-40B4-BE49-F238E27FC236}">
                <a16:creationId xmlns:a16="http://schemas.microsoft.com/office/drawing/2014/main" id="{C3B4375F-D4B6-FA4F-B2E3-E981535FA183}"/>
              </a:ext>
            </a:extLst>
          </p:cNvPr>
          <p:cNvCxnSpPr/>
          <p:nvPr/>
        </p:nvCxnSpPr>
        <p:spPr>
          <a:xfrm>
            <a:off x="2463461" y="2333374"/>
            <a:ext cx="636093" cy="518627"/>
          </a:xfrm>
          <a:prstGeom prst="straightConnector1">
            <a:avLst/>
          </a:prstGeom>
          <a:ln w="28575">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C3F92CBE-E098-AF44-9485-F69F498125EE}"/>
              </a:ext>
            </a:extLst>
          </p:cNvPr>
          <p:cNvCxnSpPr/>
          <p:nvPr/>
        </p:nvCxnSpPr>
        <p:spPr>
          <a:xfrm flipH="1" flipV="1">
            <a:off x="3927973" y="3912030"/>
            <a:ext cx="40493" cy="963519"/>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8339A84-0EF3-7E42-A8AA-FA210B1FBD9A}"/>
              </a:ext>
            </a:extLst>
          </p:cNvPr>
          <p:cNvSpPr txBox="1"/>
          <p:nvPr/>
        </p:nvSpPr>
        <p:spPr>
          <a:xfrm>
            <a:off x="3235354" y="4875549"/>
            <a:ext cx="1436488" cy="507831"/>
          </a:xfrm>
          <a:prstGeom prst="rect">
            <a:avLst/>
          </a:prstGeom>
          <a:noFill/>
        </p:spPr>
        <p:txBody>
          <a:bodyPr wrap="square" rtlCol="0">
            <a:spAutoFit/>
          </a:bodyPr>
          <a:lstStyle/>
          <a:p>
            <a:pPr algn="ctr"/>
            <a:r>
              <a:rPr lang="en-US" sz="1350" dirty="0">
                <a:solidFill>
                  <a:srgbClr val="0070C0"/>
                </a:solidFill>
              </a:rPr>
              <a:t>Fiber Optic Interface 16x</a:t>
            </a:r>
          </a:p>
        </p:txBody>
      </p:sp>
      <p:sp>
        <p:nvSpPr>
          <p:cNvPr id="29" name="TextBox 28">
            <a:extLst>
              <a:ext uri="{FF2B5EF4-FFF2-40B4-BE49-F238E27FC236}">
                <a16:creationId xmlns:a16="http://schemas.microsoft.com/office/drawing/2014/main" id="{1DF4EA3B-280C-0E46-ACD7-53A89ED27F9A}"/>
              </a:ext>
            </a:extLst>
          </p:cNvPr>
          <p:cNvSpPr txBox="1"/>
          <p:nvPr/>
        </p:nvSpPr>
        <p:spPr>
          <a:xfrm>
            <a:off x="5144535" y="3019188"/>
            <a:ext cx="1037686" cy="523220"/>
          </a:xfrm>
          <a:prstGeom prst="rect">
            <a:avLst/>
          </a:prstGeom>
          <a:noFill/>
        </p:spPr>
        <p:txBody>
          <a:bodyPr wrap="square" rtlCol="0">
            <a:spAutoFit/>
          </a:bodyPr>
          <a:lstStyle/>
          <a:p>
            <a:pPr algn="ctr">
              <a:defRPr/>
            </a:pPr>
            <a:r>
              <a:rPr lang="en-US" sz="1400" b="1" dirty="0"/>
              <a:t>16 X SDS (hidden)</a:t>
            </a:r>
          </a:p>
        </p:txBody>
      </p:sp>
      <p:cxnSp>
        <p:nvCxnSpPr>
          <p:cNvPr id="30" name="Straight Arrow Connector 29">
            <a:extLst>
              <a:ext uri="{FF2B5EF4-FFF2-40B4-BE49-F238E27FC236}">
                <a16:creationId xmlns:a16="http://schemas.microsoft.com/office/drawing/2014/main" id="{8D6D8868-8113-5B4C-AFA1-649DAA128E20}"/>
              </a:ext>
            </a:extLst>
          </p:cNvPr>
          <p:cNvCxnSpPr>
            <a:cxnSpLocks/>
            <a:stCxn id="29" idx="0"/>
          </p:cNvCxnSpPr>
          <p:nvPr/>
        </p:nvCxnSpPr>
        <p:spPr>
          <a:xfrm flipH="1" flipV="1">
            <a:off x="4829664" y="2479068"/>
            <a:ext cx="833714" cy="54012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60D11C85-A0B8-3A46-8FF6-EF64178DEE4F}"/>
              </a:ext>
            </a:extLst>
          </p:cNvPr>
          <p:cNvSpPr txBox="1"/>
          <p:nvPr/>
        </p:nvSpPr>
        <p:spPr>
          <a:xfrm>
            <a:off x="3032273" y="878128"/>
            <a:ext cx="2112261" cy="300082"/>
          </a:xfrm>
          <a:prstGeom prst="rect">
            <a:avLst/>
          </a:prstGeom>
          <a:noFill/>
        </p:spPr>
        <p:txBody>
          <a:bodyPr wrap="square" rtlCol="0">
            <a:spAutoFit/>
          </a:bodyPr>
          <a:lstStyle/>
          <a:p>
            <a:pPr algn="ctr"/>
            <a:r>
              <a:rPr lang="en-US" sz="1350" dirty="0">
                <a:solidFill>
                  <a:srgbClr val="0070C0"/>
                </a:solidFill>
              </a:rPr>
              <a:t>TCS Radiative Interface</a:t>
            </a:r>
          </a:p>
        </p:txBody>
      </p:sp>
      <p:cxnSp>
        <p:nvCxnSpPr>
          <p:cNvPr id="32" name="Straight Arrow Connector 31">
            <a:extLst>
              <a:ext uri="{FF2B5EF4-FFF2-40B4-BE49-F238E27FC236}">
                <a16:creationId xmlns:a16="http://schemas.microsoft.com/office/drawing/2014/main" id="{0915CC21-642B-834E-9F3B-2D5C2E8D71C7}"/>
              </a:ext>
            </a:extLst>
          </p:cNvPr>
          <p:cNvCxnSpPr>
            <a:cxnSpLocks/>
          </p:cNvCxnSpPr>
          <p:nvPr/>
        </p:nvCxnSpPr>
        <p:spPr>
          <a:xfrm>
            <a:off x="3694933" y="1214450"/>
            <a:ext cx="56951" cy="257871"/>
          </a:xfrm>
          <a:prstGeom prst="straightConnector1">
            <a:avLst/>
          </a:prstGeom>
          <a:ln w="28575">
            <a:solidFill>
              <a:srgbClr val="0070C0"/>
            </a:solidFill>
            <a:tailEnd type="triangle"/>
          </a:ln>
        </p:spPr>
        <p:style>
          <a:lnRef idx="1">
            <a:schemeClr val="dk1"/>
          </a:lnRef>
          <a:fillRef idx="0">
            <a:schemeClr val="dk1"/>
          </a:fillRef>
          <a:effectRef idx="0">
            <a:schemeClr val="dk1"/>
          </a:effectRef>
          <a:fontRef idx="minor">
            <a:schemeClr val="tx1"/>
          </a:fontRef>
        </p:style>
      </p:cxnSp>
      <p:sp>
        <p:nvSpPr>
          <p:cNvPr id="3" name="Footer Placeholder 2"/>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2571832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Evolution of OCI SWIR - Good Architecture Decisions </a:t>
            </a:r>
          </a:p>
        </p:txBody>
      </p:sp>
      <p:sp>
        <p:nvSpPr>
          <p:cNvPr id="3" name="Content Placeholder 2"/>
          <p:cNvSpPr>
            <a:spLocks noGrp="1"/>
          </p:cNvSpPr>
          <p:nvPr>
            <p:ph idx="1"/>
          </p:nvPr>
        </p:nvSpPr>
        <p:spPr>
          <a:xfrm>
            <a:off x="0" y="836909"/>
            <a:ext cx="12192000" cy="4761452"/>
          </a:xfrm>
        </p:spPr>
        <p:txBody>
          <a:bodyPr>
            <a:normAutofit/>
          </a:bodyPr>
          <a:lstStyle/>
          <a:p>
            <a:pPr marL="0" indent="0" algn="ctr">
              <a:buNone/>
            </a:pPr>
            <a:r>
              <a:rPr lang="en-US" sz="2000" dirty="0"/>
              <a:t>Around SRR time frame, ~Feb 2017, OCI decided to break off the SWIR bands with fiber optics</a:t>
            </a:r>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43</a:t>
            </a:fld>
            <a:endParaRPr lang="en-US" dirty="0"/>
          </a:p>
        </p:txBody>
      </p:sp>
      <p:sp>
        <p:nvSpPr>
          <p:cNvPr id="8" name="TextBox 7"/>
          <p:cNvSpPr txBox="1"/>
          <p:nvPr/>
        </p:nvSpPr>
        <p:spPr>
          <a:xfrm>
            <a:off x="77490" y="1251479"/>
            <a:ext cx="6024968" cy="1200329"/>
          </a:xfrm>
          <a:prstGeom prst="rect">
            <a:avLst/>
          </a:prstGeom>
          <a:noFill/>
        </p:spPr>
        <p:txBody>
          <a:bodyPr wrap="square" rtlCol="0">
            <a:spAutoFit/>
          </a:bodyPr>
          <a:lstStyle/>
          <a:p>
            <a:r>
              <a:rPr lang="en-US" i="1" u="sng" dirty="0"/>
              <a:t>Free Space Optics SWIR Architecture</a:t>
            </a:r>
          </a:p>
          <a:p>
            <a:pPr marL="285750" indent="-285750">
              <a:buClr>
                <a:srgbClr val="FF0000"/>
              </a:buClr>
              <a:buFont typeface="Arial" panose="020B0604020202020204" pitchFamily="34" charset="0"/>
              <a:buChar char="X"/>
            </a:pPr>
            <a:r>
              <a:rPr lang="en-US" dirty="0"/>
              <a:t>Highly Integrated</a:t>
            </a:r>
          </a:p>
          <a:p>
            <a:pPr marL="285750" indent="-285750">
              <a:buClr>
                <a:srgbClr val="FF0000"/>
              </a:buClr>
              <a:buFont typeface="Arial" panose="020B0604020202020204" pitchFamily="34" charset="0"/>
              <a:buChar char="X"/>
            </a:pPr>
            <a:r>
              <a:rPr lang="en-US" dirty="0"/>
              <a:t>Alignment “Nightmare” with little lower level verification</a:t>
            </a:r>
          </a:p>
          <a:p>
            <a:pPr marL="285750" indent="-285750">
              <a:buClr>
                <a:srgbClr val="FF0000"/>
              </a:buClr>
              <a:buFont typeface="Arial" panose="020B0604020202020204" pitchFamily="34" charset="0"/>
              <a:buChar char="X"/>
            </a:pPr>
            <a:r>
              <a:rPr lang="en-US" dirty="0"/>
              <a:t>More Cable and Harness on the Optical Module </a:t>
            </a:r>
          </a:p>
        </p:txBody>
      </p:sp>
      <p:sp>
        <p:nvSpPr>
          <p:cNvPr id="12" name="TextBox 11"/>
          <p:cNvSpPr txBox="1"/>
          <p:nvPr/>
        </p:nvSpPr>
        <p:spPr>
          <a:xfrm>
            <a:off x="6096000" y="1251479"/>
            <a:ext cx="6024968" cy="1698927"/>
          </a:xfrm>
          <a:prstGeom prst="rect">
            <a:avLst/>
          </a:prstGeom>
          <a:noFill/>
        </p:spPr>
        <p:txBody>
          <a:bodyPr wrap="square" rtlCol="0">
            <a:spAutoFit/>
          </a:bodyPr>
          <a:lstStyle/>
          <a:p>
            <a:r>
              <a:rPr lang="en-US" i="1" u="sng" dirty="0"/>
              <a:t>Fiber Optics SWIR Architecture</a:t>
            </a:r>
          </a:p>
          <a:p>
            <a:pPr marL="285750" indent="-285750" defTabSz="914400">
              <a:lnSpc>
                <a:spcPct val="80000"/>
              </a:lnSpc>
              <a:spcBef>
                <a:spcPct val="20000"/>
              </a:spcBef>
              <a:buClr>
                <a:srgbClr val="00B050"/>
              </a:buClr>
              <a:buFont typeface="Wingdings" panose="05000000000000000000" pitchFamily="2" charset="2"/>
              <a:buChar char=""/>
            </a:pPr>
            <a:r>
              <a:rPr lang="en-US" dirty="0">
                <a:latin typeface="Arial" pitchFamily="34" charset="0"/>
                <a:cs typeface="Arial" pitchFamily="34" charset="0"/>
              </a:rPr>
              <a:t>Cleaner Optical Interface</a:t>
            </a:r>
          </a:p>
          <a:p>
            <a:pPr marL="285750" indent="-285750" defTabSz="914400">
              <a:lnSpc>
                <a:spcPct val="80000"/>
              </a:lnSpc>
              <a:spcBef>
                <a:spcPct val="20000"/>
              </a:spcBef>
              <a:buClr>
                <a:srgbClr val="00B050"/>
              </a:buClr>
              <a:buFont typeface="Wingdings" panose="05000000000000000000" pitchFamily="2" charset="2"/>
              <a:buChar char=""/>
            </a:pPr>
            <a:r>
              <a:rPr lang="en-US" dirty="0">
                <a:latin typeface="Arial" pitchFamily="34" charset="0"/>
                <a:cs typeface="Arial" pitchFamily="34" charset="0"/>
              </a:rPr>
              <a:t>Enable easier lower level verification</a:t>
            </a:r>
          </a:p>
          <a:p>
            <a:pPr marL="285750" indent="-285750" defTabSz="914400">
              <a:lnSpc>
                <a:spcPct val="80000"/>
              </a:lnSpc>
              <a:spcBef>
                <a:spcPct val="20000"/>
              </a:spcBef>
              <a:buClr>
                <a:srgbClr val="00B050"/>
              </a:buClr>
              <a:buFont typeface="Wingdings" panose="05000000000000000000" pitchFamily="2" charset="2"/>
              <a:buChar char=""/>
            </a:pPr>
            <a:r>
              <a:rPr lang="en-US" dirty="0">
                <a:latin typeface="Arial" pitchFamily="34" charset="0"/>
                <a:cs typeface="Arial" pitchFamily="34" charset="0"/>
              </a:rPr>
              <a:t>Outsourceable, reduce in house burden</a:t>
            </a:r>
          </a:p>
          <a:p>
            <a:pPr marL="285750" indent="-285750" defTabSz="914400">
              <a:lnSpc>
                <a:spcPct val="80000"/>
              </a:lnSpc>
              <a:spcBef>
                <a:spcPct val="20000"/>
              </a:spcBef>
              <a:buClr>
                <a:srgbClr val="00B050"/>
              </a:buClr>
              <a:buFont typeface="Wingdings" panose="05000000000000000000" pitchFamily="2" charset="2"/>
              <a:buChar char=""/>
            </a:pPr>
            <a:r>
              <a:rPr lang="en-US" dirty="0">
                <a:latin typeface="Arial" pitchFamily="34" charset="0"/>
                <a:cs typeface="Arial" pitchFamily="34" charset="0"/>
              </a:rPr>
              <a:t>Became SWIR Detection Assembly (SDA) built by the Space Dynamics Lab in Logan Utah</a:t>
            </a:r>
          </a:p>
        </p:txBody>
      </p:sp>
      <p:sp>
        <p:nvSpPr>
          <p:cNvPr id="13" name="Content Placeholder 2">
            <a:extLst>
              <a:ext uri="{FF2B5EF4-FFF2-40B4-BE49-F238E27FC236}">
                <a16:creationId xmlns:a16="http://schemas.microsoft.com/office/drawing/2014/main" id="{5D671BCB-1AA9-F240-A031-2B770B910E33}"/>
              </a:ext>
            </a:extLst>
          </p:cNvPr>
          <p:cNvSpPr txBox="1">
            <a:spLocks/>
          </p:cNvSpPr>
          <p:nvPr/>
        </p:nvSpPr>
        <p:spPr bwMode="auto">
          <a:xfrm>
            <a:off x="2507530" y="6136780"/>
            <a:ext cx="7627434" cy="354158"/>
          </a:xfrm>
          <a:prstGeom prst="rect">
            <a:avLst/>
          </a:prstGeom>
          <a:solidFill>
            <a:srgbClr val="00B050"/>
          </a:solidFill>
          <a:ln w="9525">
            <a:noFill/>
            <a:miter lim="800000"/>
            <a:headEnd/>
            <a:tailEnd/>
          </a:ln>
        </p:spPr>
        <p:txBody>
          <a:bodyPr vert="horz" wrap="square" lIns="68580" tIns="34290" rIns="68580" bIns="34290" numCol="1" anchor="ctr" anchorCtr="0" compatLnSpc="1">
            <a:prstTxWarp prst="textNoShape">
              <a:avLst/>
            </a:prstTxWarp>
          </a:bodyPr>
          <a:lstStyle/>
          <a:p>
            <a:pPr marL="257168" indent="-257168" algn="ctr" fontAlgn="base">
              <a:spcBef>
                <a:spcPts val="450"/>
              </a:spcBef>
              <a:spcAft>
                <a:spcPct val="0"/>
              </a:spcAft>
              <a:defRPr/>
            </a:pPr>
            <a:r>
              <a:rPr lang="en-US" sz="1600" b="1" dirty="0">
                <a:solidFill>
                  <a:schemeClr val="bg1"/>
                </a:solidFill>
                <a:latin typeface="Arial" charset="0"/>
                <a:cs typeface="Arial" charset="0"/>
              </a:rPr>
              <a:t>SWIR Design Evolution Allowed for simpler OCI Interface</a:t>
            </a:r>
            <a:endParaRPr lang="en-US" sz="1000" b="1" dirty="0">
              <a:solidFill>
                <a:schemeClr val="bg1"/>
              </a:solidFill>
              <a:latin typeface="Arial" charset="0"/>
              <a:cs typeface="Arial" charset="0"/>
            </a:endParaRPr>
          </a:p>
        </p:txBody>
      </p:sp>
      <p:sp>
        <p:nvSpPr>
          <p:cNvPr id="14" name="Footer Placeholder 13"/>
          <p:cNvSpPr>
            <a:spLocks noGrp="1"/>
          </p:cNvSpPr>
          <p:nvPr>
            <p:ph type="ftr" sz="quarter" idx="3"/>
          </p:nvPr>
        </p:nvSpPr>
        <p:spPr/>
        <p:txBody>
          <a:bodyPr/>
          <a:lstStyle/>
          <a:p>
            <a:r>
              <a:rPr lang="en-US" smtClean="0"/>
              <a:t>Lessons Learned In Instrument Development</a:t>
            </a:r>
            <a:endParaRPr lang="en-US" dirty="0"/>
          </a:p>
        </p:txBody>
      </p:sp>
      <p:pic>
        <p:nvPicPr>
          <p:cNvPr id="1026" name="Picture 2" descr="NASA PACE - Gall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 y="2892373"/>
            <a:ext cx="4200525" cy="31503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NASA PACE - Gallery"/>
          <p:cNvPicPr>
            <a:picLocks noChangeAspect="1" noChangeArrowheads="1"/>
          </p:cNvPicPr>
          <p:nvPr/>
        </p:nvPicPr>
        <p:blipFill rotWithShape="1">
          <a:blip r:embed="rId2">
            <a:extLst>
              <a:ext uri="{28A0092B-C50C-407E-A947-70E740481C1C}">
                <a14:useLocalDpi xmlns:a14="http://schemas.microsoft.com/office/drawing/2010/main" val="0"/>
              </a:ext>
            </a:extLst>
          </a:blip>
          <a:srcRect r="32444"/>
          <a:stretch/>
        </p:blipFill>
        <p:spPr bwMode="auto">
          <a:xfrm>
            <a:off x="5619752" y="3112331"/>
            <a:ext cx="2566986" cy="28498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NASA PACE - Gallery"/>
          <p:cNvPicPr>
            <a:picLocks noChangeAspect="1" noChangeArrowheads="1"/>
          </p:cNvPicPr>
          <p:nvPr/>
        </p:nvPicPr>
        <p:blipFill rotWithShape="1">
          <a:blip r:embed="rId2">
            <a:extLst>
              <a:ext uri="{28A0092B-C50C-407E-A947-70E740481C1C}">
                <a14:useLocalDpi xmlns:a14="http://schemas.microsoft.com/office/drawing/2010/main" val="0"/>
              </a:ext>
            </a:extLst>
          </a:blip>
          <a:srcRect l="67172" t="12950" r="7318" b="33989"/>
          <a:stretch/>
        </p:blipFill>
        <p:spPr bwMode="auto">
          <a:xfrm>
            <a:off x="9991726" y="3631751"/>
            <a:ext cx="1071562" cy="1671638"/>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a:stCxn id="16" idx="3"/>
          </p:cNvCxnSpPr>
          <p:nvPr/>
        </p:nvCxnSpPr>
        <p:spPr>
          <a:xfrm flipV="1">
            <a:off x="8186738" y="4537253"/>
            <a:ext cx="1719262" cy="1"/>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505828" y="3951218"/>
            <a:ext cx="1257300" cy="646331"/>
          </a:xfrm>
          <a:prstGeom prst="rect">
            <a:avLst/>
          </a:prstGeom>
          <a:noFill/>
        </p:spPr>
        <p:txBody>
          <a:bodyPr wrap="square" rtlCol="0">
            <a:spAutoFit/>
          </a:bodyPr>
          <a:lstStyle/>
          <a:p>
            <a:r>
              <a:rPr lang="en-US" dirty="0" smtClean="0"/>
              <a:t>Fiber Interface</a:t>
            </a:r>
            <a:endParaRPr lang="en-US" dirty="0"/>
          </a:p>
        </p:txBody>
      </p:sp>
    </p:spTree>
    <p:extLst>
      <p:ext uri="{BB962C8B-B14F-4D97-AF65-F5344CB8AC3E}">
        <p14:creationId xmlns:p14="http://schemas.microsoft.com/office/powerpoint/2010/main" val="1701314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08EA0-F6B7-4767-9F75-A5E9B2A14F08}"/>
              </a:ext>
            </a:extLst>
          </p:cNvPr>
          <p:cNvSpPr>
            <a:spLocks noGrp="1"/>
          </p:cNvSpPr>
          <p:nvPr>
            <p:ph type="title"/>
          </p:nvPr>
        </p:nvSpPr>
        <p:spPr/>
        <p:txBody>
          <a:bodyPr/>
          <a:lstStyle/>
          <a:p>
            <a:r>
              <a:rPr lang="en-US" dirty="0"/>
              <a:t>OCI Decision to Move the SDA Out-Of-House</a:t>
            </a:r>
          </a:p>
        </p:txBody>
      </p:sp>
      <p:sp>
        <p:nvSpPr>
          <p:cNvPr id="4" name="Date Placeholder 3">
            <a:extLst>
              <a:ext uri="{FF2B5EF4-FFF2-40B4-BE49-F238E27FC236}">
                <a16:creationId xmlns:a16="http://schemas.microsoft.com/office/drawing/2014/main" id="{F1200EB9-8FE0-4150-8676-99CE84D1E486}"/>
              </a:ext>
            </a:extLst>
          </p:cNvPr>
          <p:cNvSpPr>
            <a:spLocks noGrp="1"/>
          </p:cNvSpPr>
          <p:nvPr>
            <p:ph type="dt" sz="half" idx="10"/>
          </p:nvPr>
        </p:nvSpPr>
        <p:spPr/>
        <p:txBody>
          <a:bodyPr/>
          <a:lstStyle/>
          <a:p>
            <a:r>
              <a:rPr lang="en-US" smtClean="0"/>
              <a:t>10/6/2020</a:t>
            </a:r>
            <a:endParaRPr lang="en-US" dirty="0"/>
          </a:p>
        </p:txBody>
      </p:sp>
      <p:sp>
        <p:nvSpPr>
          <p:cNvPr id="5" name="Slide Number Placeholder 4">
            <a:extLst>
              <a:ext uri="{FF2B5EF4-FFF2-40B4-BE49-F238E27FC236}">
                <a16:creationId xmlns:a16="http://schemas.microsoft.com/office/drawing/2014/main" id="{EB0CFAC0-7C9F-4088-AA12-DA1028D8B0A1}"/>
              </a:ext>
            </a:extLst>
          </p:cNvPr>
          <p:cNvSpPr>
            <a:spLocks noGrp="1"/>
          </p:cNvSpPr>
          <p:nvPr>
            <p:ph type="sldNum" sz="quarter" idx="12"/>
          </p:nvPr>
        </p:nvSpPr>
        <p:spPr/>
        <p:txBody>
          <a:bodyPr/>
          <a:lstStyle/>
          <a:p>
            <a:fld id="{B0D1B106-9B78-43E7-9216-5A30474DFCE2}" type="slidenum">
              <a:rPr lang="en-US" smtClean="0"/>
              <a:pPr/>
              <a:t>44</a:t>
            </a:fld>
            <a:endParaRPr lang="en-US" dirty="0"/>
          </a:p>
        </p:txBody>
      </p:sp>
      <p:sp>
        <p:nvSpPr>
          <p:cNvPr id="9" name="Content Placeholder 2">
            <a:extLst>
              <a:ext uri="{FF2B5EF4-FFF2-40B4-BE49-F238E27FC236}">
                <a16:creationId xmlns:a16="http://schemas.microsoft.com/office/drawing/2014/main" id="{8F932355-D230-4CED-9A3F-5744DE0AA53D}"/>
              </a:ext>
            </a:extLst>
          </p:cNvPr>
          <p:cNvSpPr txBox="1">
            <a:spLocks/>
          </p:cNvSpPr>
          <p:nvPr/>
        </p:nvSpPr>
        <p:spPr>
          <a:xfrm>
            <a:off x="331813" y="2550253"/>
            <a:ext cx="11250587" cy="3322026"/>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25"/>
              </a:spcAft>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18" name="Rectangle 17">
            <a:extLst>
              <a:ext uri="{FF2B5EF4-FFF2-40B4-BE49-F238E27FC236}">
                <a16:creationId xmlns:a16="http://schemas.microsoft.com/office/drawing/2014/main" id="{2D769147-25AE-40A4-91F6-A590BE0E21ED}"/>
              </a:ext>
            </a:extLst>
          </p:cNvPr>
          <p:cNvSpPr/>
          <p:nvPr/>
        </p:nvSpPr>
        <p:spPr>
          <a:xfrm>
            <a:off x="1837474" y="6149990"/>
            <a:ext cx="8843096" cy="338554"/>
          </a:xfrm>
          <a:prstGeom prst="rect">
            <a:avLst/>
          </a:prstGeom>
          <a:solidFill>
            <a:srgbClr val="00B050"/>
          </a:solidFill>
        </p:spPr>
        <p:txBody>
          <a:bodyPr wrap="square">
            <a:spAutoFit/>
          </a:bodyPr>
          <a:lstStyle/>
          <a:p>
            <a:pPr algn="ctr"/>
            <a:r>
              <a:rPr lang="en-US" sz="1600" dirty="0">
                <a:solidFill>
                  <a:schemeClr val="bg1"/>
                </a:solidFill>
              </a:rPr>
              <a:t>In-house design enabled OCI to evaluate whether to develop the SDA in-house or to procure</a:t>
            </a:r>
          </a:p>
        </p:txBody>
      </p:sp>
      <p:sp>
        <p:nvSpPr>
          <p:cNvPr id="11" name="Content Placeholder 2">
            <a:extLst>
              <a:ext uri="{FF2B5EF4-FFF2-40B4-BE49-F238E27FC236}">
                <a16:creationId xmlns:a16="http://schemas.microsoft.com/office/drawing/2014/main" id="{EB2C631C-AD29-7B41-AA3E-7A01AFDCBBCF}"/>
              </a:ext>
            </a:extLst>
          </p:cNvPr>
          <p:cNvSpPr txBox="1">
            <a:spLocks/>
          </p:cNvSpPr>
          <p:nvPr/>
        </p:nvSpPr>
        <p:spPr>
          <a:xfrm>
            <a:off x="331813" y="1115996"/>
            <a:ext cx="11250587" cy="4773075"/>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25"/>
              </a:spcAft>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Initially the SDA was planned to be an in-house development effort</a:t>
            </a:r>
          </a:p>
          <a:p>
            <a:pPr lvl="1"/>
            <a:r>
              <a:rPr lang="en-US" dirty="0"/>
              <a:t>A full in-house design was developed</a:t>
            </a:r>
          </a:p>
          <a:p>
            <a:pPr lvl="2"/>
            <a:r>
              <a:rPr lang="en-US" dirty="0"/>
              <a:t>Helped OCI understand the level of effort/complexity and that it would be difficult for the current team to build both the UVNIR and the SWIR Instrumentation while meeting schedule</a:t>
            </a:r>
          </a:p>
          <a:p>
            <a:pPr lvl="2"/>
            <a:r>
              <a:rPr lang="en-US" dirty="0"/>
              <a:t>The design evolution (ex. fiber interface) allowed for a clean separation of SWIR functions and hardware</a:t>
            </a:r>
          </a:p>
          <a:p>
            <a:pPr lvl="2"/>
            <a:r>
              <a:rPr lang="en-US" dirty="0"/>
              <a:t>Generated and Request For Information (RFI) to understand whether vendor capabilities existed and to get the associated cost and schedule estimates</a:t>
            </a:r>
          </a:p>
          <a:p>
            <a:pPr lvl="2"/>
            <a:r>
              <a:rPr lang="en-US" dirty="0"/>
              <a:t>Generated Request Proposal (RFP) once the decision was made to go out-of-house and to compare vendors</a:t>
            </a:r>
          </a:p>
          <a:p>
            <a:pPr lvl="2"/>
            <a:r>
              <a:rPr lang="en-US" dirty="0"/>
              <a:t>The in-house design effort was extremely beneficial for evaluating RFI/RFP responses and for generating the associated Spec and SOW documents</a:t>
            </a:r>
          </a:p>
          <a:p>
            <a:pPr lvl="1"/>
            <a:endParaRPr lang="en-US" dirty="0"/>
          </a:p>
          <a:p>
            <a:endParaRPr lang="en-US" dirty="0"/>
          </a:p>
        </p:txBody>
      </p:sp>
      <p:sp>
        <p:nvSpPr>
          <p:cNvPr id="3" name="Footer Placeholder 2"/>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466995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08EA0-F6B7-4767-9F75-A5E9B2A14F08}"/>
              </a:ext>
            </a:extLst>
          </p:cNvPr>
          <p:cNvSpPr>
            <a:spLocks noGrp="1"/>
          </p:cNvSpPr>
          <p:nvPr>
            <p:ph type="title"/>
          </p:nvPr>
        </p:nvSpPr>
        <p:spPr/>
        <p:txBody>
          <a:bodyPr/>
          <a:lstStyle/>
          <a:p>
            <a:r>
              <a:rPr lang="en-US" dirty="0"/>
              <a:t>Managing an Out-Of-House Instrument (1 of 2)</a:t>
            </a:r>
          </a:p>
        </p:txBody>
      </p:sp>
      <p:sp>
        <p:nvSpPr>
          <p:cNvPr id="4" name="Date Placeholder 3">
            <a:extLst>
              <a:ext uri="{FF2B5EF4-FFF2-40B4-BE49-F238E27FC236}">
                <a16:creationId xmlns:a16="http://schemas.microsoft.com/office/drawing/2014/main" id="{F1200EB9-8FE0-4150-8676-99CE84D1E486}"/>
              </a:ext>
            </a:extLst>
          </p:cNvPr>
          <p:cNvSpPr>
            <a:spLocks noGrp="1"/>
          </p:cNvSpPr>
          <p:nvPr>
            <p:ph type="dt" sz="half" idx="10"/>
          </p:nvPr>
        </p:nvSpPr>
        <p:spPr/>
        <p:txBody>
          <a:bodyPr/>
          <a:lstStyle/>
          <a:p>
            <a:r>
              <a:rPr lang="en-US" smtClean="0"/>
              <a:t>10/6/2020</a:t>
            </a:r>
            <a:endParaRPr lang="en-US" dirty="0"/>
          </a:p>
        </p:txBody>
      </p:sp>
      <p:sp>
        <p:nvSpPr>
          <p:cNvPr id="5" name="Slide Number Placeholder 4">
            <a:extLst>
              <a:ext uri="{FF2B5EF4-FFF2-40B4-BE49-F238E27FC236}">
                <a16:creationId xmlns:a16="http://schemas.microsoft.com/office/drawing/2014/main" id="{EB0CFAC0-7C9F-4088-AA12-DA1028D8B0A1}"/>
              </a:ext>
            </a:extLst>
          </p:cNvPr>
          <p:cNvSpPr>
            <a:spLocks noGrp="1"/>
          </p:cNvSpPr>
          <p:nvPr>
            <p:ph type="sldNum" sz="quarter" idx="12"/>
          </p:nvPr>
        </p:nvSpPr>
        <p:spPr/>
        <p:txBody>
          <a:bodyPr/>
          <a:lstStyle/>
          <a:p>
            <a:fld id="{B0D1B106-9B78-43E7-9216-5A30474DFCE2}" type="slidenum">
              <a:rPr lang="en-US" smtClean="0"/>
              <a:pPr/>
              <a:t>45</a:t>
            </a:fld>
            <a:endParaRPr lang="en-US" dirty="0"/>
          </a:p>
        </p:txBody>
      </p:sp>
      <p:sp>
        <p:nvSpPr>
          <p:cNvPr id="9" name="Content Placeholder 2">
            <a:extLst>
              <a:ext uri="{FF2B5EF4-FFF2-40B4-BE49-F238E27FC236}">
                <a16:creationId xmlns:a16="http://schemas.microsoft.com/office/drawing/2014/main" id="{8F932355-D230-4CED-9A3F-5744DE0AA53D}"/>
              </a:ext>
            </a:extLst>
          </p:cNvPr>
          <p:cNvSpPr txBox="1">
            <a:spLocks/>
          </p:cNvSpPr>
          <p:nvPr/>
        </p:nvSpPr>
        <p:spPr>
          <a:xfrm>
            <a:off x="331813" y="754145"/>
            <a:ext cx="11250587" cy="5570812"/>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ts val="0"/>
              </a:spcBef>
              <a:spcAft>
                <a:spcPts val="25"/>
              </a:spcAft>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Treat the vendor like they are part of the in-house team:</a:t>
            </a:r>
          </a:p>
          <a:p>
            <a:pPr lvl="1"/>
            <a:r>
              <a:rPr lang="en-US" dirty="0"/>
              <a:t>Constant communication</a:t>
            </a:r>
          </a:p>
          <a:p>
            <a:pPr lvl="2"/>
            <a:r>
              <a:rPr lang="en-US" dirty="0"/>
              <a:t>Kick-off meeting with large group of OCI Team members and vendor at vendor site</a:t>
            </a:r>
          </a:p>
          <a:p>
            <a:pPr lvl="2"/>
            <a:r>
              <a:rPr lang="en-US" dirty="0"/>
              <a:t>Technical Interface Meetings (TIMs) – 3 day face-to-face meetings at appropriate phases of development to exchange technical information.  Critical at start of effort to make sure both sides are on the same page (requirement understanding, design options/constraints, interface definitions, etc.). </a:t>
            </a:r>
          </a:p>
          <a:p>
            <a:pPr lvl="2"/>
            <a:r>
              <a:rPr lang="en-US" dirty="0"/>
              <a:t>Monthly cost, schedule, and technical meetings with OCI and SDL management</a:t>
            </a:r>
          </a:p>
          <a:p>
            <a:pPr lvl="2"/>
            <a:r>
              <a:rPr lang="en-US" dirty="0"/>
              <a:t>Weekly technical/hot topic meetings</a:t>
            </a:r>
          </a:p>
          <a:p>
            <a:pPr lvl="2"/>
            <a:r>
              <a:rPr lang="en-US" dirty="0"/>
              <a:t>Ad-hoc critical meetings as necessary</a:t>
            </a:r>
          </a:p>
          <a:p>
            <a:pPr lvl="2"/>
            <a:r>
              <a:rPr lang="en-US" dirty="0"/>
              <a:t>Meeting with Vendor subcontractors as necessary (ex. TJT – Detector vendor)</a:t>
            </a:r>
          </a:p>
          <a:p>
            <a:pPr lvl="1"/>
            <a:r>
              <a:rPr lang="en-US" dirty="0"/>
              <a:t>Single responsible POC on each side (OCI/Vendor) </a:t>
            </a:r>
          </a:p>
          <a:p>
            <a:pPr lvl="2"/>
            <a:r>
              <a:rPr lang="en-US" dirty="0"/>
              <a:t>All communications flow through the POC so they are aware of all activities and decisions. Include management, budget and schedule leads on most interactions so they stay informed on the progress and issues. Include disciplines as necessary. </a:t>
            </a:r>
          </a:p>
          <a:p>
            <a:pPr lvl="2"/>
            <a:r>
              <a:rPr lang="en-US" dirty="0"/>
              <a:t>Exchange of cell numbers for emergency contact </a:t>
            </a:r>
          </a:p>
          <a:p>
            <a:pPr lvl="1"/>
            <a:r>
              <a:rPr lang="en-US" dirty="0"/>
              <a:t>Support from the OCI Management and discipline Leads</a:t>
            </a:r>
          </a:p>
          <a:p>
            <a:pPr lvl="2"/>
            <a:r>
              <a:rPr lang="en-US" dirty="0"/>
              <a:t>It is extremely important to establish support from all appropriate disciplines within OCI to review/approve vendor plans and decisions (</a:t>
            </a:r>
            <a:r>
              <a:rPr lang="en-US" dirty="0" err="1"/>
              <a:t>Mgmt</a:t>
            </a:r>
            <a:r>
              <a:rPr lang="en-US" dirty="0"/>
              <a:t>, Sys, </a:t>
            </a:r>
            <a:r>
              <a:rPr lang="en-US" dirty="0" err="1"/>
              <a:t>Therm</a:t>
            </a:r>
            <a:r>
              <a:rPr lang="en-US" dirty="0"/>
              <a:t>, Mech, Elec, </a:t>
            </a:r>
            <a:r>
              <a:rPr lang="en-US" dirty="0" err="1"/>
              <a:t>Opt</a:t>
            </a:r>
            <a:r>
              <a:rPr lang="en-US" dirty="0"/>
              <a:t>, Struct, QA, </a:t>
            </a:r>
            <a:r>
              <a:rPr lang="en-US" dirty="0" err="1"/>
              <a:t>Contam</a:t>
            </a:r>
            <a:r>
              <a:rPr lang="en-US" dirty="0"/>
              <a:t>, Materials, Parts, Budget, Schedule, etc.).  Management/Systems enforces priorities to make sure out-of-house effort gets appropriate attention.</a:t>
            </a:r>
          </a:p>
          <a:p>
            <a:pPr lvl="2"/>
            <a:r>
              <a:rPr lang="en-US" dirty="0"/>
              <a:t>Responsible for attending appropriate meetings/reviews and reviewing/approving all relevant documents (ICDs, plans, procedures, drawings, etc.)</a:t>
            </a:r>
          </a:p>
        </p:txBody>
      </p:sp>
      <p:sp>
        <p:nvSpPr>
          <p:cNvPr id="3" name="Footer Placeholder 2"/>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3212419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08EA0-F6B7-4767-9F75-A5E9B2A14F08}"/>
              </a:ext>
            </a:extLst>
          </p:cNvPr>
          <p:cNvSpPr>
            <a:spLocks noGrp="1"/>
          </p:cNvSpPr>
          <p:nvPr>
            <p:ph type="title"/>
          </p:nvPr>
        </p:nvSpPr>
        <p:spPr/>
        <p:txBody>
          <a:bodyPr/>
          <a:lstStyle/>
          <a:p>
            <a:r>
              <a:rPr lang="en-US" dirty="0"/>
              <a:t>Managing an Out-Of-House Instrument (2 of 2)</a:t>
            </a:r>
          </a:p>
        </p:txBody>
      </p:sp>
      <p:sp>
        <p:nvSpPr>
          <p:cNvPr id="4" name="Date Placeholder 3">
            <a:extLst>
              <a:ext uri="{FF2B5EF4-FFF2-40B4-BE49-F238E27FC236}">
                <a16:creationId xmlns:a16="http://schemas.microsoft.com/office/drawing/2014/main" id="{F1200EB9-8FE0-4150-8676-99CE84D1E486}"/>
              </a:ext>
            </a:extLst>
          </p:cNvPr>
          <p:cNvSpPr>
            <a:spLocks noGrp="1"/>
          </p:cNvSpPr>
          <p:nvPr>
            <p:ph type="dt" sz="half" idx="10"/>
          </p:nvPr>
        </p:nvSpPr>
        <p:spPr/>
        <p:txBody>
          <a:bodyPr/>
          <a:lstStyle/>
          <a:p>
            <a:r>
              <a:rPr lang="en-US" smtClean="0"/>
              <a:t>10/6/2020</a:t>
            </a:r>
            <a:endParaRPr lang="en-US" dirty="0"/>
          </a:p>
        </p:txBody>
      </p:sp>
      <p:sp>
        <p:nvSpPr>
          <p:cNvPr id="5" name="Slide Number Placeholder 4">
            <a:extLst>
              <a:ext uri="{FF2B5EF4-FFF2-40B4-BE49-F238E27FC236}">
                <a16:creationId xmlns:a16="http://schemas.microsoft.com/office/drawing/2014/main" id="{EB0CFAC0-7C9F-4088-AA12-DA1028D8B0A1}"/>
              </a:ext>
            </a:extLst>
          </p:cNvPr>
          <p:cNvSpPr>
            <a:spLocks noGrp="1"/>
          </p:cNvSpPr>
          <p:nvPr>
            <p:ph type="sldNum" sz="quarter" idx="12"/>
          </p:nvPr>
        </p:nvSpPr>
        <p:spPr/>
        <p:txBody>
          <a:bodyPr/>
          <a:lstStyle/>
          <a:p>
            <a:fld id="{B0D1B106-9B78-43E7-9216-5A30474DFCE2}" type="slidenum">
              <a:rPr lang="en-US" smtClean="0"/>
              <a:pPr/>
              <a:t>46</a:t>
            </a:fld>
            <a:endParaRPr lang="en-US" dirty="0"/>
          </a:p>
        </p:txBody>
      </p:sp>
      <p:sp>
        <p:nvSpPr>
          <p:cNvPr id="9" name="Content Placeholder 2">
            <a:extLst>
              <a:ext uri="{FF2B5EF4-FFF2-40B4-BE49-F238E27FC236}">
                <a16:creationId xmlns:a16="http://schemas.microsoft.com/office/drawing/2014/main" id="{8F932355-D230-4CED-9A3F-5744DE0AA53D}"/>
              </a:ext>
            </a:extLst>
          </p:cNvPr>
          <p:cNvSpPr txBox="1">
            <a:spLocks/>
          </p:cNvSpPr>
          <p:nvPr/>
        </p:nvSpPr>
        <p:spPr>
          <a:xfrm>
            <a:off x="331813" y="907918"/>
            <a:ext cx="11250587" cy="481849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ts val="0"/>
              </a:spcBef>
              <a:spcAft>
                <a:spcPts val="25"/>
              </a:spcAft>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None/>
            </a:pPr>
            <a:r>
              <a:rPr lang="en-US" dirty="0"/>
              <a:t>Treat the vendor like they are part of the in-house team (cont’d):</a:t>
            </a:r>
          </a:p>
          <a:p>
            <a:pPr lvl="1"/>
            <a:r>
              <a:rPr lang="en-US" dirty="0"/>
              <a:t>Establish mandatory inspection points where OCI QA can travel to vendor site and review their documentation, processes and hardware to set expectations.  Inspections during ETU sets the stage for FLT. </a:t>
            </a:r>
          </a:p>
          <a:p>
            <a:pPr lvl="1"/>
            <a:r>
              <a:rPr lang="en-US" dirty="0"/>
              <a:t>Learn their strengths and weaknesses; take advantage of their strengths and help them overcome their weaknesses.  The final product is most important.</a:t>
            </a:r>
          </a:p>
          <a:p>
            <a:pPr lvl="1"/>
            <a:r>
              <a:rPr lang="en-US" dirty="0"/>
              <a:t>Integrate the detailed vendor schedule into the OCI schedule so the development effort can be tracked and delays can be evaluated at the Instrument level</a:t>
            </a:r>
          </a:p>
          <a:p>
            <a:pPr lvl="1"/>
            <a:r>
              <a:rPr lang="en-US" dirty="0"/>
              <a:t>Provide quick responses.  Delays to their questions results in delays to their progress.</a:t>
            </a:r>
          </a:p>
          <a:p>
            <a:pPr lvl="1"/>
            <a:r>
              <a:rPr lang="en-US" dirty="0"/>
              <a:t>Be involved but don’t get in the way</a:t>
            </a:r>
          </a:p>
          <a:p>
            <a:pPr lvl="2"/>
            <a:r>
              <a:rPr lang="en-US" dirty="0"/>
              <a:t>There is a fine line between being involved and micro-managing.  We were extremely involved at the start and then slowly reduced involvement as the design evolved and we felt comfortable that they had addressed our concerns.  It also helped that we trusted them to contact us whenever they had questions appropriate for us to answer.</a:t>
            </a:r>
          </a:p>
          <a:p>
            <a:endParaRPr lang="en-US" dirty="0"/>
          </a:p>
        </p:txBody>
      </p:sp>
      <p:sp>
        <p:nvSpPr>
          <p:cNvPr id="18" name="Rectangle 17">
            <a:extLst>
              <a:ext uri="{FF2B5EF4-FFF2-40B4-BE49-F238E27FC236}">
                <a16:creationId xmlns:a16="http://schemas.microsoft.com/office/drawing/2014/main" id="{2D769147-25AE-40A4-91F6-A590BE0E21ED}"/>
              </a:ext>
            </a:extLst>
          </p:cNvPr>
          <p:cNvSpPr/>
          <p:nvPr/>
        </p:nvSpPr>
        <p:spPr>
          <a:xfrm>
            <a:off x="2833948" y="6127804"/>
            <a:ext cx="6524103" cy="338554"/>
          </a:xfrm>
          <a:prstGeom prst="rect">
            <a:avLst/>
          </a:prstGeom>
          <a:solidFill>
            <a:srgbClr val="00B050"/>
          </a:solidFill>
        </p:spPr>
        <p:txBody>
          <a:bodyPr wrap="square">
            <a:spAutoFit/>
          </a:bodyPr>
          <a:lstStyle/>
          <a:p>
            <a:pPr algn="ctr"/>
            <a:r>
              <a:rPr lang="en-US" sz="1600" dirty="0">
                <a:solidFill>
                  <a:schemeClr val="bg1"/>
                </a:solidFill>
              </a:rPr>
              <a:t>Treat out-of-house vendors like in-house team members</a:t>
            </a:r>
          </a:p>
        </p:txBody>
      </p:sp>
      <p:sp>
        <p:nvSpPr>
          <p:cNvPr id="3" name="Footer Placeholder 2"/>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7411805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08EA0-F6B7-4767-9F75-A5E9B2A14F08}"/>
              </a:ext>
            </a:extLst>
          </p:cNvPr>
          <p:cNvSpPr>
            <a:spLocks noGrp="1"/>
          </p:cNvSpPr>
          <p:nvPr>
            <p:ph type="title"/>
          </p:nvPr>
        </p:nvSpPr>
        <p:spPr/>
        <p:txBody>
          <a:bodyPr>
            <a:normAutofit fontScale="90000"/>
          </a:bodyPr>
          <a:lstStyle/>
          <a:p>
            <a:r>
              <a:rPr lang="en-US" dirty="0"/>
              <a:t>Lessons in Working with Space Dynamics Lab (SDL) and </a:t>
            </a:r>
            <a:br>
              <a:rPr lang="en-US" dirty="0"/>
            </a:br>
            <a:r>
              <a:rPr lang="en-US" dirty="0"/>
              <a:t>Managing Teams Across Time Zones (1 of 2)</a:t>
            </a:r>
          </a:p>
        </p:txBody>
      </p:sp>
      <p:sp>
        <p:nvSpPr>
          <p:cNvPr id="4" name="Date Placeholder 3">
            <a:extLst>
              <a:ext uri="{FF2B5EF4-FFF2-40B4-BE49-F238E27FC236}">
                <a16:creationId xmlns:a16="http://schemas.microsoft.com/office/drawing/2014/main" id="{F1200EB9-8FE0-4150-8676-99CE84D1E486}"/>
              </a:ext>
            </a:extLst>
          </p:cNvPr>
          <p:cNvSpPr>
            <a:spLocks noGrp="1"/>
          </p:cNvSpPr>
          <p:nvPr>
            <p:ph type="dt" sz="half" idx="10"/>
          </p:nvPr>
        </p:nvSpPr>
        <p:spPr/>
        <p:txBody>
          <a:bodyPr/>
          <a:lstStyle/>
          <a:p>
            <a:r>
              <a:rPr lang="en-US" smtClean="0"/>
              <a:t>10/6/2020</a:t>
            </a:r>
            <a:endParaRPr lang="en-US" dirty="0"/>
          </a:p>
        </p:txBody>
      </p:sp>
      <p:sp>
        <p:nvSpPr>
          <p:cNvPr id="5" name="Slide Number Placeholder 4">
            <a:extLst>
              <a:ext uri="{FF2B5EF4-FFF2-40B4-BE49-F238E27FC236}">
                <a16:creationId xmlns:a16="http://schemas.microsoft.com/office/drawing/2014/main" id="{EB0CFAC0-7C9F-4088-AA12-DA1028D8B0A1}"/>
              </a:ext>
            </a:extLst>
          </p:cNvPr>
          <p:cNvSpPr>
            <a:spLocks noGrp="1"/>
          </p:cNvSpPr>
          <p:nvPr>
            <p:ph type="sldNum" sz="quarter" idx="12"/>
          </p:nvPr>
        </p:nvSpPr>
        <p:spPr/>
        <p:txBody>
          <a:bodyPr/>
          <a:lstStyle/>
          <a:p>
            <a:fld id="{B0D1B106-9B78-43E7-9216-5A30474DFCE2}" type="slidenum">
              <a:rPr lang="en-US" smtClean="0"/>
              <a:pPr/>
              <a:t>47</a:t>
            </a:fld>
            <a:endParaRPr lang="en-US" dirty="0"/>
          </a:p>
        </p:txBody>
      </p:sp>
      <p:sp>
        <p:nvSpPr>
          <p:cNvPr id="9" name="Content Placeholder 2">
            <a:extLst>
              <a:ext uri="{FF2B5EF4-FFF2-40B4-BE49-F238E27FC236}">
                <a16:creationId xmlns:a16="http://schemas.microsoft.com/office/drawing/2014/main" id="{8F932355-D230-4CED-9A3F-5744DE0AA53D}"/>
              </a:ext>
            </a:extLst>
          </p:cNvPr>
          <p:cNvSpPr txBox="1">
            <a:spLocks/>
          </p:cNvSpPr>
          <p:nvPr/>
        </p:nvSpPr>
        <p:spPr>
          <a:xfrm>
            <a:off x="331813" y="914708"/>
            <a:ext cx="11250587" cy="5670242"/>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ts val="0"/>
              </a:spcBef>
              <a:spcAft>
                <a:spcPts val="25"/>
              </a:spcAft>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SDL was selected to design, develop, test, and deliver the SDA</a:t>
            </a:r>
          </a:p>
          <a:p>
            <a:pPr lvl="1"/>
            <a:r>
              <a:rPr lang="en-US" dirty="0"/>
              <a:t>Located in Logan Utah (2 hour time zone difference - requires planning to accommodate)</a:t>
            </a:r>
          </a:p>
          <a:p>
            <a:pPr lvl="1"/>
            <a:r>
              <a:rPr lang="en-US" dirty="0"/>
              <a:t>Fairly large team that includes an assortment of engineering disciplines in order to meet the needs of the SDA development effort</a:t>
            </a:r>
          </a:p>
          <a:p>
            <a:pPr lvl="1"/>
            <a:r>
              <a:rPr lang="en-US" dirty="0"/>
              <a:t>Able to hold a few face-to-face meetings with all the appropriate OCI disciplines to permit a solid transfer of knowledge. Allows for creating relationships between team members so they understand whom to contact with questions (i.e. their OCI counterparts). Also establishes expectations for OCI support.</a:t>
            </a:r>
          </a:p>
          <a:p>
            <a:pPr marL="457200" lvl="1" indent="0">
              <a:buNone/>
            </a:pPr>
            <a:endParaRPr lang="en-US" dirty="0"/>
          </a:p>
          <a:p>
            <a:pPr marL="0" indent="0">
              <a:buNone/>
            </a:pPr>
            <a:r>
              <a:rPr lang="en-US" dirty="0"/>
              <a:t>Trust is important</a:t>
            </a:r>
          </a:p>
          <a:p>
            <a:pPr lvl="1"/>
            <a:r>
              <a:rPr lang="en-US" dirty="0"/>
              <a:t>The vendor needs to feel that you understand the level of effort required and that you are reasonable with your expectations.  They need to trust that you are not looking to get “something for nothing” and that they can ask for help if they need it.  You are a team working together to get the job done, not individual groups pointing fingers at each other to blame when things go wrong.</a:t>
            </a:r>
          </a:p>
          <a:p>
            <a:pPr lvl="1"/>
            <a:r>
              <a:rPr lang="en-US" dirty="0"/>
              <a:t>Once the trust has been established, it is much easier to get difficult things accomplished</a:t>
            </a:r>
          </a:p>
          <a:p>
            <a:pPr lvl="2"/>
            <a:r>
              <a:rPr lang="en-US" dirty="0"/>
              <a:t>We have revised the Spec and SOW documents many many times.  Sometimes due to clarification and sometimes because we are learning as we go and need to tweak the values/wording as necessary.  Both sides worked together to get the wording correct.</a:t>
            </a:r>
          </a:p>
          <a:p>
            <a:pPr lvl="2"/>
            <a:r>
              <a:rPr lang="en-US" dirty="0"/>
              <a:t>SDL now trusts that we will provide appropriate cost and schedule relief when asking for changes to the scope of work</a:t>
            </a:r>
          </a:p>
          <a:p>
            <a:pPr lvl="2"/>
            <a:r>
              <a:rPr lang="en-US" dirty="0"/>
              <a:t>Both sides need to feel free to ask questions and be willing to help each other</a:t>
            </a:r>
          </a:p>
        </p:txBody>
      </p:sp>
      <p:sp>
        <p:nvSpPr>
          <p:cNvPr id="3" name="Footer Placeholder 2"/>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4240977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08EA0-F6B7-4767-9F75-A5E9B2A14F08}"/>
              </a:ext>
            </a:extLst>
          </p:cNvPr>
          <p:cNvSpPr>
            <a:spLocks noGrp="1"/>
          </p:cNvSpPr>
          <p:nvPr>
            <p:ph type="title"/>
          </p:nvPr>
        </p:nvSpPr>
        <p:spPr/>
        <p:txBody>
          <a:bodyPr>
            <a:normAutofit fontScale="90000"/>
          </a:bodyPr>
          <a:lstStyle/>
          <a:p>
            <a:r>
              <a:rPr lang="en-US" dirty="0"/>
              <a:t>Lessons in working with Space Dynamics Lab (SDL) and </a:t>
            </a:r>
            <a:br>
              <a:rPr lang="en-US" dirty="0"/>
            </a:br>
            <a:r>
              <a:rPr lang="en-US" dirty="0"/>
              <a:t>Managing Teams Across Time Zones (2 of 2)</a:t>
            </a:r>
          </a:p>
        </p:txBody>
      </p:sp>
      <p:sp>
        <p:nvSpPr>
          <p:cNvPr id="4" name="Date Placeholder 3">
            <a:extLst>
              <a:ext uri="{FF2B5EF4-FFF2-40B4-BE49-F238E27FC236}">
                <a16:creationId xmlns:a16="http://schemas.microsoft.com/office/drawing/2014/main" id="{F1200EB9-8FE0-4150-8676-99CE84D1E486}"/>
              </a:ext>
            </a:extLst>
          </p:cNvPr>
          <p:cNvSpPr>
            <a:spLocks noGrp="1"/>
          </p:cNvSpPr>
          <p:nvPr>
            <p:ph type="dt" sz="half" idx="10"/>
          </p:nvPr>
        </p:nvSpPr>
        <p:spPr/>
        <p:txBody>
          <a:bodyPr/>
          <a:lstStyle/>
          <a:p>
            <a:r>
              <a:rPr lang="en-US" smtClean="0"/>
              <a:t>10/6/2020</a:t>
            </a:r>
            <a:endParaRPr lang="en-US" dirty="0"/>
          </a:p>
        </p:txBody>
      </p:sp>
      <p:sp>
        <p:nvSpPr>
          <p:cNvPr id="5" name="Slide Number Placeholder 4">
            <a:extLst>
              <a:ext uri="{FF2B5EF4-FFF2-40B4-BE49-F238E27FC236}">
                <a16:creationId xmlns:a16="http://schemas.microsoft.com/office/drawing/2014/main" id="{EB0CFAC0-7C9F-4088-AA12-DA1028D8B0A1}"/>
              </a:ext>
            </a:extLst>
          </p:cNvPr>
          <p:cNvSpPr>
            <a:spLocks noGrp="1"/>
          </p:cNvSpPr>
          <p:nvPr>
            <p:ph type="sldNum" sz="quarter" idx="12"/>
          </p:nvPr>
        </p:nvSpPr>
        <p:spPr/>
        <p:txBody>
          <a:bodyPr/>
          <a:lstStyle/>
          <a:p>
            <a:fld id="{B0D1B106-9B78-43E7-9216-5A30474DFCE2}" type="slidenum">
              <a:rPr lang="en-US" smtClean="0"/>
              <a:pPr/>
              <a:t>48</a:t>
            </a:fld>
            <a:endParaRPr lang="en-US" dirty="0"/>
          </a:p>
        </p:txBody>
      </p:sp>
      <p:sp>
        <p:nvSpPr>
          <p:cNvPr id="9" name="Content Placeholder 2">
            <a:extLst>
              <a:ext uri="{FF2B5EF4-FFF2-40B4-BE49-F238E27FC236}">
                <a16:creationId xmlns:a16="http://schemas.microsoft.com/office/drawing/2014/main" id="{8F932355-D230-4CED-9A3F-5744DE0AA53D}"/>
              </a:ext>
            </a:extLst>
          </p:cNvPr>
          <p:cNvSpPr txBox="1">
            <a:spLocks/>
          </p:cNvSpPr>
          <p:nvPr/>
        </p:nvSpPr>
        <p:spPr>
          <a:xfrm>
            <a:off x="331813" y="985082"/>
            <a:ext cx="11250587" cy="4773075"/>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ts val="0"/>
              </a:spcBef>
              <a:spcAft>
                <a:spcPts val="25"/>
              </a:spcAft>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0" lvl="2" indent="0">
              <a:buNone/>
            </a:pPr>
            <a:endParaRPr lang="en-US" dirty="0"/>
          </a:p>
          <a:p>
            <a:pPr marL="0" indent="0">
              <a:buNone/>
            </a:pPr>
            <a:r>
              <a:rPr lang="en-US" dirty="0"/>
              <a:t>Set expectations and be consistent</a:t>
            </a:r>
          </a:p>
          <a:p>
            <a:pPr lvl="1"/>
            <a:r>
              <a:rPr lang="en-US" dirty="0"/>
              <a:t>The vendor needs a clear understanding of expectations </a:t>
            </a:r>
          </a:p>
          <a:p>
            <a:pPr lvl="2"/>
            <a:r>
              <a:rPr lang="en-US" dirty="0"/>
              <a:t>The contract documents can be misinterpreted or may not include all the required details</a:t>
            </a:r>
          </a:p>
          <a:p>
            <a:pPr lvl="2"/>
            <a:r>
              <a:rPr lang="en-US" dirty="0"/>
              <a:t>Constant communication will help avoid misunderstandings and get both sides on the same page</a:t>
            </a:r>
          </a:p>
          <a:p>
            <a:pPr lvl="1"/>
            <a:r>
              <a:rPr lang="en-US" dirty="0"/>
              <a:t>Both sides need to be held accountable</a:t>
            </a:r>
          </a:p>
          <a:p>
            <a:pPr lvl="2"/>
            <a:r>
              <a:rPr lang="en-US" dirty="0"/>
              <a:t>If mistakes are made, then they should be addressed to make sure they don’t happen again</a:t>
            </a:r>
          </a:p>
          <a:p>
            <a:pPr lvl="2"/>
            <a:r>
              <a:rPr lang="en-US" dirty="0"/>
              <a:t>This is true for both SDL and OCI personnel; both sides are responsible for making sure that the SDA meets its requirements</a:t>
            </a:r>
          </a:p>
          <a:p>
            <a:pPr lvl="2"/>
            <a:r>
              <a:rPr lang="en-US" dirty="0"/>
              <a:t>However, remember that everyone makes mistakes and that each situation should be handled in a reasonable manner</a:t>
            </a:r>
          </a:p>
          <a:p>
            <a:pPr marL="914400" lvl="2" indent="0">
              <a:buNone/>
            </a:pPr>
            <a:endParaRPr lang="en-US" dirty="0">
              <a:solidFill>
                <a:srgbClr val="FF0000"/>
              </a:solidFill>
            </a:endParaRPr>
          </a:p>
          <a:p>
            <a:pPr marL="0" indent="0">
              <a:buNone/>
            </a:pPr>
            <a:r>
              <a:rPr lang="en-US" dirty="0"/>
              <a:t>Work Together</a:t>
            </a:r>
          </a:p>
          <a:p>
            <a:pPr lvl="1"/>
            <a:r>
              <a:rPr lang="en-US" dirty="0"/>
              <a:t>You can not generate a couple of contract documents and walk away and expect to get the product you want</a:t>
            </a:r>
          </a:p>
          <a:p>
            <a:pPr lvl="2"/>
            <a:r>
              <a:rPr lang="en-US" dirty="0"/>
              <a:t>It takes a significant effort from both the vendor and OCI personnel to make an out-of-house development effort successful; especially if the development effort is a one-of-a-kind, complicated, instrument within an instrument</a:t>
            </a:r>
          </a:p>
        </p:txBody>
      </p:sp>
      <p:sp>
        <p:nvSpPr>
          <p:cNvPr id="18" name="Rectangle 17">
            <a:extLst>
              <a:ext uri="{FF2B5EF4-FFF2-40B4-BE49-F238E27FC236}">
                <a16:creationId xmlns:a16="http://schemas.microsoft.com/office/drawing/2014/main" id="{2D769147-25AE-40A4-91F6-A590BE0E21ED}"/>
              </a:ext>
            </a:extLst>
          </p:cNvPr>
          <p:cNvSpPr/>
          <p:nvPr/>
        </p:nvSpPr>
        <p:spPr>
          <a:xfrm>
            <a:off x="1902670" y="6143678"/>
            <a:ext cx="8108871" cy="338554"/>
          </a:xfrm>
          <a:prstGeom prst="rect">
            <a:avLst/>
          </a:prstGeom>
          <a:solidFill>
            <a:srgbClr val="00B050"/>
          </a:solidFill>
        </p:spPr>
        <p:txBody>
          <a:bodyPr wrap="square">
            <a:spAutoFit/>
          </a:bodyPr>
          <a:lstStyle/>
          <a:p>
            <a:pPr algn="ctr"/>
            <a:r>
              <a:rPr lang="en-US" sz="1600" dirty="0">
                <a:solidFill>
                  <a:schemeClr val="bg1"/>
                </a:solidFill>
              </a:rPr>
              <a:t>Create an environment of trust and accountability and help each other succeed</a:t>
            </a:r>
          </a:p>
        </p:txBody>
      </p:sp>
      <p:sp>
        <p:nvSpPr>
          <p:cNvPr id="3" name="Footer Placeholder 2"/>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11930559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“Lessons in TRL &amp;</a:t>
            </a:r>
            <a:r>
              <a:rPr lang="en-US" dirty="0" smtClean="0"/>
              <a:t> Calibration”</a:t>
            </a:r>
            <a:endParaRPr lang="en-US" dirty="0"/>
          </a:p>
        </p:txBody>
      </p:sp>
      <p:sp>
        <p:nvSpPr>
          <p:cNvPr id="3" name="Text Placeholder 2"/>
          <p:cNvSpPr>
            <a:spLocks noGrp="1"/>
          </p:cNvSpPr>
          <p:nvPr>
            <p:ph type="body" idx="1"/>
          </p:nvPr>
        </p:nvSpPr>
        <p:spPr/>
        <p:txBody>
          <a:bodyPr/>
          <a:lstStyle/>
          <a:p>
            <a:r>
              <a:rPr lang="en-US" dirty="0" smtClean="0"/>
              <a:t>Joe Knuble</a:t>
            </a:r>
          </a:p>
          <a:p>
            <a:r>
              <a:rPr lang="en-US" dirty="0" smtClean="0"/>
              <a:t>Eric </a:t>
            </a:r>
            <a:r>
              <a:rPr lang="en-US" dirty="0"/>
              <a:t>Gorman </a:t>
            </a:r>
          </a:p>
        </p:txBody>
      </p:sp>
      <p:sp>
        <p:nvSpPr>
          <p:cNvPr id="4" name="Date Placeholder 3"/>
          <p:cNvSpPr>
            <a:spLocks noGrp="1"/>
          </p:cNvSpPr>
          <p:nvPr>
            <p:ph type="dt" sz="half" idx="10"/>
          </p:nvPr>
        </p:nvSpPr>
        <p:spPr>
          <a:xfrm>
            <a:off x="1972574" y="6584950"/>
            <a:ext cx="2133600" cy="196850"/>
          </a:xfrm>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49</a:t>
            </a:fld>
            <a:endParaRPr lang="en-US" dirty="0"/>
          </a:p>
        </p:txBody>
      </p:sp>
      <p:pic>
        <p:nvPicPr>
          <p:cNvPr id="15" name="Picture 14"/>
          <p:cNvPicPr>
            <a:picLocks noChangeAspect="1"/>
          </p:cNvPicPr>
          <p:nvPr/>
        </p:nvPicPr>
        <p:blipFill>
          <a:blip r:embed="rId2"/>
          <a:stretch>
            <a:fillRect/>
          </a:stretch>
        </p:blipFill>
        <p:spPr>
          <a:xfrm>
            <a:off x="8494085" y="836160"/>
            <a:ext cx="3393115" cy="3555244"/>
          </a:xfrm>
          <a:prstGeom prst="rect">
            <a:avLst/>
          </a:prstGeom>
        </p:spPr>
      </p:pic>
      <p:sp>
        <p:nvSpPr>
          <p:cNvPr id="16" name="Rectangle 15"/>
          <p:cNvSpPr/>
          <p:nvPr/>
        </p:nvSpPr>
        <p:spPr>
          <a:xfrm>
            <a:off x="9511668" y="1548824"/>
            <a:ext cx="1270861" cy="376582"/>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29522103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EF58ED-45BC-654C-92B5-7E3DD4A99305}"/>
              </a:ext>
            </a:extLst>
          </p:cNvPr>
          <p:cNvSpPr/>
          <p:nvPr/>
        </p:nvSpPr>
        <p:spPr>
          <a:xfrm>
            <a:off x="0" y="0"/>
            <a:ext cx="12192000"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ACE_Renderman_TurntableAlpha_YT1080">
            <a:hlinkClick r:id="" action="ppaction://media"/>
            <a:extLst>
              <a:ext uri="{FF2B5EF4-FFF2-40B4-BE49-F238E27FC236}">
                <a16:creationId xmlns:a16="http://schemas.microsoft.com/office/drawing/2014/main" id="{9B6E19E8-B581-714A-917B-2188AA0744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5690"/>
            <a:ext cx="12192000" cy="6793707"/>
          </a:xfrm>
          <a:prstGeom prst="rect">
            <a:avLst/>
          </a:prstGeom>
        </p:spPr>
      </p:pic>
      <p:sp>
        <p:nvSpPr>
          <p:cNvPr id="10" name="Horizontal Scroll 9"/>
          <p:cNvSpPr/>
          <p:nvPr/>
        </p:nvSpPr>
        <p:spPr>
          <a:xfrm>
            <a:off x="9080500" y="3746501"/>
            <a:ext cx="1816100" cy="1282700"/>
          </a:xfrm>
          <a:prstGeom prst="horizontalScroll">
            <a:avLst/>
          </a:prstGeom>
        </p:spPr>
        <p:style>
          <a:lnRef idx="2">
            <a:schemeClr val="accent5"/>
          </a:lnRef>
          <a:fillRef idx="1">
            <a:schemeClr val="lt1"/>
          </a:fillRef>
          <a:effectRef idx="0">
            <a:schemeClr val="accent5"/>
          </a:effectRef>
          <a:fontRef idx="minor">
            <a:schemeClr val="dk1"/>
          </a:fontRef>
        </p:style>
        <p:txBody>
          <a:bodyPr rtlCol="0" anchor="ctr"/>
          <a:lstStyle/>
          <a:p>
            <a:pPr lvl="0" algn="ctr">
              <a:defRPr/>
            </a:pPr>
            <a:r>
              <a:rPr lang="en-US" sz="2000" b="1" dirty="0">
                <a:solidFill>
                  <a:prstClr val="black"/>
                </a:solidFill>
                <a:latin typeface="Arial" panose="020B0604020202020204" pitchFamily="34" charset="0"/>
                <a:ea typeface="Geneva" panose="020B0503030404040204" pitchFamily="34" charset="0"/>
                <a:cs typeface="Arial" panose="020B0604020202020204" pitchFamily="34" charset="0"/>
              </a:rPr>
              <a:t>Ocean Color Instrument</a:t>
            </a:r>
            <a:endParaRPr lang="en-US" sz="1600" dirty="0">
              <a:solidFill>
                <a:prstClr val="black"/>
              </a:solidFill>
              <a:latin typeface="Arial" panose="020B0604020202020204" pitchFamily="34" charset="0"/>
              <a:ea typeface="Geneva" panose="020B0503030404040204" pitchFamily="34" charset="0"/>
              <a:cs typeface="Arial" panose="020B0604020202020204" pitchFamily="34" charset="0"/>
            </a:endParaRPr>
          </a:p>
        </p:txBody>
      </p:sp>
      <p:sp>
        <p:nvSpPr>
          <p:cNvPr id="11" name="Horizontal Scroll 10"/>
          <p:cNvSpPr/>
          <p:nvPr/>
        </p:nvSpPr>
        <p:spPr>
          <a:xfrm>
            <a:off x="6080354" y="4383833"/>
            <a:ext cx="2019300" cy="1282700"/>
          </a:xfrm>
          <a:prstGeom prst="horizontalScroll">
            <a:avLst/>
          </a:prstGeom>
        </p:spPr>
        <p:style>
          <a:lnRef idx="2">
            <a:schemeClr val="accent5"/>
          </a:lnRef>
          <a:fillRef idx="1">
            <a:schemeClr val="lt1"/>
          </a:fillRef>
          <a:effectRef idx="0">
            <a:schemeClr val="accent5"/>
          </a:effectRef>
          <a:fontRef idx="minor">
            <a:schemeClr val="dk1"/>
          </a:fontRef>
        </p:style>
        <p:txBody>
          <a:bodyPr rtlCol="0" anchor="ctr"/>
          <a:lstStyle/>
          <a:p>
            <a:pPr lvl="0" algn="ctr">
              <a:defRPr/>
            </a:pPr>
            <a:r>
              <a:rPr lang="en-US" sz="2000" b="1" dirty="0" err="1">
                <a:solidFill>
                  <a:prstClr val="black"/>
                </a:solidFill>
                <a:latin typeface="Arial" panose="020B0604020202020204" pitchFamily="34" charset="0"/>
                <a:ea typeface="Geneva" panose="020B0503030404040204" pitchFamily="34" charset="0"/>
                <a:cs typeface="Arial" panose="020B0604020202020204" pitchFamily="34" charset="0"/>
              </a:rPr>
              <a:t>SPEXone</a:t>
            </a:r>
            <a:endParaRPr lang="en-US" sz="2000" b="1" dirty="0">
              <a:solidFill>
                <a:prstClr val="black"/>
              </a:solidFill>
              <a:latin typeface="Arial" panose="020B0604020202020204" pitchFamily="34" charset="0"/>
              <a:ea typeface="Geneva" panose="020B0503030404040204" pitchFamily="34" charset="0"/>
              <a:cs typeface="Arial" panose="020B0604020202020204" pitchFamily="34" charset="0"/>
            </a:endParaRPr>
          </a:p>
          <a:p>
            <a:pPr lvl="0" algn="ctr">
              <a:defRPr/>
            </a:pPr>
            <a:r>
              <a:rPr lang="en-US" sz="2000" b="1" dirty="0" err="1">
                <a:solidFill>
                  <a:prstClr val="black"/>
                </a:solidFill>
                <a:latin typeface="Arial" panose="020B0604020202020204" pitchFamily="34" charset="0"/>
                <a:ea typeface="Geneva" panose="020B0503030404040204" pitchFamily="34" charset="0"/>
                <a:cs typeface="Arial" panose="020B0604020202020204" pitchFamily="34" charset="0"/>
              </a:rPr>
              <a:t>Polarimeter</a:t>
            </a:r>
            <a:endParaRPr lang="en-US" sz="1600" dirty="0">
              <a:solidFill>
                <a:prstClr val="black"/>
              </a:solidFill>
              <a:latin typeface="Arial" panose="020B0604020202020204" pitchFamily="34" charset="0"/>
              <a:ea typeface="Geneva" panose="020B0503030404040204" pitchFamily="34" charset="0"/>
              <a:cs typeface="Arial" panose="020B0604020202020204" pitchFamily="34" charset="0"/>
            </a:endParaRPr>
          </a:p>
        </p:txBody>
      </p:sp>
      <p:sp>
        <p:nvSpPr>
          <p:cNvPr id="13" name="Horizontal Scroll 12"/>
          <p:cNvSpPr/>
          <p:nvPr/>
        </p:nvSpPr>
        <p:spPr>
          <a:xfrm>
            <a:off x="3299206" y="4383833"/>
            <a:ext cx="2019300" cy="1282700"/>
          </a:xfrm>
          <a:prstGeom prst="horizontalScroll">
            <a:avLst/>
          </a:prstGeom>
        </p:spPr>
        <p:style>
          <a:lnRef idx="2">
            <a:schemeClr val="accent5"/>
          </a:lnRef>
          <a:fillRef idx="1">
            <a:schemeClr val="lt1"/>
          </a:fillRef>
          <a:effectRef idx="0">
            <a:schemeClr val="accent5"/>
          </a:effectRef>
          <a:fontRef idx="minor">
            <a:schemeClr val="dk1"/>
          </a:fontRef>
        </p:style>
        <p:txBody>
          <a:bodyPr rtlCol="0" anchor="ctr"/>
          <a:lstStyle/>
          <a:p>
            <a:pPr lvl="0" algn="ctr">
              <a:defRPr/>
            </a:pPr>
            <a:r>
              <a:rPr lang="en-US" sz="2000" b="1" dirty="0">
                <a:solidFill>
                  <a:prstClr val="black"/>
                </a:solidFill>
                <a:latin typeface="Arial" panose="020B0604020202020204" pitchFamily="34" charset="0"/>
                <a:ea typeface="Geneva" panose="020B0503030404040204" pitchFamily="34" charset="0"/>
                <a:cs typeface="Arial" panose="020B0604020202020204" pitchFamily="34" charset="0"/>
              </a:rPr>
              <a:t>HARP2</a:t>
            </a:r>
          </a:p>
          <a:p>
            <a:pPr lvl="0" algn="ctr">
              <a:defRPr/>
            </a:pPr>
            <a:r>
              <a:rPr lang="en-US" sz="2000" b="1" dirty="0" err="1">
                <a:solidFill>
                  <a:prstClr val="black"/>
                </a:solidFill>
                <a:latin typeface="Arial" panose="020B0604020202020204" pitchFamily="34" charset="0"/>
                <a:ea typeface="Geneva" panose="020B0503030404040204" pitchFamily="34" charset="0"/>
                <a:cs typeface="Arial" panose="020B0604020202020204" pitchFamily="34" charset="0"/>
              </a:rPr>
              <a:t>Polarimeter</a:t>
            </a:r>
            <a:endParaRPr lang="en-US" sz="1600" dirty="0">
              <a:solidFill>
                <a:prstClr val="black"/>
              </a:solidFill>
              <a:latin typeface="Arial" panose="020B0604020202020204" pitchFamily="34" charset="0"/>
              <a:ea typeface="Geneva" panose="020B0503030404040204" pitchFamily="34" charset="0"/>
              <a:cs typeface="Arial" panose="020B0604020202020204" pitchFamily="34" charset="0"/>
            </a:endParaRPr>
          </a:p>
        </p:txBody>
      </p:sp>
      <p:sp>
        <p:nvSpPr>
          <p:cNvPr id="6" name="Right Arrow 5"/>
          <p:cNvSpPr/>
          <p:nvPr/>
        </p:nvSpPr>
        <p:spPr>
          <a:xfrm rot="17953300">
            <a:off x="4803004" y="4013942"/>
            <a:ext cx="535709" cy="26785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Right Arrow 11"/>
          <p:cNvSpPr/>
          <p:nvPr/>
        </p:nvSpPr>
        <p:spPr>
          <a:xfrm rot="14251925">
            <a:off x="6084930" y="4045529"/>
            <a:ext cx="535709" cy="26785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Right Arrow 14"/>
          <p:cNvSpPr/>
          <p:nvPr/>
        </p:nvSpPr>
        <p:spPr>
          <a:xfrm rot="12276885">
            <a:off x="8450451" y="3886621"/>
            <a:ext cx="535709" cy="26785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Slide Number Placeholder 4"/>
          <p:cNvSpPr txBox="1">
            <a:spLocks/>
          </p:cNvSpPr>
          <p:nvPr/>
        </p:nvSpPr>
        <p:spPr>
          <a:xfrm>
            <a:off x="9042400" y="6569076"/>
            <a:ext cx="2844800" cy="2127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0D1B106-9B78-43E7-9216-5A30474DFCE2}" type="slidenum">
              <a:rPr lang="en-US" sz="1000" smtClean="0">
                <a:solidFill>
                  <a:schemeClr val="tx1">
                    <a:lumMod val="50000"/>
                    <a:lumOff val="50000"/>
                  </a:schemeClr>
                </a:solidFill>
              </a:rPr>
              <a:pPr algn="r"/>
              <a:t>5</a:t>
            </a:fld>
            <a:endParaRPr lang="en-US" sz="1000" dirty="0">
              <a:solidFill>
                <a:schemeClr val="tx1">
                  <a:lumMod val="50000"/>
                  <a:lumOff val="50000"/>
                </a:schemeClr>
              </a:solidFill>
            </a:endParaRPr>
          </a:p>
        </p:txBody>
      </p:sp>
      <p:sp>
        <p:nvSpPr>
          <p:cNvPr id="2" name="Date Placeholder 1"/>
          <p:cNvSpPr>
            <a:spLocks noGrp="1"/>
          </p:cNvSpPr>
          <p:nvPr>
            <p:ph type="dt" sz="half" idx="10"/>
          </p:nvPr>
        </p:nvSpPr>
        <p:spPr/>
        <p:txBody>
          <a:bodyPr/>
          <a:lstStyle/>
          <a:p>
            <a:r>
              <a:rPr lang="en-US" smtClean="0">
                <a:solidFill>
                  <a:prstClr val="black">
                    <a:lumMod val="50000"/>
                    <a:lumOff val="50000"/>
                  </a:prstClr>
                </a:solidFill>
              </a:rPr>
              <a:t>10/6/2020</a:t>
            </a:r>
            <a:endParaRPr lang="en-US" dirty="0">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0D1B106-9B78-43E7-9216-5A30474DFCE2}" type="slidenum">
              <a:rPr lang="en-US" smtClean="0"/>
              <a:pPr/>
              <a:t>5</a:t>
            </a:fld>
            <a:endParaRPr lang="en-US" dirty="0"/>
          </a:p>
        </p:txBody>
      </p:sp>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147124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2" presetClass="mediacall" presetSubtype="0" fill="hold" nodeType="withEffect">
                                  <p:stCondLst>
                                    <p:cond delay="0"/>
                                  </p:stCondLst>
                                  <p:childTnLst>
                                    <p:cmd type="call" cmd="togglePause">
                                      <p:cBhvr>
                                        <p:cTn id="14" dur="1" fill="hold"/>
                                        <p:tgtEl>
                                          <p:spTgt spid="1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000" fill="hold"/>
                                        <p:tgtEl>
                                          <p:spTgt spid="14"/>
                                        </p:tgtEl>
                                      </p:cBhvr>
                                    </p:cmd>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4"/>
                                        </p:tgtEl>
                                      </p:cBhvr>
                                    </p:cmd>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6"/>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mediacall" presetSubtype="0" fill="hold" nodeType="withEffect">
                                  <p:stCondLst>
                                    <p:cond delay="0"/>
                                  </p:stCondLst>
                                  <p:childTnLst>
                                    <p:cmd type="call" cmd="playFrom(0.0)">
                                      <p:cBhvr>
                                        <p:cTn id="48" dur="10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repeatCount="indefinite" fill="hold" display="0">
                  <p:stCondLst>
                    <p:cond delay="indefinite"/>
                  </p:stCondLst>
                </p:cTn>
                <p:tgtEl>
                  <p:spTgt spid="14"/>
                </p:tgtEl>
              </p:cMediaNode>
            </p:video>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14"/>
                                        </p:tgtEl>
                                      </p:cBhvr>
                                    </p:cmd>
                                  </p:childTnLst>
                                </p:cTn>
                              </p:par>
                            </p:childTnLst>
                          </p:cTn>
                        </p:par>
                      </p:childTnLst>
                    </p:cTn>
                  </p:par>
                </p:childTnLst>
              </p:cTn>
              <p:nextCondLst>
                <p:cond evt="onClick" delay="0">
                  <p:tgtEl>
                    <p:spTgt spid="14"/>
                  </p:tgtEl>
                </p:cond>
              </p:nextCondLst>
            </p:seq>
          </p:childTnLst>
        </p:cTn>
      </p:par>
    </p:tnLst>
    <p:bldLst>
      <p:bldP spid="10" grpId="0" animBg="1"/>
      <p:bldP spid="10" grpId="1" animBg="1"/>
      <p:bldP spid="11" grpId="0" animBg="1"/>
      <p:bldP spid="11" grpId="1" animBg="1"/>
      <p:bldP spid="13" grpId="0" animBg="1"/>
      <p:bldP spid="13" grpId="1" animBg="1"/>
      <p:bldP spid="6" grpId="0" animBg="1"/>
      <p:bldP spid="6" grpId="1" animBg="1"/>
      <p:bldP spid="12" grpId="0" animBg="1"/>
      <p:bldP spid="12" grpId="1" animBg="1"/>
      <p:bldP spid="15" grpId="0" animBg="1"/>
      <p:bldP spid="15"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 the DTC to TRL dots</a:t>
            </a:r>
            <a:endParaRPr lang="en-US" dirty="0"/>
          </a:p>
        </p:txBody>
      </p:sp>
      <p:sp>
        <p:nvSpPr>
          <p:cNvPr id="3" name="Content Placeholder 2"/>
          <p:cNvSpPr>
            <a:spLocks noGrp="1"/>
          </p:cNvSpPr>
          <p:nvPr>
            <p:ph idx="1"/>
          </p:nvPr>
        </p:nvSpPr>
        <p:spPr>
          <a:xfrm>
            <a:off x="-1" y="1084021"/>
            <a:ext cx="7533861" cy="5500929"/>
          </a:xfrm>
        </p:spPr>
        <p:txBody>
          <a:bodyPr>
            <a:normAutofit fontScale="70000" lnSpcReduction="20000"/>
          </a:bodyPr>
          <a:lstStyle/>
          <a:p>
            <a:r>
              <a:rPr lang="en-US" sz="2300" i="1" u="sng" dirty="0" smtClean="0"/>
              <a:t>Reminder: Design to Cost (DTC) </a:t>
            </a:r>
            <a:r>
              <a:rPr lang="en-US" sz="2300" i="1" u="sng" dirty="0"/>
              <a:t>will not solve </a:t>
            </a:r>
            <a:r>
              <a:rPr lang="en-US" sz="2300" i="1" u="sng" dirty="0" smtClean="0"/>
              <a:t>Technology Readiness Level (TRL) </a:t>
            </a:r>
            <a:r>
              <a:rPr lang="en-US" sz="2300" i="1" u="sng" dirty="0"/>
              <a:t>problems</a:t>
            </a:r>
          </a:p>
          <a:p>
            <a:pPr lvl="1"/>
            <a:r>
              <a:rPr lang="en-US" sz="2300" dirty="0"/>
              <a:t>To enable successful DTC, you will need high confidence in TRL levels of components, subsystems, and instruments – This is priority 1 in Phase A</a:t>
            </a:r>
          </a:p>
          <a:p>
            <a:pPr lvl="1"/>
            <a:r>
              <a:rPr lang="en-US" sz="2300" dirty="0"/>
              <a:t>An early review of TRL with a diverse group of the right experts is a necessity</a:t>
            </a:r>
          </a:p>
          <a:p>
            <a:pPr lvl="1"/>
            <a:r>
              <a:rPr lang="en-US" sz="2300" i="1" u="sng" dirty="0"/>
              <a:t>Look for the test data </a:t>
            </a:r>
            <a:r>
              <a:rPr lang="en-US" sz="2300" dirty="0"/>
              <a:t>backing up the TRL - ask the team to prove </a:t>
            </a:r>
            <a:r>
              <a:rPr lang="en-US" sz="2300" dirty="0" smtClean="0"/>
              <a:t>it. </a:t>
            </a:r>
            <a:r>
              <a:rPr lang="en-US" sz="2300" i="1" u="sng" dirty="0" smtClean="0"/>
              <a:t>Compare the data to defined requirements</a:t>
            </a:r>
          </a:p>
          <a:p>
            <a:pPr marL="457200" lvl="1" indent="0">
              <a:buNone/>
            </a:pPr>
            <a:endParaRPr lang="en-US" i="1" u="sng" dirty="0" smtClean="0"/>
          </a:p>
          <a:p>
            <a:r>
              <a:rPr lang="en-US" sz="2300" dirty="0"/>
              <a:t>What should have been </a:t>
            </a:r>
            <a:r>
              <a:rPr lang="en-US" sz="2300" dirty="0" smtClean="0"/>
              <a:t>done for the </a:t>
            </a:r>
            <a:r>
              <a:rPr lang="en-US" sz="2300" dirty="0"/>
              <a:t>ORCA Proposal</a:t>
            </a:r>
          </a:p>
          <a:p>
            <a:pPr lvl="1"/>
            <a:r>
              <a:rPr lang="en-US" sz="2000" dirty="0"/>
              <a:t>Instrument level TRL 6 should be black and </a:t>
            </a:r>
            <a:r>
              <a:rPr lang="en-US" sz="2000" dirty="0" smtClean="0"/>
              <a:t>white – ORCA should have flown</a:t>
            </a:r>
            <a:endParaRPr lang="en-US" sz="2000" dirty="0"/>
          </a:p>
          <a:p>
            <a:pPr lvl="2"/>
            <a:r>
              <a:rPr lang="en-US" dirty="0"/>
              <a:t>Has it flown on a plane/field/balloon, collected data, and produced a data product?     </a:t>
            </a:r>
          </a:p>
          <a:p>
            <a:pPr lvl="3"/>
            <a:r>
              <a:rPr lang="en-US" sz="2000" dirty="0"/>
              <a:t>If Yes: </a:t>
            </a:r>
            <a:r>
              <a:rPr lang="en-US" sz="2000" dirty="0" smtClean="0"/>
              <a:t>Instrument TRL </a:t>
            </a:r>
            <a:r>
              <a:rPr lang="en-US" sz="2000" dirty="0"/>
              <a:t>= 6      If No:  </a:t>
            </a:r>
            <a:r>
              <a:rPr lang="en-US" sz="2000" dirty="0" smtClean="0"/>
              <a:t>Instrument TRL</a:t>
            </a:r>
            <a:r>
              <a:rPr lang="en-US" sz="2000" dirty="0"/>
              <a:t>&lt;  6</a:t>
            </a:r>
          </a:p>
          <a:p>
            <a:pPr lvl="2"/>
            <a:r>
              <a:rPr lang="en-US" dirty="0"/>
              <a:t>This rings outs the fundamentals and highlights what science actually wants and shows what matters in the hardware </a:t>
            </a:r>
          </a:p>
          <a:p>
            <a:pPr lvl="2"/>
            <a:r>
              <a:rPr lang="en-US" dirty="0"/>
              <a:t>ORCA was a lab demo with heavy focus on the optics</a:t>
            </a:r>
          </a:p>
          <a:p>
            <a:pPr lvl="3"/>
            <a:r>
              <a:rPr lang="en-US" sz="2000" dirty="0" smtClean="0"/>
              <a:t>Optical system performance was not fully tested &amp; evaluated against PACE requirements</a:t>
            </a:r>
          </a:p>
          <a:p>
            <a:pPr lvl="3"/>
            <a:r>
              <a:rPr lang="en-US" sz="2000" dirty="0" smtClean="0"/>
              <a:t>Detection </a:t>
            </a:r>
            <a:r>
              <a:rPr lang="en-US" sz="2000" dirty="0"/>
              <a:t>system </a:t>
            </a:r>
            <a:r>
              <a:rPr lang="en-US" sz="2000" dirty="0" smtClean="0"/>
              <a:t>performance was not evaluated against PACE requirements</a:t>
            </a:r>
            <a:endParaRPr lang="en-US" sz="2000" dirty="0"/>
          </a:p>
          <a:p>
            <a:pPr lvl="3"/>
            <a:r>
              <a:rPr lang="en-US" sz="2000" dirty="0" smtClean="0"/>
              <a:t>ORCA should have related </a:t>
            </a:r>
            <a:r>
              <a:rPr lang="en-US" sz="2000" dirty="0"/>
              <a:t>the lab hardware performance to </a:t>
            </a:r>
            <a:r>
              <a:rPr lang="en-US" sz="2000" dirty="0" smtClean="0"/>
              <a:t>science L1 </a:t>
            </a:r>
            <a:r>
              <a:rPr lang="en-US" sz="2000" dirty="0"/>
              <a:t>data </a:t>
            </a:r>
            <a:r>
              <a:rPr lang="en-US" sz="2000" dirty="0" smtClean="0"/>
              <a:t>products</a:t>
            </a:r>
          </a:p>
          <a:p>
            <a:pPr lvl="3"/>
            <a:r>
              <a:rPr lang="en-US" sz="2000" dirty="0" smtClean="0"/>
              <a:t>ORCA should have flown and produced a science data product   </a:t>
            </a:r>
            <a:endParaRPr lang="en-US" sz="2000" dirty="0"/>
          </a:p>
          <a:p>
            <a:pPr lvl="3"/>
            <a:r>
              <a:rPr lang="en-US" sz="2000" i="1" dirty="0"/>
              <a:t>ORCA design proposal did not meet </a:t>
            </a:r>
            <a:r>
              <a:rPr lang="en-US" sz="2000" i="1" dirty="0" smtClean="0"/>
              <a:t>PACE </a:t>
            </a:r>
            <a:r>
              <a:rPr lang="en-US" sz="2000" i="1" dirty="0"/>
              <a:t>L1 </a:t>
            </a:r>
            <a:r>
              <a:rPr lang="en-US" sz="2000" i="1" dirty="0" smtClean="0"/>
              <a:t>requirements </a:t>
            </a:r>
          </a:p>
          <a:p>
            <a:pPr lvl="4"/>
            <a:r>
              <a:rPr lang="en-US" sz="2000" dirty="0" smtClean="0"/>
              <a:t>Caused </a:t>
            </a:r>
            <a:r>
              <a:rPr lang="en-US" sz="2000" dirty="0"/>
              <a:t>need for parallel </a:t>
            </a:r>
            <a:r>
              <a:rPr lang="en-US" sz="2000" dirty="0" smtClean="0"/>
              <a:t>path development </a:t>
            </a:r>
            <a:r>
              <a:rPr lang="en-US" sz="2000" dirty="0"/>
              <a:t>(OM and Detectors)</a:t>
            </a:r>
          </a:p>
          <a:p>
            <a:pPr lvl="2"/>
            <a:endParaRPr lang="en-US" sz="1800" i="1" u="sng" dirty="0"/>
          </a:p>
          <a:p>
            <a:endParaRPr lang="en-US" dirty="0"/>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50</a:t>
            </a:fld>
            <a:endParaRPr lang="en-US" dirty="0"/>
          </a:p>
        </p:txBody>
      </p:sp>
      <p:pic>
        <p:nvPicPr>
          <p:cNvPr id="1026" name="Picture 2" descr="https://www.nasa.gov/sites/default/files/tr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3860" y="1114767"/>
            <a:ext cx="4568435" cy="5088952"/>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42435209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from a proposal to a directed mission</a:t>
            </a:r>
            <a:endParaRPr lang="en-US" dirty="0"/>
          </a:p>
        </p:txBody>
      </p:sp>
      <p:sp>
        <p:nvSpPr>
          <p:cNvPr id="3" name="Content Placeholder 2"/>
          <p:cNvSpPr>
            <a:spLocks noGrp="1"/>
          </p:cNvSpPr>
          <p:nvPr>
            <p:ph idx="1"/>
          </p:nvPr>
        </p:nvSpPr>
        <p:spPr>
          <a:xfrm>
            <a:off x="609600" y="983998"/>
            <a:ext cx="10972800" cy="5512052"/>
          </a:xfrm>
        </p:spPr>
        <p:txBody>
          <a:bodyPr>
            <a:normAutofit/>
          </a:bodyPr>
          <a:lstStyle/>
          <a:p>
            <a:r>
              <a:rPr lang="en-US" sz="2200" dirty="0" smtClean="0"/>
              <a:t>What </a:t>
            </a:r>
            <a:r>
              <a:rPr lang="en-US" sz="2200" dirty="0"/>
              <a:t>should have been done in </a:t>
            </a:r>
            <a:r>
              <a:rPr lang="en-US" sz="2200" dirty="0" smtClean="0"/>
              <a:t>PACE OCI </a:t>
            </a:r>
            <a:r>
              <a:rPr lang="en-US" sz="2200" dirty="0"/>
              <a:t>Pre-Phase </a:t>
            </a:r>
            <a:r>
              <a:rPr lang="en-US" sz="2200" dirty="0" smtClean="0"/>
              <a:t>A</a:t>
            </a:r>
          </a:p>
          <a:p>
            <a:pPr lvl="1"/>
            <a:r>
              <a:rPr lang="en-US" sz="1900" dirty="0" smtClean="0"/>
              <a:t>To conduct HQ mandated design to cost trades, the engineering team was quickly ramped up</a:t>
            </a:r>
          </a:p>
          <a:p>
            <a:pPr lvl="1"/>
            <a:r>
              <a:rPr lang="en-US" sz="1900" dirty="0" smtClean="0"/>
              <a:t>In hindsight, the technology and architecture was not ready for this</a:t>
            </a:r>
          </a:p>
          <a:p>
            <a:pPr lvl="1"/>
            <a:r>
              <a:rPr lang="en-US" sz="1900" dirty="0" smtClean="0"/>
              <a:t>Engineers where asking for requirements before we understood our technology &amp; the fundamentals </a:t>
            </a:r>
          </a:p>
          <a:p>
            <a:pPr lvl="1"/>
            <a:r>
              <a:rPr lang="en-US" sz="1900" dirty="0" smtClean="0"/>
              <a:t>Learning the science &amp; technology</a:t>
            </a:r>
            <a:r>
              <a:rPr lang="en-US" sz="1900" dirty="0"/>
              <a:t> </a:t>
            </a:r>
            <a:r>
              <a:rPr lang="en-US" sz="1900" dirty="0" smtClean="0"/>
              <a:t>while simultaneously conducting trades and managing an engineering team was challenging and not effective </a:t>
            </a:r>
          </a:p>
          <a:p>
            <a:pPr lvl="1"/>
            <a:r>
              <a:rPr lang="en-US" sz="1900" dirty="0" smtClean="0"/>
              <a:t>It may have been better to keep a small dedicated engineering team to iron out key optics and detection fundamentals in conjunction with the scientists before ramping up a full workforce </a:t>
            </a:r>
          </a:p>
          <a:p>
            <a:pPr lvl="1"/>
            <a:endParaRPr lang="en-US" sz="2800" dirty="0"/>
          </a:p>
          <a:p>
            <a:endParaRPr lang="en-US" dirty="0"/>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51</a:t>
            </a:fld>
            <a:endParaRPr lang="en-US" dirty="0"/>
          </a:p>
        </p:txBody>
      </p:sp>
      <p:pic>
        <p:nvPicPr>
          <p:cNvPr id="7" name="Picture 6"/>
          <p:cNvPicPr>
            <a:picLocks noChangeAspect="1"/>
          </p:cNvPicPr>
          <p:nvPr/>
        </p:nvPicPr>
        <p:blipFill rotWithShape="1">
          <a:blip r:embed="rId2"/>
          <a:srcRect l="2986" t="20000" r="73048" b="8681"/>
          <a:stretch/>
        </p:blipFill>
        <p:spPr>
          <a:xfrm>
            <a:off x="2651211" y="4262378"/>
            <a:ext cx="1893802" cy="1878485"/>
          </a:xfrm>
          <a:prstGeom prst="rect">
            <a:avLst/>
          </a:prstGeom>
        </p:spPr>
      </p:pic>
      <p:pic>
        <p:nvPicPr>
          <p:cNvPr id="8" name="Picture 7">
            <a:extLst>
              <a:ext uri="{FF2B5EF4-FFF2-40B4-BE49-F238E27FC236}">
                <a16:creationId xmlns:a16="http://schemas.microsoft.com/office/drawing/2014/main" id="{3F36B5EF-BD82-4EE0-BEDA-9C76707E8979}"/>
              </a:ext>
            </a:extLst>
          </p:cNvPr>
          <p:cNvPicPr>
            <a:picLocks noChangeAspect="1"/>
          </p:cNvPicPr>
          <p:nvPr/>
        </p:nvPicPr>
        <p:blipFill>
          <a:blip r:embed="rId3">
            <a:clrChange>
              <a:clrFrom>
                <a:srgbClr val="FBFBFC"/>
              </a:clrFrom>
              <a:clrTo>
                <a:srgbClr val="FBFBFC">
                  <a:alpha val="0"/>
                </a:srgbClr>
              </a:clrTo>
            </a:clrChange>
          </a:blip>
          <a:stretch>
            <a:fillRect/>
          </a:stretch>
        </p:blipFill>
        <p:spPr>
          <a:xfrm>
            <a:off x="6873080" y="4136451"/>
            <a:ext cx="3434174" cy="2130337"/>
          </a:xfrm>
          <a:prstGeom prst="rect">
            <a:avLst/>
          </a:prstGeom>
        </p:spPr>
      </p:pic>
      <p:sp>
        <p:nvSpPr>
          <p:cNvPr id="9" name="Right Arrow 8"/>
          <p:cNvSpPr/>
          <p:nvPr/>
        </p:nvSpPr>
        <p:spPr>
          <a:xfrm>
            <a:off x="5410200" y="5029200"/>
            <a:ext cx="1038225" cy="638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9"/>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6376163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Instrument Calibration</a:t>
            </a:r>
            <a:endParaRPr lang="en-US" sz="2800" dirty="0"/>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358920" y="7570800"/>
              <a:ext cx="360" cy="360"/>
            </p14:xfrm>
          </p:contentPart>
        </mc:Choice>
        <mc:Fallback xmlns="">
          <p:pic>
            <p:nvPicPr>
              <p:cNvPr id="5" name="Ink 4"/>
              <p:cNvPicPr/>
              <p:nvPr/>
            </p:nvPicPr>
            <p:blipFill>
              <a:blip r:embed="rId13"/>
              <a:stretch>
                <a:fillRect/>
              </a:stretch>
            </p:blipFill>
            <p:spPr>
              <a:xfrm>
                <a:off x="349560" y="7561440"/>
                <a:ext cx="19080" cy="19080"/>
              </a:xfrm>
              <a:prstGeom prst="rect">
                <a:avLst/>
              </a:prstGeom>
            </p:spPr>
          </p:pic>
        </mc:Fallback>
      </mc:AlternateContent>
      <p:sp>
        <p:nvSpPr>
          <p:cNvPr id="117" name="Slide Number Placeholder 4"/>
          <p:cNvSpPr txBox="1">
            <a:spLocks/>
          </p:cNvSpPr>
          <p:nvPr/>
        </p:nvSpPr>
        <p:spPr>
          <a:xfrm>
            <a:off x="9042400" y="6569076"/>
            <a:ext cx="2844800" cy="2127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0D1B106-9B78-43E7-9216-5A30474DFCE2}" type="slidenum">
              <a:rPr lang="en-US" sz="1000" smtClean="0">
                <a:solidFill>
                  <a:schemeClr val="tx1">
                    <a:lumMod val="50000"/>
                    <a:lumOff val="50000"/>
                  </a:schemeClr>
                </a:solidFill>
              </a:rPr>
              <a:pPr algn="r"/>
              <a:t>52</a:t>
            </a:fld>
            <a:endParaRPr lang="en-US" sz="1000" dirty="0">
              <a:solidFill>
                <a:schemeClr val="tx1">
                  <a:lumMod val="50000"/>
                  <a:lumOff val="50000"/>
                </a:schemeClr>
              </a:solidFill>
            </a:endParaRPr>
          </a:p>
        </p:txBody>
      </p:sp>
      <p:sp>
        <p:nvSpPr>
          <p:cNvPr id="7" name="Content Placeholder 6"/>
          <p:cNvSpPr>
            <a:spLocks noGrp="1"/>
          </p:cNvSpPr>
          <p:nvPr>
            <p:ph idx="1"/>
          </p:nvPr>
        </p:nvSpPr>
        <p:spPr>
          <a:xfrm>
            <a:off x="609600" y="1084021"/>
            <a:ext cx="10972800" cy="4787008"/>
          </a:xfrm>
        </p:spPr>
        <p:txBody>
          <a:bodyPr>
            <a:normAutofit fontScale="77500" lnSpcReduction="20000"/>
          </a:bodyPr>
          <a:lstStyle/>
          <a:p>
            <a:r>
              <a:rPr lang="en-US" dirty="0" smtClean="0"/>
              <a:t>Joseph Knuble </a:t>
            </a:r>
          </a:p>
          <a:p>
            <a:pPr lvl="1"/>
            <a:r>
              <a:rPr lang="en-US" dirty="0" smtClean="0"/>
              <a:t>EE with background in RF circuits and instruments including radiometers, radars and reflectometers for Earth science applications.</a:t>
            </a:r>
          </a:p>
          <a:p>
            <a:pPr lvl="1"/>
            <a:r>
              <a:rPr lang="en-US" dirty="0" smtClean="0"/>
              <a:t>Worked various stages of technology development</a:t>
            </a:r>
          </a:p>
          <a:p>
            <a:pPr lvl="2"/>
            <a:r>
              <a:rPr lang="en-US" dirty="0" smtClean="0"/>
              <a:t>Proposals, DDFs, IRADs, IIPs as Co-I, Project Manager and Systems Engineer</a:t>
            </a:r>
          </a:p>
          <a:p>
            <a:pPr lvl="2"/>
            <a:r>
              <a:rPr lang="en-US" dirty="0" smtClean="0"/>
              <a:t>Various airborne instruments and </a:t>
            </a:r>
            <a:r>
              <a:rPr lang="en-US" dirty="0" err="1" smtClean="0"/>
              <a:t>cubesats</a:t>
            </a:r>
            <a:r>
              <a:rPr lang="en-US" dirty="0" smtClean="0"/>
              <a:t> as flight pathfinders</a:t>
            </a:r>
          </a:p>
          <a:p>
            <a:pPr lvl="1"/>
            <a:r>
              <a:rPr lang="en-US" dirty="0" smtClean="0"/>
              <a:t>Recent spaceflight experience as SMAP radiometer front-end lead</a:t>
            </a:r>
          </a:p>
          <a:p>
            <a:pPr lvl="2"/>
            <a:r>
              <a:rPr lang="en-US" dirty="0" smtClean="0"/>
              <a:t>Launched 2015 - still functional.</a:t>
            </a:r>
          </a:p>
          <a:p>
            <a:pPr lvl="1"/>
            <a:r>
              <a:rPr lang="en-US" dirty="0" smtClean="0"/>
              <a:t>Transferred from Microwave Instruments Branch (555) to Instrument Systems Branch (592) in late 2016 to work on OCI as the systems calibration lead.</a:t>
            </a:r>
          </a:p>
          <a:p>
            <a:pPr lvl="2"/>
            <a:r>
              <a:rPr lang="en-US" dirty="0" smtClean="0"/>
              <a:t>This is my first “official” systems job.</a:t>
            </a:r>
          </a:p>
          <a:p>
            <a:pPr lvl="2"/>
            <a:r>
              <a:rPr lang="en-US" dirty="0" smtClean="0"/>
              <a:t>Although I am also the systems lead for on-orbit solar calibration, today I’m focusing on pre-launch calibration</a:t>
            </a:r>
          </a:p>
          <a:p>
            <a:pPr lvl="1"/>
            <a:r>
              <a:rPr lang="en-US" i="1" dirty="0" smtClean="0"/>
              <a:t>While calibration was an important topic in my microwave instrument experience prior to OCI, I am by no means an expert and was never an instrument scientist or data processing lead.</a:t>
            </a:r>
          </a:p>
          <a:p>
            <a:pPr lvl="1"/>
            <a:endParaRPr lang="en-US" dirty="0" smtClean="0"/>
          </a:p>
          <a:p>
            <a:r>
              <a:rPr lang="en-US" dirty="0" smtClean="0"/>
              <a:t>Goal of today’s talk: Educate other systems engineers or PMs on calibration considerations for future missions based on what I experienced on OCI.</a:t>
            </a:r>
            <a:endParaRPr lang="en-US" dirty="0">
              <a:solidFill>
                <a:srgbClr val="FF0000"/>
              </a:solidFill>
            </a:endParaRPr>
          </a:p>
        </p:txBody>
      </p:sp>
      <p:sp>
        <p:nvSpPr>
          <p:cNvPr id="3" name="Date Placeholder 2"/>
          <p:cNvSpPr>
            <a:spLocks noGrp="1"/>
          </p:cNvSpPr>
          <p:nvPr>
            <p:ph type="dt" sz="half" idx="10"/>
          </p:nvPr>
        </p:nvSpPr>
        <p:spPr/>
        <p:txBody>
          <a:bodyPr/>
          <a:lstStyle/>
          <a:p>
            <a:r>
              <a:rPr lang="en-US" smtClean="0"/>
              <a:t>10/6/2020</a:t>
            </a:r>
            <a:endParaRPr lang="en-US" dirty="0"/>
          </a:p>
        </p:txBody>
      </p:sp>
      <p:sp>
        <p:nvSpPr>
          <p:cNvPr id="4" name="Slide Number Placeholder 3"/>
          <p:cNvSpPr>
            <a:spLocks noGrp="1"/>
          </p:cNvSpPr>
          <p:nvPr>
            <p:ph type="sldNum" sz="quarter" idx="12"/>
          </p:nvPr>
        </p:nvSpPr>
        <p:spPr/>
        <p:txBody>
          <a:bodyPr/>
          <a:lstStyle/>
          <a:p>
            <a:fld id="{B0D1B106-9B78-43E7-9216-5A30474DFCE2}" type="slidenum">
              <a:rPr lang="en-US" smtClean="0"/>
              <a:pPr/>
              <a:t>52</a:t>
            </a:fld>
            <a:endParaRPr lang="en-US" dirty="0"/>
          </a:p>
        </p:txBody>
      </p:sp>
      <p:sp>
        <p:nvSpPr>
          <p:cNvPr id="6" name="Footer Placeholder 5"/>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13580692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“Instrument Calibration &amp; Performance Verification”</a:t>
            </a:r>
            <a:endParaRPr lang="en-US" dirty="0"/>
          </a:p>
        </p:txBody>
      </p:sp>
      <p:sp>
        <p:nvSpPr>
          <p:cNvPr id="3" name="Content Placeholder 2"/>
          <p:cNvSpPr>
            <a:spLocks noGrp="1"/>
          </p:cNvSpPr>
          <p:nvPr>
            <p:ph idx="1"/>
          </p:nvPr>
        </p:nvSpPr>
        <p:spPr>
          <a:xfrm>
            <a:off x="16813" y="845081"/>
            <a:ext cx="10328220" cy="5920845"/>
          </a:xfrm>
        </p:spPr>
        <p:txBody>
          <a:bodyPr>
            <a:normAutofit fontScale="62500" lnSpcReduction="20000"/>
          </a:bodyPr>
          <a:lstStyle/>
          <a:p>
            <a:r>
              <a:rPr lang="en-US" dirty="0" smtClean="0"/>
              <a:t>All of the following programmatically:</a:t>
            </a:r>
          </a:p>
          <a:p>
            <a:pPr lvl="1"/>
            <a:r>
              <a:rPr lang="en-US" dirty="0" smtClean="0"/>
              <a:t>Often the majority of the instrument level requirements</a:t>
            </a:r>
          </a:p>
          <a:p>
            <a:pPr lvl="2"/>
            <a:r>
              <a:rPr lang="en-US" dirty="0" smtClean="0"/>
              <a:t>In these slides I lump “performance” and “calibration” together for brevity.</a:t>
            </a:r>
          </a:p>
          <a:p>
            <a:pPr lvl="1"/>
            <a:r>
              <a:rPr lang="en-US" dirty="0" smtClean="0"/>
              <a:t>Often majority of the time and cost during instrument level test</a:t>
            </a:r>
          </a:p>
          <a:p>
            <a:pPr lvl="1"/>
            <a:r>
              <a:rPr lang="en-US" dirty="0" smtClean="0"/>
              <a:t>The primary confluence (collision?) of science and systems teams during an instrument life-cycle pre-delivery</a:t>
            </a:r>
          </a:p>
          <a:p>
            <a:pPr lvl="1"/>
            <a:r>
              <a:rPr lang="en-US" dirty="0" smtClean="0"/>
              <a:t>Something that should be scoped, planned and lead starting at least in Phase A of a project.</a:t>
            </a:r>
          </a:p>
          <a:p>
            <a:pPr lvl="1"/>
            <a:endParaRPr lang="en-US" dirty="0" smtClean="0"/>
          </a:p>
          <a:p>
            <a:r>
              <a:rPr lang="en-US" dirty="0" smtClean="0"/>
              <a:t>All of the following technically:</a:t>
            </a:r>
          </a:p>
          <a:p>
            <a:pPr lvl="1"/>
            <a:r>
              <a:rPr lang="en-US" dirty="0"/>
              <a:t>Understanding how to convert an instrument output signal (typically counts from an analog to digital converter) to the desired SI units of the mission.</a:t>
            </a:r>
          </a:p>
          <a:p>
            <a:pPr lvl="2"/>
            <a:r>
              <a:rPr lang="en-US" dirty="0"/>
              <a:t>SMAP: 16bit ADC Counts -&gt; grams of water per cubic meter of soil</a:t>
            </a:r>
          </a:p>
          <a:p>
            <a:pPr lvl="2"/>
            <a:r>
              <a:rPr lang="en-US" dirty="0"/>
              <a:t>OCI: 14bit ADC Counts -&gt; milligrams of chlorophyll per cubic meter of water</a:t>
            </a:r>
          </a:p>
          <a:p>
            <a:pPr lvl="3"/>
            <a:r>
              <a:rPr lang="en-US" dirty="0"/>
              <a:t>To be clear: this </a:t>
            </a:r>
            <a:r>
              <a:rPr lang="en-US" dirty="0" smtClean="0"/>
              <a:t>conversion is </a:t>
            </a:r>
            <a:r>
              <a:rPr lang="en-US" dirty="0"/>
              <a:t>ultimately performed by the science team, not </a:t>
            </a:r>
            <a:r>
              <a:rPr lang="en-US" dirty="0" smtClean="0"/>
              <a:t>systems, and goes beyond “pre-launch” cal.</a:t>
            </a:r>
          </a:p>
          <a:p>
            <a:pPr lvl="1"/>
            <a:r>
              <a:rPr lang="en-US" dirty="0"/>
              <a:t>Understanding </a:t>
            </a:r>
            <a:r>
              <a:rPr lang="en-US" dirty="0" smtClean="0"/>
              <a:t>and correcting for all </a:t>
            </a:r>
            <a:r>
              <a:rPr lang="en-US" dirty="0"/>
              <a:t>instrument behavior which can be mistaken for properties of a target </a:t>
            </a:r>
            <a:r>
              <a:rPr lang="en-US" dirty="0" smtClean="0"/>
              <a:t>scene… or understanding what can generally </a:t>
            </a:r>
            <a:r>
              <a:rPr lang="en-US" dirty="0"/>
              <a:t>degrade the measurement (this</a:t>
            </a:r>
            <a:r>
              <a:rPr lang="en-US" i="1" dirty="0"/>
              <a:t> is </a:t>
            </a:r>
            <a:r>
              <a:rPr lang="en-US" dirty="0"/>
              <a:t>a systems job</a:t>
            </a:r>
            <a:r>
              <a:rPr lang="en-US" dirty="0" smtClean="0"/>
              <a:t>). Examples:</a:t>
            </a:r>
            <a:endParaRPr lang="en-US" dirty="0"/>
          </a:p>
          <a:p>
            <a:pPr lvl="2"/>
            <a:r>
              <a:rPr lang="en-US" dirty="0" smtClean="0"/>
              <a:t>Gain </a:t>
            </a:r>
            <a:r>
              <a:rPr lang="en-US" dirty="0"/>
              <a:t>Changes vs. </a:t>
            </a:r>
            <a:r>
              <a:rPr lang="en-US" dirty="0" smtClean="0"/>
              <a:t>Temperature</a:t>
            </a:r>
          </a:p>
          <a:p>
            <a:pPr lvl="2"/>
            <a:r>
              <a:rPr lang="en-US" dirty="0" smtClean="0"/>
              <a:t>Gain / Throughput Changes vs</a:t>
            </a:r>
            <a:r>
              <a:rPr lang="en-US" dirty="0"/>
              <a:t>. Scan Angle for Scanning Instruments</a:t>
            </a:r>
          </a:p>
          <a:p>
            <a:pPr lvl="2"/>
            <a:r>
              <a:rPr lang="en-US" dirty="0"/>
              <a:t>Polarization </a:t>
            </a:r>
            <a:r>
              <a:rPr lang="en-US" dirty="0" smtClean="0"/>
              <a:t>Response</a:t>
            </a:r>
          </a:p>
          <a:p>
            <a:pPr lvl="2"/>
            <a:r>
              <a:rPr lang="en-US" dirty="0" smtClean="0"/>
              <a:t>SNR</a:t>
            </a:r>
          </a:p>
          <a:p>
            <a:pPr lvl="3"/>
            <a:r>
              <a:rPr lang="en-US" dirty="0" smtClean="0"/>
              <a:t>&gt;&gt;1 on OCI, &lt;&lt;1 on microwave radiometers: This fundamentally alters the calibration approach.</a:t>
            </a:r>
            <a:endParaRPr lang="en-US" dirty="0"/>
          </a:p>
          <a:p>
            <a:pPr lvl="2"/>
            <a:r>
              <a:rPr lang="en-US" dirty="0"/>
              <a:t>All </a:t>
            </a:r>
            <a:r>
              <a:rPr lang="en-US" dirty="0" smtClean="0"/>
              <a:t>Things “Bandwidth</a:t>
            </a:r>
            <a:r>
              <a:rPr lang="en-US" dirty="0"/>
              <a:t>” or </a:t>
            </a:r>
            <a:r>
              <a:rPr lang="en-US" dirty="0" smtClean="0"/>
              <a:t>Spectral</a:t>
            </a:r>
            <a:endParaRPr lang="en-US" dirty="0"/>
          </a:p>
          <a:p>
            <a:pPr lvl="2"/>
            <a:r>
              <a:rPr lang="en-US" dirty="0" smtClean="0"/>
              <a:t>All Things that </a:t>
            </a:r>
            <a:r>
              <a:rPr lang="en-US" dirty="0"/>
              <a:t>Effect Spatial Resolution / Image Quality</a:t>
            </a:r>
          </a:p>
          <a:p>
            <a:pPr lvl="3"/>
            <a:r>
              <a:rPr lang="en-US" dirty="0"/>
              <a:t>Optical System: MTF/PSF </a:t>
            </a:r>
          </a:p>
          <a:p>
            <a:pPr lvl="3"/>
            <a:r>
              <a:rPr lang="en-US" dirty="0"/>
              <a:t>RF System: Antenna </a:t>
            </a:r>
            <a:r>
              <a:rPr lang="en-US" dirty="0" smtClean="0"/>
              <a:t>patterns</a:t>
            </a:r>
          </a:p>
          <a:p>
            <a:pPr lvl="1"/>
            <a:r>
              <a:rPr lang="en-US" dirty="0" smtClean="0"/>
              <a:t>Understanding which of the above must be measured pre-launch and how on-orbit </a:t>
            </a:r>
            <a:r>
              <a:rPr lang="en-US" dirty="0" err="1" smtClean="0"/>
              <a:t>cal</a:t>
            </a:r>
            <a:r>
              <a:rPr lang="en-US" dirty="0" smtClean="0"/>
              <a:t> capability influences test plan</a:t>
            </a:r>
          </a:p>
          <a:p>
            <a:pPr lvl="1"/>
            <a:r>
              <a:rPr lang="en-US" dirty="0" smtClean="0"/>
              <a:t>Understanding the limitations of the GSE to adequately measure the above properties</a:t>
            </a:r>
            <a:endParaRPr lang="en-US" dirty="0"/>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53</a:t>
            </a:fld>
            <a:endParaRPr lang="en-US" dirty="0"/>
          </a:p>
        </p:txBody>
      </p:sp>
      <p:grpSp>
        <p:nvGrpSpPr>
          <p:cNvPr id="10" name="Group 9"/>
          <p:cNvGrpSpPr/>
          <p:nvPr/>
        </p:nvGrpSpPr>
        <p:grpSpPr>
          <a:xfrm>
            <a:off x="10161263" y="1687445"/>
            <a:ext cx="2030737" cy="3043967"/>
            <a:chOff x="3505200" y="3790301"/>
            <a:chExt cx="2030737" cy="3043967"/>
          </a:xfrm>
        </p:grpSpPr>
        <p:pic>
          <p:nvPicPr>
            <p:cNvPr id="11" name="Picture 2" descr="Image result for cartoon thermomete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505200" y="3790301"/>
              <a:ext cx="2030737" cy="13232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493769" y="4887687"/>
              <a:ext cx="62103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Image result for cartoon thermome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72739" y="4925887"/>
              <a:ext cx="1066801" cy="1409599"/>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3"/>
            <p:cNvSpPr/>
            <p:nvPr/>
          </p:nvSpPr>
          <p:spPr>
            <a:xfrm>
              <a:off x="4490807" y="5507206"/>
              <a:ext cx="61571" cy="545706"/>
            </a:xfrm>
            <a:custGeom>
              <a:avLst/>
              <a:gdLst>
                <a:gd name="connsiteX0" fmla="*/ 55221 w 61571"/>
                <a:gd name="connsiteY0" fmla="*/ 9131 h 545706"/>
                <a:gd name="connsiteX1" fmla="*/ 58396 w 61571"/>
                <a:gd name="connsiteY1" fmla="*/ 25006 h 545706"/>
                <a:gd name="connsiteX2" fmla="*/ 61571 w 61571"/>
                <a:gd name="connsiteY2" fmla="*/ 34531 h 545706"/>
                <a:gd name="connsiteX3" fmla="*/ 58396 w 61571"/>
                <a:gd name="connsiteY3" fmla="*/ 66281 h 545706"/>
                <a:gd name="connsiteX4" fmla="*/ 52046 w 61571"/>
                <a:gd name="connsiteY4" fmla="*/ 75806 h 545706"/>
                <a:gd name="connsiteX5" fmla="*/ 48871 w 61571"/>
                <a:gd name="connsiteY5" fmla="*/ 66281 h 545706"/>
                <a:gd name="connsiteX6" fmla="*/ 42521 w 61571"/>
                <a:gd name="connsiteY6" fmla="*/ 44056 h 545706"/>
                <a:gd name="connsiteX7" fmla="*/ 45696 w 61571"/>
                <a:gd name="connsiteY7" fmla="*/ 2781 h 545706"/>
                <a:gd name="connsiteX8" fmla="*/ 42521 w 61571"/>
                <a:gd name="connsiteY8" fmla="*/ 56756 h 545706"/>
                <a:gd name="connsiteX9" fmla="*/ 39346 w 61571"/>
                <a:gd name="connsiteY9" fmla="*/ 66281 h 545706"/>
                <a:gd name="connsiteX10" fmla="*/ 36171 w 61571"/>
                <a:gd name="connsiteY10" fmla="*/ 78981 h 545706"/>
                <a:gd name="connsiteX11" fmla="*/ 29821 w 61571"/>
                <a:gd name="connsiteY11" fmla="*/ 136131 h 545706"/>
                <a:gd name="connsiteX12" fmla="*/ 23471 w 61571"/>
                <a:gd name="connsiteY12" fmla="*/ 190106 h 545706"/>
                <a:gd name="connsiteX13" fmla="*/ 20296 w 61571"/>
                <a:gd name="connsiteY13" fmla="*/ 199631 h 545706"/>
                <a:gd name="connsiteX14" fmla="*/ 17121 w 61571"/>
                <a:gd name="connsiteY14" fmla="*/ 221856 h 545706"/>
                <a:gd name="connsiteX15" fmla="*/ 23471 w 61571"/>
                <a:gd name="connsiteY15" fmla="*/ 298056 h 545706"/>
                <a:gd name="connsiteX16" fmla="*/ 20296 w 61571"/>
                <a:gd name="connsiteY16" fmla="*/ 355206 h 545706"/>
                <a:gd name="connsiteX17" fmla="*/ 17121 w 61571"/>
                <a:gd name="connsiteY17" fmla="*/ 364731 h 545706"/>
                <a:gd name="connsiteX18" fmla="*/ 13946 w 61571"/>
                <a:gd name="connsiteY18" fmla="*/ 377431 h 545706"/>
                <a:gd name="connsiteX19" fmla="*/ 7596 w 61571"/>
                <a:gd name="connsiteY19" fmla="*/ 421881 h 545706"/>
                <a:gd name="connsiteX20" fmla="*/ 4421 w 61571"/>
                <a:gd name="connsiteY20" fmla="*/ 431406 h 545706"/>
                <a:gd name="connsiteX21" fmla="*/ 1246 w 61571"/>
                <a:gd name="connsiteY21" fmla="*/ 545706 h 54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571" h="545706">
                  <a:moveTo>
                    <a:pt x="55221" y="9131"/>
                  </a:moveTo>
                  <a:cubicBezTo>
                    <a:pt x="56279" y="14423"/>
                    <a:pt x="57087" y="19771"/>
                    <a:pt x="58396" y="25006"/>
                  </a:cubicBezTo>
                  <a:cubicBezTo>
                    <a:pt x="59208" y="28253"/>
                    <a:pt x="61571" y="31184"/>
                    <a:pt x="61571" y="34531"/>
                  </a:cubicBezTo>
                  <a:cubicBezTo>
                    <a:pt x="61571" y="45167"/>
                    <a:pt x="60788" y="55917"/>
                    <a:pt x="58396" y="66281"/>
                  </a:cubicBezTo>
                  <a:cubicBezTo>
                    <a:pt x="57538" y="69999"/>
                    <a:pt x="54163" y="72631"/>
                    <a:pt x="52046" y="75806"/>
                  </a:cubicBezTo>
                  <a:cubicBezTo>
                    <a:pt x="50988" y="72631"/>
                    <a:pt x="49790" y="69499"/>
                    <a:pt x="48871" y="66281"/>
                  </a:cubicBezTo>
                  <a:cubicBezTo>
                    <a:pt x="40898" y="38374"/>
                    <a:pt x="50134" y="66894"/>
                    <a:pt x="42521" y="44056"/>
                  </a:cubicBezTo>
                  <a:cubicBezTo>
                    <a:pt x="43579" y="30298"/>
                    <a:pt x="45696" y="-11018"/>
                    <a:pt x="45696" y="2781"/>
                  </a:cubicBezTo>
                  <a:cubicBezTo>
                    <a:pt x="45696" y="20804"/>
                    <a:pt x="44314" y="38823"/>
                    <a:pt x="42521" y="56756"/>
                  </a:cubicBezTo>
                  <a:cubicBezTo>
                    <a:pt x="42188" y="60086"/>
                    <a:pt x="40265" y="63063"/>
                    <a:pt x="39346" y="66281"/>
                  </a:cubicBezTo>
                  <a:cubicBezTo>
                    <a:pt x="38147" y="70477"/>
                    <a:pt x="37229" y="74748"/>
                    <a:pt x="36171" y="78981"/>
                  </a:cubicBezTo>
                  <a:cubicBezTo>
                    <a:pt x="27793" y="171135"/>
                    <a:pt x="37546" y="70468"/>
                    <a:pt x="29821" y="136131"/>
                  </a:cubicBezTo>
                  <a:cubicBezTo>
                    <a:pt x="28022" y="151425"/>
                    <a:pt x="26658" y="174170"/>
                    <a:pt x="23471" y="190106"/>
                  </a:cubicBezTo>
                  <a:cubicBezTo>
                    <a:pt x="22815" y="193388"/>
                    <a:pt x="21354" y="196456"/>
                    <a:pt x="20296" y="199631"/>
                  </a:cubicBezTo>
                  <a:cubicBezTo>
                    <a:pt x="19238" y="207039"/>
                    <a:pt x="17121" y="214372"/>
                    <a:pt x="17121" y="221856"/>
                  </a:cubicBezTo>
                  <a:cubicBezTo>
                    <a:pt x="17121" y="281871"/>
                    <a:pt x="13761" y="268927"/>
                    <a:pt x="23471" y="298056"/>
                  </a:cubicBezTo>
                  <a:cubicBezTo>
                    <a:pt x="22413" y="317106"/>
                    <a:pt x="22105" y="336213"/>
                    <a:pt x="20296" y="355206"/>
                  </a:cubicBezTo>
                  <a:cubicBezTo>
                    <a:pt x="19979" y="358538"/>
                    <a:pt x="18040" y="361513"/>
                    <a:pt x="17121" y="364731"/>
                  </a:cubicBezTo>
                  <a:cubicBezTo>
                    <a:pt x="15922" y="368927"/>
                    <a:pt x="14663" y="373127"/>
                    <a:pt x="13946" y="377431"/>
                  </a:cubicBezTo>
                  <a:cubicBezTo>
                    <a:pt x="10742" y="396655"/>
                    <a:pt x="11593" y="403894"/>
                    <a:pt x="7596" y="421881"/>
                  </a:cubicBezTo>
                  <a:cubicBezTo>
                    <a:pt x="6870" y="425148"/>
                    <a:pt x="5479" y="428231"/>
                    <a:pt x="4421" y="431406"/>
                  </a:cubicBezTo>
                  <a:cubicBezTo>
                    <a:pt x="-3094" y="484014"/>
                    <a:pt x="1246" y="446147"/>
                    <a:pt x="1246" y="545706"/>
                  </a:cubicBezTo>
                </a:path>
              </a:pathLst>
            </a:custGeom>
            <a:noFill/>
            <a:ln>
              <a:solidFill>
                <a:srgbClr val="DEE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491935" y="5602062"/>
              <a:ext cx="57268" cy="379413"/>
            </a:xfrm>
            <a:custGeom>
              <a:avLst/>
              <a:gdLst>
                <a:gd name="connsiteX0" fmla="*/ 41393 w 57268"/>
                <a:gd name="connsiteY0" fmla="*/ 0 h 379413"/>
                <a:gd name="connsiteX1" fmla="*/ 52506 w 57268"/>
                <a:gd name="connsiteY1" fmla="*/ 11113 h 379413"/>
                <a:gd name="connsiteX2" fmla="*/ 57268 w 57268"/>
                <a:gd name="connsiteY2" fmla="*/ 12700 h 379413"/>
                <a:gd name="connsiteX3" fmla="*/ 55681 w 57268"/>
                <a:gd name="connsiteY3" fmla="*/ 31750 h 379413"/>
                <a:gd name="connsiteX4" fmla="*/ 52506 w 57268"/>
                <a:gd name="connsiteY4" fmla="*/ 36513 h 379413"/>
                <a:gd name="connsiteX5" fmla="*/ 50918 w 57268"/>
                <a:gd name="connsiteY5" fmla="*/ 41275 h 379413"/>
                <a:gd name="connsiteX6" fmla="*/ 47743 w 57268"/>
                <a:gd name="connsiteY6" fmla="*/ 76200 h 379413"/>
                <a:gd name="connsiteX7" fmla="*/ 46156 w 57268"/>
                <a:gd name="connsiteY7" fmla="*/ 80963 h 379413"/>
                <a:gd name="connsiteX8" fmla="*/ 42981 w 57268"/>
                <a:gd name="connsiteY8" fmla="*/ 95250 h 379413"/>
                <a:gd name="connsiteX9" fmla="*/ 41393 w 57268"/>
                <a:gd name="connsiteY9" fmla="*/ 115888 h 379413"/>
                <a:gd name="connsiteX10" fmla="*/ 38218 w 57268"/>
                <a:gd name="connsiteY10" fmla="*/ 128588 h 379413"/>
                <a:gd name="connsiteX11" fmla="*/ 35043 w 57268"/>
                <a:gd name="connsiteY11" fmla="*/ 144463 h 379413"/>
                <a:gd name="connsiteX12" fmla="*/ 33456 w 57268"/>
                <a:gd name="connsiteY12" fmla="*/ 157163 h 379413"/>
                <a:gd name="connsiteX13" fmla="*/ 31868 w 57268"/>
                <a:gd name="connsiteY13" fmla="*/ 174625 h 379413"/>
                <a:gd name="connsiteX14" fmla="*/ 28693 w 57268"/>
                <a:gd name="connsiteY14" fmla="*/ 184150 h 379413"/>
                <a:gd name="connsiteX15" fmla="*/ 25518 w 57268"/>
                <a:gd name="connsiteY15" fmla="*/ 201613 h 379413"/>
                <a:gd name="connsiteX16" fmla="*/ 22343 w 57268"/>
                <a:gd name="connsiteY16" fmla="*/ 207963 h 379413"/>
                <a:gd name="connsiteX17" fmla="*/ 20756 w 57268"/>
                <a:gd name="connsiteY17" fmla="*/ 212725 h 379413"/>
                <a:gd name="connsiteX18" fmla="*/ 11231 w 57268"/>
                <a:gd name="connsiteY18" fmla="*/ 217488 h 379413"/>
                <a:gd name="connsiteX19" fmla="*/ 6468 w 57268"/>
                <a:gd name="connsiteY19" fmla="*/ 220663 h 379413"/>
                <a:gd name="connsiteX20" fmla="*/ 4881 w 57268"/>
                <a:gd name="connsiteY20" fmla="*/ 196850 h 379413"/>
                <a:gd name="connsiteX21" fmla="*/ 118 w 57268"/>
                <a:gd name="connsiteY21" fmla="*/ 180975 h 379413"/>
                <a:gd name="connsiteX22" fmla="*/ 1706 w 57268"/>
                <a:gd name="connsiteY22" fmla="*/ 185738 h 379413"/>
                <a:gd name="connsiteX23" fmla="*/ 4881 w 57268"/>
                <a:gd name="connsiteY23" fmla="*/ 192088 h 379413"/>
                <a:gd name="connsiteX24" fmla="*/ 4881 w 57268"/>
                <a:gd name="connsiteY24" fmla="*/ 265113 h 379413"/>
                <a:gd name="connsiteX25" fmla="*/ 1706 w 57268"/>
                <a:gd name="connsiteY25" fmla="*/ 274638 h 379413"/>
                <a:gd name="connsiteX26" fmla="*/ 4881 w 57268"/>
                <a:gd name="connsiteY26" fmla="*/ 317500 h 379413"/>
                <a:gd name="connsiteX27" fmla="*/ 6468 w 57268"/>
                <a:gd name="connsiteY27" fmla="*/ 325438 h 379413"/>
                <a:gd name="connsiteX28" fmla="*/ 9643 w 57268"/>
                <a:gd name="connsiteY28" fmla="*/ 331788 h 379413"/>
                <a:gd name="connsiteX29" fmla="*/ 11231 w 57268"/>
                <a:gd name="connsiteY29" fmla="*/ 336550 h 379413"/>
                <a:gd name="connsiteX30" fmla="*/ 15993 w 57268"/>
                <a:gd name="connsiteY30" fmla="*/ 339725 h 379413"/>
                <a:gd name="connsiteX31" fmla="*/ 17581 w 57268"/>
                <a:gd name="connsiteY31" fmla="*/ 379413 h 37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68" h="379413">
                  <a:moveTo>
                    <a:pt x="41393" y="0"/>
                  </a:moveTo>
                  <a:cubicBezTo>
                    <a:pt x="45943" y="5688"/>
                    <a:pt x="46608" y="8164"/>
                    <a:pt x="52506" y="11113"/>
                  </a:cubicBezTo>
                  <a:cubicBezTo>
                    <a:pt x="54003" y="11861"/>
                    <a:pt x="55681" y="12171"/>
                    <a:pt x="57268" y="12700"/>
                  </a:cubicBezTo>
                  <a:cubicBezTo>
                    <a:pt x="56739" y="19050"/>
                    <a:pt x="56930" y="25502"/>
                    <a:pt x="55681" y="31750"/>
                  </a:cubicBezTo>
                  <a:cubicBezTo>
                    <a:pt x="55307" y="33621"/>
                    <a:pt x="53359" y="34806"/>
                    <a:pt x="52506" y="36513"/>
                  </a:cubicBezTo>
                  <a:cubicBezTo>
                    <a:pt x="51758" y="38010"/>
                    <a:pt x="51447" y="39688"/>
                    <a:pt x="50918" y="41275"/>
                  </a:cubicBezTo>
                  <a:cubicBezTo>
                    <a:pt x="50581" y="45318"/>
                    <a:pt x="48553" y="70933"/>
                    <a:pt x="47743" y="76200"/>
                  </a:cubicBezTo>
                  <a:cubicBezTo>
                    <a:pt x="47489" y="77854"/>
                    <a:pt x="46616" y="79354"/>
                    <a:pt x="46156" y="80963"/>
                  </a:cubicBezTo>
                  <a:cubicBezTo>
                    <a:pt x="44658" y="86205"/>
                    <a:pt x="44075" y="89780"/>
                    <a:pt x="42981" y="95250"/>
                  </a:cubicBezTo>
                  <a:cubicBezTo>
                    <a:pt x="42452" y="102129"/>
                    <a:pt x="42369" y="109058"/>
                    <a:pt x="41393" y="115888"/>
                  </a:cubicBezTo>
                  <a:cubicBezTo>
                    <a:pt x="40776" y="120208"/>
                    <a:pt x="39276" y="124355"/>
                    <a:pt x="38218" y="128588"/>
                  </a:cubicBezTo>
                  <a:cubicBezTo>
                    <a:pt x="36292" y="136293"/>
                    <a:pt x="36339" y="135394"/>
                    <a:pt x="35043" y="144463"/>
                  </a:cubicBezTo>
                  <a:cubicBezTo>
                    <a:pt x="34440" y="148686"/>
                    <a:pt x="33903" y="152920"/>
                    <a:pt x="33456" y="157163"/>
                  </a:cubicBezTo>
                  <a:cubicBezTo>
                    <a:pt x="32844" y="162976"/>
                    <a:pt x="32884" y="168869"/>
                    <a:pt x="31868" y="174625"/>
                  </a:cubicBezTo>
                  <a:cubicBezTo>
                    <a:pt x="31286" y="177921"/>
                    <a:pt x="29751" y="180975"/>
                    <a:pt x="28693" y="184150"/>
                  </a:cubicBezTo>
                  <a:cubicBezTo>
                    <a:pt x="28425" y="185757"/>
                    <a:pt x="26260" y="199388"/>
                    <a:pt x="25518" y="201613"/>
                  </a:cubicBezTo>
                  <a:cubicBezTo>
                    <a:pt x="24770" y="203858"/>
                    <a:pt x="23275" y="205788"/>
                    <a:pt x="22343" y="207963"/>
                  </a:cubicBezTo>
                  <a:cubicBezTo>
                    <a:pt x="21684" y="209501"/>
                    <a:pt x="21801" y="211419"/>
                    <a:pt x="20756" y="212725"/>
                  </a:cubicBezTo>
                  <a:cubicBezTo>
                    <a:pt x="17724" y="216515"/>
                    <a:pt x="15064" y="215571"/>
                    <a:pt x="11231" y="217488"/>
                  </a:cubicBezTo>
                  <a:cubicBezTo>
                    <a:pt x="9524" y="218341"/>
                    <a:pt x="8056" y="219605"/>
                    <a:pt x="6468" y="220663"/>
                  </a:cubicBezTo>
                  <a:cubicBezTo>
                    <a:pt x="5939" y="212725"/>
                    <a:pt x="5714" y="204762"/>
                    <a:pt x="4881" y="196850"/>
                  </a:cubicBezTo>
                  <a:cubicBezTo>
                    <a:pt x="4512" y="193346"/>
                    <a:pt x="867" y="183224"/>
                    <a:pt x="118" y="180975"/>
                  </a:cubicBezTo>
                  <a:cubicBezTo>
                    <a:pt x="-411" y="179387"/>
                    <a:pt x="958" y="184241"/>
                    <a:pt x="1706" y="185738"/>
                  </a:cubicBezTo>
                  <a:lnTo>
                    <a:pt x="4881" y="192088"/>
                  </a:lnTo>
                  <a:cubicBezTo>
                    <a:pt x="11649" y="219169"/>
                    <a:pt x="8651" y="204784"/>
                    <a:pt x="4881" y="265113"/>
                  </a:cubicBezTo>
                  <a:cubicBezTo>
                    <a:pt x="4672" y="268453"/>
                    <a:pt x="1706" y="274638"/>
                    <a:pt x="1706" y="274638"/>
                  </a:cubicBezTo>
                  <a:cubicBezTo>
                    <a:pt x="4075" y="329143"/>
                    <a:pt x="214" y="296500"/>
                    <a:pt x="4881" y="317500"/>
                  </a:cubicBezTo>
                  <a:cubicBezTo>
                    <a:pt x="5466" y="320134"/>
                    <a:pt x="5615" y="322878"/>
                    <a:pt x="6468" y="325438"/>
                  </a:cubicBezTo>
                  <a:cubicBezTo>
                    <a:pt x="7216" y="327683"/>
                    <a:pt x="8711" y="329613"/>
                    <a:pt x="9643" y="331788"/>
                  </a:cubicBezTo>
                  <a:cubicBezTo>
                    <a:pt x="10302" y="333326"/>
                    <a:pt x="10186" y="335243"/>
                    <a:pt x="11231" y="336550"/>
                  </a:cubicBezTo>
                  <a:cubicBezTo>
                    <a:pt x="12423" y="338040"/>
                    <a:pt x="14406" y="338667"/>
                    <a:pt x="15993" y="339725"/>
                  </a:cubicBezTo>
                  <a:cubicBezTo>
                    <a:pt x="18697" y="361351"/>
                    <a:pt x="17581" y="348159"/>
                    <a:pt x="17581" y="379413"/>
                  </a:cubicBezTo>
                </a:path>
              </a:pathLst>
            </a:custGeom>
            <a:noFill/>
            <a:ln>
              <a:solidFill>
                <a:srgbClr val="DDEC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756902" y="4053675"/>
              <a:ext cx="278603" cy="152400"/>
            </a:xfrm>
            <a:prstGeom prst="rect">
              <a:avLst/>
            </a:prstGeom>
            <a:solidFill>
              <a:srgbClr val="FFFF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895598" y="4493363"/>
              <a:ext cx="278603" cy="152400"/>
            </a:xfrm>
            <a:prstGeom prst="rect">
              <a:avLst/>
            </a:prstGeom>
            <a:solidFill>
              <a:srgbClr val="FFFF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666998" y="3966775"/>
              <a:ext cx="1514601" cy="646331"/>
            </a:xfrm>
            <a:prstGeom prst="rect">
              <a:avLst/>
            </a:prstGeom>
            <a:noFill/>
          </p:spPr>
          <p:txBody>
            <a:bodyPr wrap="square" rtlCol="0">
              <a:spAutoFit/>
            </a:bodyPr>
            <a:lstStyle/>
            <a:p>
              <a:pPr algn="ctr"/>
              <a:r>
                <a:rPr lang="en-US" sz="1200" dirty="0" smtClean="0">
                  <a:latin typeface="Comic Sans MS" panose="030F0702030302020204" pitchFamily="66" charset="0"/>
                </a:rPr>
                <a:t>Where are my labels?! Call the calibration team!</a:t>
              </a:r>
              <a:endParaRPr lang="en-US" sz="1200" dirty="0">
                <a:latin typeface="Comic Sans MS" panose="030F0702030302020204" pitchFamily="66" charset="0"/>
              </a:endParaRPr>
            </a:p>
          </p:txBody>
        </p:sp>
        <p:sp>
          <p:nvSpPr>
            <p:cNvPr id="19" name="TextBox 18"/>
            <p:cNvSpPr txBox="1"/>
            <p:nvPr/>
          </p:nvSpPr>
          <p:spPr>
            <a:xfrm>
              <a:off x="3726447" y="6257187"/>
              <a:ext cx="1621129" cy="577081"/>
            </a:xfrm>
            <a:prstGeom prst="rect">
              <a:avLst/>
            </a:prstGeom>
            <a:noFill/>
          </p:spPr>
          <p:txBody>
            <a:bodyPr wrap="square" rtlCol="0">
              <a:spAutoFit/>
            </a:bodyPr>
            <a:lstStyle/>
            <a:p>
              <a:r>
                <a:rPr lang="en-US" sz="1050" dirty="0" smtClean="0"/>
                <a:t>Common Question: “What does the </a:t>
              </a:r>
              <a:r>
                <a:rPr lang="en-US" sz="1050" dirty="0" err="1" smtClean="0"/>
                <a:t>cal</a:t>
              </a:r>
              <a:r>
                <a:rPr lang="en-US" sz="1050" dirty="0" smtClean="0"/>
                <a:t> team do, exactly?”</a:t>
              </a:r>
              <a:endParaRPr lang="en-US" sz="1050" dirty="0"/>
            </a:p>
          </p:txBody>
        </p:sp>
      </p:grpSp>
      <p:sp>
        <p:nvSpPr>
          <p:cNvPr id="4" name="Date Placeholder 3"/>
          <p:cNvSpPr>
            <a:spLocks noGrp="1"/>
          </p:cNvSpPr>
          <p:nvPr>
            <p:ph type="dt" sz="half" idx="10"/>
          </p:nvPr>
        </p:nvSpPr>
        <p:spPr/>
        <p:txBody>
          <a:bodyPr/>
          <a:lstStyle/>
          <a:p>
            <a:r>
              <a:rPr lang="en-US" smtClean="0"/>
              <a:t>10/6/2020</a:t>
            </a:r>
            <a:endParaRPr lang="en-US" dirty="0"/>
          </a:p>
        </p:txBody>
      </p:sp>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20693837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Important to Understand “Calibration Requirements”?</a:t>
            </a:r>
            <a:endParaRPr lang="en-US" dirty="0"/>
          </a:p>
        </p:txBody>
      </p:sp>
      <p:sp>
        <p:nvSpPr>
          <p:cNvPr id="3" name="Content Placeholder 2"/>
          <p:cNvSpPr>
            <a:spLocks noGrp="1"/>
          </p:cNvSpPr>
          <p:nvPr>
            <p:ph idx="1"/>
          </p:nvPr>
        </p:nvSpPr>
        <p:spPr>
          <a:xfrm>
            <a:off x="609600" y="1133812"/>
            <a:ext cx="10972800" cy="4525963"/>
          </a:xfrm>
        </p:spPr>
        <p:txBody>
          <a:bodyPr>
            <a:normAutofit/>
          </a:bodyPr>
          <a:lstStyle/>
          <a:p>
            <a:r>
              <a:rPr lang="en-US" sz="2400" dirty="0" smtClean="0"/>
              <a:t>For a systems engineer working in calibration, a working knowledge of “</a:t>
            </a:r>
            <a:r>
              <a:rPr lang="en-US" sz="2400" dirty="0"/>
              <a:t>u</a:t>
            </a:r>
            <a:r>
              <a:rPr lang="en-US" sz="2400" dirty="0" smtClean="0"/>
              <a:t>ncertainty” in terms of scientific measurements is important.</a:t>
            </a:r>
          </a:p>
          <a:p>
            <a:pPr lvl="1"/>
            <a:r>
              <a:rPr lang="en-US" sz="2000" dirty="0" smtClean="0"/>
              <a:t>Most NASA instrument evolution is defined by uncertainty improvements.</a:t>
            </a:r>
          </a:p>
          <a:p>
            <a:pPr lvl="1"/>
            <a:r>
              <a:rPr lang="en-US" sz="2000" dirty="0" smtClean="0"/>
              <a:t>13 out of 53 OCI L3 performance requirements are residual uncertainty requirements after a calibration correction is applied.</a:t>
            </a:r>
          </a:p>
          <a:p>
            <a:r>
              <a:rPr lang="en-US" sz="2400" dirty="0" smtClean="0"/>
              <a:t>Understand:</a:t>
            </a:r>
          </a:p>
          <a:p>
            <a:pPr lvl="1"/>
            <a:r>
              <a:rPr lang="en-US" sz="2000" dirty="0" smtClean="0"/>
              <a:t>Separating GSE vs. Instrument Sources of Uncertainty</a:t>
            </a:r>
          </a:p>
          <a:p>
            <a:pPr lvl="1"/>
            <a:r>
              <a:rPr lang="en-US" sz="2000" dirty="0" smtClean="0"/>
              <a:t>Absolute vs. Relative Requirements</a:t>
            </a:r>
          </a:p>
          <a:p>
            <a:pPr lvl="1"/>
            <a:r>
              <a:rPr lang="en-US" sz="2000" dirty="0" smtClean="0"/>
              <a:t>Random vs. Systematic Uncertainty Contributors</a:t>
            </a:r>
          </a:p>
          <a:p>
            <a:pPr lvl="1"/>
            <a:r>
              <a:rPr lang="en-US" sz="2000" dirty="0" smtClean="0"/>
              <a:t>Which error sources are correlated and which aren’t? </a:t>
            </a:r>
          </a:p>
          <a:p>
            <a:pPr lvl="2"/>
            <a:r>
              <a:rPr lang="en-US" sz="1600" dirty="0" err="1" smtClean="0"/>
              <a:t>A.k.a</a:t>
            </a:r>
            <a:r>
              <a:rPr lang="en-US" sz="1600" dirty="0" smtClean="0"/>
              <a:t> can I just RSS these terms?</a:t>
            </a:r>
          </a:p>
        </p:txBody>
      </p:sp>
      <p:sp>
        <p:nvSpPr>
          <p:cNvPr id="5" name="Slide Number Placeholder 4"/>
          <p:cNvSpPr>
            <a:spLocks noGrp="1"/>
          </p:cNvSpPr>
          <p:nvPr>
            <p:ph type="sldNum" sz="quarter" idx="12"/>
          </p:nvPr>
        </p:nvSpPr>
        <p:spPr/>
        <p:txBody>
          <a:bodyPr/>
          <a:lstStyle/>
          <a:p>
            <a:fld id="{B0D1B106-9B78-43E7-9216-5A30474DFCE2}" type="slidenum">
              <a:rPr lang="en-US" smtClean="0"/>
              <a:pPr/>
              <a:t>54</a:t>
            </a:fld>
            <a:endParaRPr lang="en-US" dirty="0"/>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10817016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Am I Here? </a:t>
            </a:r>
            <a:endParaRPr lang="en-US" dirty="0"/>
          </a:p>
        </p:txBody>
      </p:sp>
      <p:sp>
        <p:nvSpPr>
          <p:cNvPr id="3" name="Content Placeholder 2"/>
          <p:cNvSpPr>
            <a:spLocks noGrp="1"/>
          </p:cNvSpPr>
          <p:nvPr>
            <p:ph idx="1"/>
          </p:nvPr>
        </p:nvSpPr>
        <p:spPr>
          <a:xfrm>
            <a:off x="544286" y="950225"/>
            <a:ext cx="10972800" cy="5602976"/>
          </a:xfrm>
        </p:spPr>
        <p:txBody>
          <a:bodyPr>
            <a:normAutofit fontScale="85000" lnSpcReduction="20000"/>
          </a:bodyPr>
          <a:lstStyle/>
          <a:p>
            <a:r>
              <a:rPr lang="en-US" dirty="0" smtClean="0"/>
              <a:t>Why is calibration a systems problem? A: It isn’t always. It’s project dependent.</a:t>
            </a:r>
          </a:p>
          <a:p>
            <a:pPr lvl="1"/>
            <a:r>
              <a:rPr lang="en-US" dirty="0"/>
              <a:t>An instrument with evolutionary (not revolutionary) complexity and/or requirements lead by a PI with hardware I&amp;T experience </a:t>
            </a:r>
            <a:r>
              <a:rPr lang="en-US" dirty="0" smtClean="0"/>
              <a:t>may not </a:t>
            </a:r>
            <a:r>
              <a:rPr lang="en-US" dirty="0"/>
              <a:t>need much help from (or resist help from) systems for calibration. Especially if the </a:t>
            </a:r>
            <a:r>
              <a:rPr lang="en-US" dirty="0" err="1"/>
              <a:t>cal</a:t>
            </a:r>
            <a:r>
              <a:rPr lang="en-US" dirty="0"/>
              <a:t> campaign is “copy / paste” from previous instruments with the same GSE available. My experience: PI’s often have “their guys and girls” or subcontractors who tested their previous instruments leading to “their” mission award and don’t want interference from systems.  Also for many instrument flavors (like RF), the GSE required to calibrate the instrument is almost all COTS these days</a:t>
            </a:r>
            <a:r>
              <a:rPr lang="en-US" dirty="0" smtClean="0"/>
              <a:t>.</a:t>
            </a:r>
          </a:p>
          <a:p>
            <a:pPr lvl="1"/>
            <a:r>
              <a:rPr lang="en-US" b="1" dirty="0" smtClean="0"/>
              <a:t>OCI is </a:t>
            </a:r>
            <a:r>
              <a:rPr lang="en-US" b="1" dirty="0" smtClean="0"/>
              <a:t>quite different. </a:t>
            </a:r>
            <a:endParaRPr lang="en-US" b="1" dirty="0" smtClean="0"/>
          </a:p>
          <a:p>
            <a:pPr lvl="1"/>
            <a:r>
              <a:rPr lang="en-US" dirty="0" smtClean="0"/>
              <a:t>Systems was assigned “part owner” of pre-launch OCI </a:t>
            </a:r>
            <a:r>
              <a:rPr lang="en-US" dirty="0" err="1" smtClean="0"/>
              <a:t>cal</a:t>
            </a:r>
            <a:r>
              <a:rPr lang="en-US" dirty="0" smtClean="0"/>
              <a:t> responsibility with science in order to:</a:t>
            </a:r>
          </a:p>
          <a:p>
            <a:pPr lvl="2"/>
            <a:r>
              <a:rPr lang="en-US" u="sng" dirty="0" smtClean="0"/>
              <a:t>Manage investigation of requirements feasibility w/ GSE performance and negotiation with science team. </a:t>
            </a:r>
            <a:r>
              <a:rPr lang="en-US" dirty="0" smtClean="0"/>
              <a:t>It was not known a-priori if the calibration GSE could meet OCI’s calibration requirements in all corner cases.</a:t>
            </a:r>
          </a:p>
          <a:p>
            <a:pPr lvl="2"/>
            <a:r>
              <a:rPr lang="en-US" u="sng" dirty="0" smtClean="0"/>
              <a:t>Manage development of various custom test stations. </a:t>
            </a:r>
            <a:r>
              <a:rPr lang="en-US" dirty="0" smtClean="0"/>
              <a:t>Each of the five primary test stations required budgets, schedules, mechanical, electrical, optical and software development in order to deliver on time. </a:t>
            </a:r>
            <a:r>
              <a:rPr lang="en-US" b="1" dirty="0" smtClean="0"/>
              <a:t>This is more of a PDL roll and is not science team appropriate. </a:t>
            </a:r>
          </a:p>
          <a:p>
            <a:pPr lvl="2"/>
            <a:r>
              <a:rPr lang="en-US" u="sng" dirty="0"/>
              <a:t>Manage </a:t>
            </a:r>
            <a:r>
              <a:rPr lang="en-US" u="sng" dirty="0" smtClean="0"/>
              <a:t>the process of turning plans developed with the science team into written procedures.</a:t>
            </a:r>
            <a:r>
              <a:rPr lang="en-US" dirty="0" smtClean="0"/>
              <a:t> Includes estimating schedule and cost for tests and working with PM to negotiate where necessary.</a:t>
            </a:r>
            <a:endParaRPr lang="en-US" dirty="0"/>
          </a:p>
          <a:p>
            <a:pPr lvl="2"/>
            <a:endParaRPr lang="en-US" dirty="0" smtClean="0"/>
          </a:p>
        </p:txBody>
      </p:sp>
      <p:sp>
        <p:nvSpPr>
          <p:cNvPr id="5" name="Slide Number Placeholder 4"/>
          <p:cNvSpPr>
            <a:spLocks noGrp="1"/>
          </p:cNvSpPr>
          <p:nvPr>
            <p:ph type="sldNum" sz="quarter" idx="12"/>
          </p:nvPr>
        </p:nvSpPr>
        <p:spPr/>
        <p:txBody>
          <a:bodyPr/>
          <a:lstStyle/>
          <a:p>
            <a:fld id="{B0D1B106-9B78-43E7-9216-5A30474DFCE2}" type="slidenum">
              <a:rPr lang="en-US" smtClean="0"/>
              <a:pPr/>
              <a:t>55</a:t>
            </a:fld>
            <a:endParaRPr lang="en-US" dirty="0"/>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14241530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
          <p:cNvSpPr txBox="1">
            <a:spLocks/>
          </p:cNvSpPr>
          <p:nvPr/>
        </p:nvSpPr>
        <p:spPr>
          <a:xfrm>
            <a:off x="9144000" y="4322648"/>
            <a:ext cx="2289626" cy="1460591"/>
          </a:xfrm>
          <a:prstGeom prst="rect">
            <a:avLst/>
          </a:prstGeom>
          <a:solidFill>
            <a:schemeClr val="bg1">
              <a:lumMod val="65000"/>
              <a:alpha val="65000"/>
            </a:schemeClr>
          </a:solidFill>
        </p:spPr>
        <p:txBody>
          <a:bodyPr vert="horz" lIns="91440" tIns="45720" rIns="91440" bIns="45720" rtlCol="0">
            <a:normAutofit/>
          </a:bodyPr>
          <a:lstStyle>
            <a:lvl1pPr marL="342900" indent="-342900" algn="l" defTabSz="914400" rtl="0" eaLnBrk="1" latinLnBrk="0" hangingPunct="1">
              <a:spcBef>
                <a:spcPts val="0"/>
              </a:spcBef>
              <a:spcAft>
                <a:spcPts val="25"/>
              </a:spcAft>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4625" indent="-174625"/>
            <a:r>
              <a:rPr lang="en-US" sz="2000" dirty="0" smtClean="0">
                <a:solidFill>
                  <a:schemeClr val="bg1"/>
                </a:solidFill>
              </a:rPr>
              <a:t>Iterate test plan as required (we are post-ETU / pre-flight now)</a:t>
            </a:r>
            <a:endParaRPr lang="en-US" sz="2000" dirty="0">
              <a:solidFill>
                <a:schemeClr val="bg1"/>
              </a:solidFill>
            </a:endParaRPr>
          </a:p>
        </p:txBody>
      </p:sp>
      <p:sp>
        <p:nvSpPr>
          <p:cNvPr id="16" name="Content Placeholder 2"/>
          <p:cNvSpPr txBox="1">
            <a:spLocks/>
          </p:cNvSpPr>
          <p:nvPr/>
        </p:nvSpPr>
        <p:spPr>
          <a:xfrm>
            <a:off x="4376055" y="1930929"/>
            <a:ext cx="3265715" cy="3918328"/>
          </a:xfrm>
          <a:prstGeom prst="rect">
            <a:avLst/>
          </a:prstGeom>
          <a:solidFill>
            <a:schemeClr val="accent1">
              <a:lumMod val="60000"/>
              <a:lumOff val="40000"/>
            </a:schemeClr>
          </a:solidFill>
        </p:spPr>
        <p:txBody>
          <a:bodyPr vert="horz" lIns="91440" tIns="45720" rIns="91440" bIns="45720" rtlCol="0">
            <a:normAutofit/>
          </a:bodyPr>
          <a:lstStyle>
            <a:lvl1pPr marL="342900" indent="-342900" algn="l" defTabSz="914400" rtl="0" eaLnBrk="1" latinLnBrk="0" hangingPunct="1">
              <a:spcBef>
                <a:spcPts val="0"/>
              </a:spcBef>
              <a:spcAft>
                <a:spcPts val="25"/>
              </a:spcAft>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solidFill>
                  <a:schemeClr val="bg1"/>
                </a:solidFill>
              </a:rPr>
              <a:t>Certify lab and GSE are OK to test.</a:t>
            </a:r>
          </a:p>
          <a:p>
            <a:r>
              <a:rPr lang="en-US" sz="2000" dirty="0" smtClean="0">
                <a:solidFill>
                  <a:schemeClr val="bg1"/>
                </a:solidFill>
              </a:rPr>
              <a:t>Certify OCI is healthy and ready to test.</a:t>
            </a:r>
          </a:p>
          <a:p>
            <a:r>
              <a:rPr lang="en-US" sz="2000" dirty="0" smtClean="0">
                <a:solidFill>
                  <a:schemeClr val="bg1"/>
                </a:solidFill>
              </a:rPr>
              <a:t>Direct test.</a:t>
            </a:r>
            <a:endParaRPr lang="en-US" sz="2000" dirty="0">
              <a:solidFill>
                <a:schemeClr val="bg1"/>
              </a:solidFill>
            </a:endParaRPr>
          </a:p>
        </p:txBody>
      </p:sp>
      <p:sp>
        <p:nvSpPr>
          <p:cNvPr id="2" name="Title 1"/>
          <p:cNvSpPr>
            <a:spLocks noGrp="1"/>
          </p:cNvSpPr>
          <p:nvPr>
            <p:ph type="title"/>
          </p:nvPr>
        </p:nvSpPr>
        <p:spPr/>
        <p:txBody>
          <a:bodyPr/>
          <a:lstStyle/>
          <a:p>
            <a:r>
              <a:rPr lang="en-US" dirty="0" smtClean="0"/>
              <a:t>How did Systems and Science Divide Work on OCI?</a:t>
            </a:r>
            <a:endParaRPr lang="en-US" dirty="0"/>
          </a:p>
        </p:txBody>
      </p:sp>
      <p:sp>
        <p:nvSpPr>
          <p:cNvPr id="3" name="Content Placeholder 2"/>
          <p:cNvSpPr>
            <a:spLocks noGrp="1"/>
          </p:cNvSpPr>
          <p:nvPr>
            <p:ph idx="1"/>
          </p:nvPr>
        </p:nvSpPr>
        <p:spPr>
          <a:xfrm>
            <a:off x="812799" y="1921946"/>
            <a:ext cx="2895601" cy="3161872"/>
          </a:xfrm>
          <a:solidFill>
            <a:schemeClr val="accent1">
              <a:lumMod val="60000"/>
              <a:lumOff val="40000"/>
            </a:schemeClr>
          </a:solidFill>
        </p:spPr>
        <p:txBody>
          <a:bodyPr>
            <a:normAutofit fontScale="92500" lnSpcReduction="10000"/>
          </a:bodyPr>
          <a:lstStyle/>
          <a:p>
            <a:r>
              <a:rPr lang="en-US" sz="2000" dirty="0" smtClean="0">
                <a:solidFill>
                  <a:schemeClr val="bg1"/>
                </a:solidFill>
              </a:rPr>
              <a:t>Derive GSE Requirements</a:t>
            </a:r>
          </a:p>
          <a:p>
            <a:r>
              <a:rPr lang="en-US" sz="2000" dirty="0">
                <a:solidFill>
                  <a:schemeClr val="bg1"/>
                </a:solidFill>
              </a:rPr>
              <a:t>Develop Test Stations</a:t>
            </a:r>
          </a:p>
          <a:p>
            <a:r>
              <a:rPr lang="en-US" sz="2000" dirty="0" smtClean="0">
                <a:solidFill>
                  <a:schemeClr val="bg1"/>
                </a:solidFill>
              </a:rPr>
              <a:t>Write Full Calibration Test Plan / Procedure with Input from Science Team</a:t>
            </a:r>
          </a:p>
          <a:p>
            <a:pPr lvl="1"/>
            <a:r>
              <a:rPr lang="en-US" sz="1400" dirty="0" smtClean="0">
                <a:solidFill>
                  <a:schemeClr val="bg1"/>
                </a:solidFill>
              </a:rPr>
              <a:t>(OCI-SYS-PLAN-0042 is 173 pages)</a:t>
            </a:r>
          </a:p>
          <a:p>
            <a:r>
              <a:rPr lang="en-US" sz="2000" dirty="0" smtClean="0">
                <a:solidFill>
                  <a:schemeClr val="bg1"/>
                </a:solidFill>
              </a:rPr>
              <a:t>Verify Test Station Requirements after Assembly</a:t>
            </a:r>
            <a:endParaRPr lang="en-US" sz="2000" dirty="0">
              <a:solidFill>
                <a:schemeClr val="bg1"/>
              </a:solidFill>
            </a:endParaRPr>
          </a:p>
        </p:txBody>
      </p:sp>
      <p:sp>
        <p:nvSpPr>
          <p:cNvPr id="5" name="Slide Number Placeholder 4"/>
          <p:cNvSpPr>
            <a:spLocks noGrp="1"/>
          </p:cNvSpPr>
          <p:nvPr>
            <p:ph type="sldNum" sz="quarter" idx="12"/>
          </p:nvPr>
        </p:nvSpPr>
        <p:spPr/>
        <p:txBody>
          <a:bodyPr/>
          <a:lstStyle/>
          <a:p>
            <a:fld id="{B0D1B106-9B78-43E7-9216-5A30474DFCE2}" type="slidenum">
              <a:rPr lang="en-US" smtClean="0"/>
              <a:pPr/>
              <a:t>56</a:t>
            </a:fld>
            <a:endParaRPr lang="en-US" dirty="0"/>
          </a:p>
        </p:txBody>
      </p:sp>
      <p:sp>
        <p:nvSpPr>
          <p:cNvPr id="9" name="Content Placeholder 2"/>
          <p:cNvSpPr txBox="1">
            <a:spLocks/>
          </p:cNvSpPr>
          <p:nvPr/>
        </p:nvSpPr>
        <p:spPr>
          <a:xfrm>
            <a:off x="8309425" y="1930930"/>
            <a:ext cx="2757718" cy="1088042"/>
          </a:xfrm>
          <a:prstGeom prst="rect">
            <a:avLst/>
          </a:prstGeom>
          <a:solidFill>
            <a:schemeClr val="accent5">
              <a:lumMod val="75000"/>
              <a:alpha val="65000"/>
            </a:schemeClr>
          </a:solidFill>
        </p:spPr>
        <p:txBody>
          <a:bodyPr vert="horz" lIns="91440" tIns="45720" rIns="91440" bIns="45720" rtlCol="0">
            <a:normAutofit/>
          </a:bodyPr>
          <a:lstStyle>
            <a:lvl1pPr marL="342900" indent="-342900" algn="l" defTabSz="914400" rtl="0" eaLnBrk="1" latinLnBrk="0" hangingPunct="1">
              <a:spcBef>
                <a:spcPts val="0"/>
              </a:spcBef>
              <a:spcAft>
                <a:spcPts val="25"/>
              </a:spcAft>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solidFill>
                  <a:schemeClr val="bg1"/>
                </a:solidFill>
              </a:rPr>
              <a:t>Analyze data against instrument requirements</a:t>
            </a:r>
            <a:endParaRPr lang="en-US" sz="2000" dirty="0">
              <a:solidFill>
                <a:schemeClr val="bg1"/>
              </a:solidFill>
            </a:endParaRPr>
          </a:p>
        </p:txBody>
      </p:sp>
      <p:sp>
        <p:nvSpPr>
          <p:cNvPr id="10" name="TextBox 9"/>
          <p:cNvSpPr txBox="1"/>
          <p:nvPr/>
        </p:nvSpPr>
        <p:spPr>
          <a:xfrm>
            <a:off x="9218386" y="6238895"/>
            <a:ext cx="1371599" cy="369332"/>
          </a:xfrm>
          <a:prstGeom prst="rect">
            <a:avLst/>
          </a:prstGeom>
          <a:noFill/>
        </p:spPr>
        <p:txBody>
          <a:bodyPr wrap="square" rtlCol="0">
            <a:spAutoFit/>
          </a:bodyPr>
          <a:lstStyle/>
          <a:p>
            <a:r>
              <a:rPr lang="en-US" b="1" dirty="0" smtClean="0">
                <a:solidFill>
                  <a:schemeClr val="accent2">
                    <a:lumMod val="75000"/>
                  </a:schemeClr>
                </a:solidFill>
              </a:rPr>
              <a:t>Systems</a:t>
            </a:r>
            <a:endParaRPr lang="en-US" b="1" dirty="0">
              <a:solidFill>
                <a:schemeClr val="accent2">
                  <a:lumMod val="75000"/>
                </a:schemeClr>
              </a:solidFill>
            </a:endParaRPr>
          </a:p>
        </p:txBody>
      </p:sp>
      <p:sp>
        <p:nvSpPr>
          <p:cNvPr id="11" name="Right Arrow 10"/>
          <p:cNvSpPr/>
          <p:nvPr/>
        </p:nvSpPr>
        <p:spPr>
          <a:xfrm>
            <a:off x="693058" y="1054691"/>
            <a:ext cx="3621311" cy="1174058"/>
          </a:xfrm>
          <a:prstGeom prst="rightArrow">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Pre-test</a:t>
            </a:r>
            <a:endParaRPr lang="en-US" sz="2400" b="1" dirty="0"/>
          </a:p>
        </p:txBody>
      </p:sp>
      <p:sp>
        <p:nvSpPr>
          <p:cNvPr id="12" name="Right Arrow 11"/>
          <p:cNvSpPr/>
          <p:nvPr/>
        </p:nvSpPr>
        <p:spPr>
          <a:xfrm>
            <a:off x="4347028" y="1040659"/>
            <a:ext cx="3868057" cy="1174058"/>
          </a:xfrm>
          <a:prstGeom prst="rightArrow">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Test</a:t>
            </a:r>
            <a:endParaRPr lang="en-US" sz="2400" b="1" dirty="0"/>
          </a:p>
        </p:txBody>
      </p:sp>
      <p:sp>
        <p:nvSpPr>
          <p:cNvPr id="13" name="Right Arrow 12"/>
          <p:cNvSpPr/>
          <p:nvPr/>
        </p:nvSpPr>
        <p:spPr>
          <a:xfrm>
            <a:off x="8215086" y="1040659"/>
            <a:ext cx="3447143" cy="1174058"/>
          </a:xfrm>
          <a:prstGeom prst="rightArrow">
            <a:avLst/>
          </a:prstGeom>
          <a:solidFill>
            <a:schemeClr val="accent5">
              <a:lumMod val="75000"/>
            </a:schemeClr>
          </a:solidFill>
          <a:ln>
            <a:solidFill>
              <a:schemeClr val="accent5">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Post-Test</a:t>
            </a:r>
            <a:endParaRPr lang="en-US" sz="2400" b="1" dirty="0"/>
          </a:p>
        </p:txBody>
      </p:sp>
      <p:sp>
        <p:nvSpPr>
          <p:cNvPr id="14" name="TextBox 13"/>
          <p:cNvSpPr txBox="1"/>
          <p:nvPr/>
        </p:nvSpPr>
        <p:spPr>
          <a:xfrm>
            <a:off x="9118601" y="885797"/>
            <a:ext cx="1618343" cy="461665"/>
          </a:xfrm>
          <a:prstGeom prst="rect">
            <a:avLst/>
          </a:prstGeom>
          <a:noFill/>
        </p:spPr>
        <p:txBody>
          <a:bodyPr wrap="square" rtlCol="0">
            <a:spAutoFit/>
          </a:bodyPr>
          <a:lstStyle/>
          <a:p>
            <a:r>
              <a:rPr lang="en-US" sz="2400" b="1" dirty="0" smtClean="0">
                <a:solidFill>
                  <a:schemeClr val="accent6">
                    <a:lumMod val="50000"/>
                  </a:schemeClr>
                </a:solidFill>
              </a:rPr>
              <a:t>Science</a:t>
            </a:r>
            <a:endParaRPr lang="en-US" sz="2400" b="1" dirty="0">
              <a:solidFill>
                <a:schemeClr val="accent6">
                  <a:lumMod val="50000"/>
                </a:schemeClr>
              </a:solidFill>
            </a:endParaRPr>
          </a:p>
        </p:txBody>
      </p:sp>
      <p:sp>
        <p:nvSpPr>
          <p:cNvPr id="15" name="TextBox 14"/>
          <p:cNvSpPr txBox="1"/>
          <p:nvPr/>
        </p:nvSpPr>
        <p:spPr>
          <a:xfrm>
            <a:off x="5468258" y="873745"/>
            <a:ext cx="1618343" cy="461665"/>
          </a:xfrm>
          <a:prstGeom prst="rect">
            <a:avLst/>
          </a:prstGeom>
          <a:noFill/>
        </p:spPr>
        <p:txBody>
          <a:bodyPr wrap="square" rtlCol="0">
            <a:spAutoFit/>
          </a:bodyPr>
          <a:lstStyle/>
          <a:p>
            <a:r>
              <a:rPr lang="en-US" sz="2400" b="1" dirty="0" smtClean="0">
                <a:solidFill>
                  <a:schemeClr val="accent2">
                    <a:lumMod val="75000"/>
                  </a:schemeClr>
                </a:solidFill>
              </a:rPr>
              <a:t>Systems</a:t>
            </a:r>
            <a:endParaRPr lang="en-US" sz="2400" b="1" dirty="0">
              <a:solidFill>
                <a:schemeClr val="accent2">
                  <a:lumMod val="75000"/>
                </a:schemeClr>
              </a:solidFill>
            </a:endParaRPr>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l="24734" t="11040" r="12789" b="11425"/>
          <a:stretch/>
        </p:blipFill>
        <p:spPr>
          <a:xfrm>
            <a:off x="4688114" y="3548743"/>
            <a:ext cx="2569030" cy="2133600"/>
          </a:xfrm>
          <a:prstGeom prst="rect">
            <a:avLst/>
          </a:prstGeom>
          <a:ln w="15875">
            <a:solidFill>
              <a:schemeClr val="tx1"/>
            </a:solidFill>
          </a:ln>
        </p:spPr>
      </p:pic>
      <p:cxnSp>
        <p:nvCxnSpPr>
          <p:cNvPr id="18" name="Elbow Connector 17"/>
          <p:cNvCxnSpPr>
            <a:stCxn id="11" idx="1"/>
            <a:endCxn id="13" idx="3"/>
          </p:cNvCxnSpPr>
          <p:nvPr/>
        </p:nvCxnSpPr>
        <p:spPr>
          <a:xfrm rot="10800000" flipH="1">
            <a:off x="693057" y="1627688"/>
            <a:ext cx="10969171" cy="14032"/>
          </a:xfrm>
          <a:prstGeom prst="bentConnector5">
            <a:avLst>
              <a:gd name="adj1" fmla="val -2084"/>
              <a:gd name="adj2" fmla="val -31376411"/>
              <a:gd name="adj3" fmla="val 102084"/>
            </a:avLst>
          </a:prstGeom>
          <a:ln w="25400">
            <a:solidFill>
              <a:schemeClr val="tx1"/>
            </a:solidFill>
            <a:prstDash val="dash"/>
            <a:headEnd type="triangle"/>
          </a:ln>
        </p:spPr>
        <p:style>
          <a:lnRef idx="1">
            <a:schemeClr val="accent1"/>
          </a:lnRef>
          <a:fillRef idx="0">
            <a:schemeClr val="accent1"/>
          </a:fillRef>
          <a:effectRef idx="0">
            <a:schemeClr val="accent1"/>
          </a:effectRef>
          <a:fontRef idx="minor">
            <a:schemeClr val="tx1"/>
          </a:fontRef>
        </p:style>
      </p:cxnSp>
      <p:sp>
        <p:nvSpPr>
          <p:cNvPr id="26" name="Left Arrow 25"/>
          <p:cNvSpPr/>
          <p:nvPr/>
        </p:nvSpPr>
        <p:spPr>
          <a:xfrm>
            <a:off x="8625116" y="5480505"/>
            <a:ext cx="1759855" cy="1088571"/>
          </a:xfrm>
          <a:prstGeom prst="leftArrow">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28" name="Rectangle 27"/>
          <p:cNvSpPr/>
          <p:nvPr/>
        </p:nvSpPr>
        <p:spPr>
          <a:xfrm>
            <a:off x="10210800" y="5747656"/>
            <a:ext cx="1248229" cy="551543"/>
          </a:xfrm>
          <a:prstGeom prst="rect">
            <a:avLst/>
          </a:prstGeom>
          <a:solidFill>
            <a:schemeClr val="accent5">
              <a:lumMod val="75000"/>
            </a:schemeClr>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8824686" y="5851565"/>
            <a:ext cx="3044371" cy="369332"/>
          </a:xfrm>
          <a:prstGeom prst="rect">
            <a:avLst/>
          </a:prstGeom>
          <a:noFill/>
        </p:spPr>
        <p:txBody>
          <a:bodyPr wrap="square" rtlCol="0">
            <a:spAutoFit/>
          </a:bodyPr>
          <a:lstStyle/>
          <a:p>
            <a:r>
              <a:rPr lang="en-US" dirty="0" smtClean="0">
                <a:solidFill>
                  <a:schemeClr val="bg1"/>
                </a:solidFill>
              </a:rPr>
              <a:t>Prep for Next Campaign</a:t>
            </a:r>
            <a:endParaRPr lang="en-US" dirty="0">
              <a:solidFill>
                <a:schemeClr val="bg1"/>
              </a:solidFill>
            </a:endParaRPr>
          </a:p>
        </p:txBody>
      </p:sp>
      <p:sp>
        <p:nvSpPr>
          <p:cNvPr id="31" name="TextBox 30"/>
          <p:cNvSpPr txBox="1"/>
          <p:nvPr/>
        </p:nvSpPr>
        <p:spPr>
          <a:xfrm>
            <a:off x="1701801" y="898247"/>
            <a:ext cx="1618343" cy="461665"/>
          </a:xfrm>
          <a:prstGeom prst="rect">
            <a:avLst/>
          </a:prstGeom>
          <a:noFill/>
        </p:spPr>
        <p:txBody>
          <a:bodyPr wrap="square" rtlCol="0">
            <a:spAutoFit/>
          </a:bodyPr>
          <a:lstStyle/>
          <a:p>
            <a:r>
              <a:rPr lang="en-US" sz="2400" b="1" dirty="0" smtClean="0">
                <a:solidFill>
                  <a:schemeClr val="accent2">
                    <a:lumMod val="75000"/>
                  </a:schemeClr>
                </a:solidFill>
              </a:rPr>
              <a:t>Systems</a:t>
            </a:r>
            <a:endParaRPr lang="en-US" sz="2400" b="1" dirty="0">
              <a:solidFill>
                <a:schemeClr val="accent2">
                  <a:lumMod val="75000"/>
                </a:schemeClr>
              </a:solidFill>
            </a:endParaRPr>
          </a:p>
        </p:txBody>
      </p:sp>
      <p:sp>
        <p:nvSpPr>
          <p:cNvPr id="32" name="TextBox 31"/>
          <p:cNvSpPr txBox="1"/>
          <p:nvPr/>
        </p:nvSpPr>
        <p:spPr>
          <a:xfrm>
            <a:off x="10210800" y="6245823"/>
            <a:ext cx="1371599" cy="369332"/>
          </a:xfrm>
          <a:prstGeom prst="rect">
            <a:avLst/>
          </a:prstGeom>
          <a:noFill/>
        </p:spPr>
        <p:txBody>
          <a:bodyPr wrap="square" rtlCol="0">
            <a:spAutoFit/>
          </a:bodyPr>
          <a:lstStyle/>
          <a:p>
            <a:r>
              <a:rPr lang="en-US" b="1" dirty="0" smtClean="0">
                <a:solidFill>
                  <a:schemeClr val="accent6">
                    <a:lumMod val="50000"/>
                  </a:schemeClr>
                </a:solidFill>
              </a:rPr>
              <a:t>&amp; Science</a:t>
            </a:r>
            <a:endParaRPr lang="en-US" b="1" dirty="0">
              <a:solidFill>
                <a:schemeClr val="accent6">
                  <a:lumMod val="50000"/>
                </a:schemeClr>
              </a:solidFill>
            </a:endParaRPr>
          </a:p>
        </p:txBody>
      </p:sp>
      <p:sp>
        <p:nvSpPr>
          <p:cNvPr id="33" name="TextBox 32"/>
          <p:cNvSpPr txBox="1"/>
          <p:nvPr/>
        </p:nvSpPr>
        <p:spPr>
          <a:xfrm>
            <a:off x="1701801" y="6114533"/>
            <a:ext cx="7122885" cy="369332"/>
          </a:xfrm>
          <a:prstGeom prst="rect">
            <a:avLst/>
          </a:prstGeom>
          <a:noFill/>
        </p:spPr>
        <p:txBody>
          <a:bodyPr wrap="square" rtlCol="0">
            <a:spAutoFit/>
          </a:bodyPr>
          <a:lstStyle/>
          <a:p>
            <a:r>
              <a:rPr lang="en-US" i="1" dirty="0" smtClean="0"/>
              <a:t>OCI Systems and Science Teams Meet Weekly to Stay Coordinated</a:t>
            </a:r>
            <a:endParaRPr lang="en-US" i="1" dirty="0"/>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12743578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014" y="776327"/>
            <a:ext cx="10972800" cy="4525963"/>
          </a:xfrm>
        </p:spPr>
        <p:txBody>
          <a:bodyPr/>
          <a:lstStyle/>
          <a:p>
            <a:r>
              <a:rPr lang="en-US" dirty="0" smtClean="0"/>
              <a:t>After requirements release, interaction is often managed through the error budget. Margin against L2/L3 compliance should be well understood.</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57</a:t>
            </a:fld>
            <a:endParaRPr lang="en-US" dirty="0"/>
          </a:p>
        </p:txBody>
      </p:sp>
      <p:sp>
        <p:nvSpPr>
          <p:cNvPr id="7" name="Title 1"/>
          <p:cNvSpPr txBox="1">
            <a:spLocks/>
          </p:cNvSpPr>
          <p:nvPr/>
        </p:nvSpPr>
        <p:spPr>
          <a:xfrm>
            <a:off x="609600" y="140804"/>
            <a:ext cx="10972800" cy="533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b="1" kern="1200">
                <a:solidFill>
                  <a:schemeClr val="tx1"/>
                </a:solidFill>
                <a:latin typeface="Arial" pitchFamily="34" charset="0"/>
                <a:ea typeface="+mj-ea"/>
                <a:cs typeface="Arial" pitchFamily="34" charset="0"/>
              </a:defRPr>
            </a:lvl1pPr>
          </a:lstStyle>
          <a:p>
            <a:r>
              <a:rPr lang="en-US" dirty="0" smtClean="0"/>
              <a:t>How are Calibration Requirements Negotiated With Science?</a:t>
            </a:r>
            <a:endParaRPr lang="en-US" dirty="0"/>
          </a:p>
        </p:txBody>
      </p:sp>
      <p:sp>
        <p:nvSpPr>
          <p:cNvPr id="8" name="Right Arrow 7"/>
          <p:cNvSpPr/>
          <p:nvPr/>
        </p:nvSpPr>
        <p:spPr>
          <a:xfrm>
            <a:off x="1190172" y="2061029"/>
            <a:ext cx="2844800" cy="15965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Establish Instrument Requirements</a:t>
            </a:r>
            <a:endParaRPr lang="en-US" dirty="0"/>
          </a:p>
        </p:txBody>
      </p:sp>
      <p:sp>
        <p:nvSpPr>
          <p:cNvPr id="9" name="Right Arrow 8"/>
          <p:cNvSpPr/>
          <p:nvPr/>
        </p:nvSpPr>
        <p:spPr>
          <a:xfrm>
            <a:off x="4034972" y="1810658"/>
            <a:ext cx="3548742" cy="2097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List and Estimate All Contributors to Measurement Uncertainty in Error Budget</a:t>
            </a:r>
            <a:endParaRPr lang="en-US" dirty="0"/>
          </a:p>
        </p:txBody>
      </p:sp>
      <p:sp>
        <p:nvSpPr>
          <p:cNvPr id="10" name="Right Arrow 9"/>
          <p:cNvSpPr/>
          <p:nvPr/>
        </p:nvSpPr>
        <p:spPr>
          <a:xfrm>
            <a:off x="7594600" y="2043666"/>
            <a:ext cx="3548742" cy="1562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Derive GSE Requirements</a:t>
            </a:r>
            <a:endParaRPr lang="en-US" dirty="0"/>
          </a:p>
        </p:txBody>
      </p:sp>
      <p:sp>
        <p:nvSpPr>
          <p:cNvPr id="11" name="Right Arrow 10"/>
          <p:cNvSpPr/>
          <p:nvPr/>
        </p:nvSpPr>
        <p:spPr>
          <a:xfrm>
            <a:off x="1001486" y="4170349"/>
            <a:ext cx="2895600" cy="2097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Measure GSE Performance and Update Error Budget</a:t>
            </a:r>
            <a:endParaRPr lang="en-US" dirty="0"/>
          </a:p>
        </p:txBody>
      </p:sp>
      <p:sp>
        <p:nvSpPr>
          <p:cNvPr id="12" name="Right Arrow 11"/>
          <p:cNvSpPr/>
          <p:nvPr/>
        </p:nvSpPr>
        <p:spPr>
          <a:xfrm>
            <a:off x="5979886" y="4043696"/>
            <a:ext cx="3182257" cy="1026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Invest in Improving GSE Performance</a:t>
            </a:r>
            <a:endParaRPr lang="en-US" dirty="0"/>
          </a:p>
        </p:txBody>
      </p:sp>
      <p:sp>
        <p:nvSpPr>
          <p:cNvPr id="13" name="Right Arrow 12"/>
          <p:cNvSpPr/>
          <p:nvPr/>
        </p:nvSpPr>
        <p:spPr>
          <a:xfrm>
            <a:off x="6266543" y="4714635"/>
            <a:ext cx="2895600" cy="1026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Change to Verify by Analyses or On-Orbit*</a:t>
            </a:r>
            <a:endParaRPr lang="en-US" dirty="0"/>
          </a:p>
        </p:txBody>
      </p:sp>
      <p:sp>
        <p:nvSpPr>
          <p:cNvPr id="14" name="Right Arrow 13"/>
          <p:cNvSpPr/>
          <p:nvPr/>
        </p:nvSpPr>
        <p:spPr>
          <a:xfrm>
            <a:off x="5979886" y="5385574"/>
            <a:ext cx="3182257" cy="1026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Relax Requirement if Margin in Error Budget </a:t>
            </a:r>
            <a:endParaRPr lang="en-US" dirty="0"/>
          </a:p>
        </p:txBody>
      </p:sp>
      <p:sp>
        <p:nvSpPr>
          <p:cNvPr id="15" name="Hexagon 14"/>
          <p:cNvSpPr/>
          <p:nvPr/>
        </p:nvSpPr>
        <p:spPr>
          <a:xfrm>
            <a:off x="3897086" y="4158343"/>
            <a:ext cx="2540000" cy="2118391"/>
          </a:xfrm>
          <a:prstGeom prst="hexagon">
            <a:avLst/>
          </a:prstGeom>
          <a:solidFill>
            <a:srgbClr val="FF696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If Requirement Not Met..</a:t>
            </a:r>
            <a:endParaRPr lang="en-US" dirty="0"/>
          </a:p>
        </p:txBody>
      </p:sp>
      <p:cxnSp>
        <p:nvCxnSpPr>
          <p:cNvPr id="17" name="Elbow Connector 16"/>
          <p:cNvCxnSpPr>
            <a:stCxn id="10" idx="3"/>
            <a:endCxn id="11" idx="1"/>
          </p:cNvCxnSpPr>
          <p:nvPr/>
        </p:nvCxnSpPr>
        <p:spPr>
          <a:xfrm flipH="1">
            <a:off x="1001486" y="2824716"/>
            <a:ext cx="10141856" cy="2394290"/>
          </a:xfrm>
          <a:prstGeom prst="bentConnector5">
            <a:avLst>
              <a:gd name="adj1" fmla="val -2254"/>
              <a:gd name="adj2" fmla="val 44412"/>
              <a:gd name="adj3" fmla="val 102254"/>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9368971" y="5314240"/>
            <a:ext cx="2496457" cy="1169551"/>
          </a:xfrm>
          <a:prstGeom prst="rect">
            <a:avLst/>
          </a:prstGeom>
          <a:noFill/>
        </p:spPr>
        <p:txBody>
          <a:bodyPr wrap="square" rtlCol="0">
            <a:spAutoFit/>
          </a:bodyPr>
          <a:lstStyle/>
          <a:p>
            <a:r>
              <a:rPr lang="en-US" sz="1400" dirty="0" smtClean="0"/>
              <a:t>*Only applies to select requirements addressed by cold sky looks, lunar looks, vicarious Earth instruments, </a:t>
            </a:r>
            <a:r>
              <a:rPr lang="en-US" sz="1400" dirty="0" err="1" smtClean="0"/>
              <a:t>cal-val</a:t>
            </a:r>
            <a:r>
              <a:rPr lang="en-US" sz="1400" dirty="0" smtClean="0"/>
              <a:t> under-flights, etc.</a:t>
            </a:r>
            <a:endParaRPr lang="en-US" sz="1400" dirty="0"/>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16" name="Footer Placeholder 15"/>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25157109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078" y="93573"/>
            <a:ext cx="10972800" cy="533400"/>
          </a:xfrm>
        </p:spPr>
        <p:txBody>
          <a:bodyPr/>
          <a:lstStyle/>
          <a:p>
            <a:r>
              <a:rPr lang="en-US" dirty="0" smtClean="0"/>
              <a:t>Example: Estimating OCI Measurement Uncertainty from Noise and Other Effects</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58</a:t>
            </a:fld>
            <a:endParaRPr lang="en-US" dirty="0"/>
          </a:p>
        </p:txBody>
      </p:sp>
      <p:sp>
        <p:nvSpPr>
          <p:cNvPr id="7" name="Rounded Rectangle 6"/>
          <p:cNvSpPr/>
          <p:nvPr/>
        </p:nvSpPr>
        <p:spPr>
          <a:xfrm>
            <a:off x="2053771" y="1106991"/>
            <a:ext cx="1905000" cy="5819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Measure GSE Source </a:t>
            </a:r>
            <a:r>
              <a:rPr lang="en-US" sz="1200" dirty="0" smtClean="0"/>
              <a:t>Radiance (W/m2/</a:t>
            </a:r>
            <a:r>
              <a:rPr lang="en-US" sz="1200" dirty="0" err="1" smtClean="0"/>
              <a:t>sr</a:t>
            </a:r>
            <a:r>
              <a:rPr lang="en-US" sz="1200" dirty="0" smtClean="0"/>
              <a:t>/nm)</a:t>
            </a:r>
            <a:endParaRPr lang="en-US" sz="1200" dirty="0"/>
          </a:p>
        </p:txBody>
      </p:sp>
      <p:sp>
        <p:nvSpPr>
          <p:cNvPr id="8" name="Rounded Rectangle 7"/>
          <p:cNvSpPr/>
          <p:nvPr/>
        </p:nvSpPr>
        <p:spPr>
          <a:xfrm>
            <a:off x="2082073" y="2593047"/>
            <a:ext cx="1879419" cy="533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Run Radiance thru </a:t>
            </a:r>
            <a:r>
              <a:rPr lang="en-US" sz="1200" b="1" dirty="0"/>
              <a:t>OCI System Model</a:t>
            </a:r>
          </a:p>
        </p:txBody>
      </p:sp>
      <p:sp>
        <p:nvSpPr>
          <p:cNvPr id="9" name="Rounded Rectangle 8"/>
          <p:cNvSpPr/>
          <p:nvPr/>
        </p:nvSpPr>
        <p:spPr>
          <a:xfrm>
            <a:off x="6128980" y="4774666"/>
            <a:ext cx="2506293" cy="4739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Lamp / Radiometer Drift</a:t>
            </a:r>
          </a:p>
          <a:p>
            <a:pPr algn="ctr"/>
            <a:r>
              <a:rPr lang="en-US" sz="1200" dirty="0"/>
              <a:t>(Error After Correction)</a:t>
            </a:r>
          </a:p>
        </p:txBody>
      </p:sp>
      <p:sp>
        <p:nvSpPr>
          <p:cNvPr id="10" name="Rounded Rectangle 9"/>
          <p:cNvSpPr/>
          <p:nvPr/>
        </p:nvSpPr>
        <p:spPr>
          <a:xfrm>
            <a:off x="2153038" y="4702595"/>
            <a:ext cx="3814091" cy="5460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Average Multiple Scans (</a:t>
            </a:r>
            <a:r>
              <a:rPr lang="en-US" sz="1200" dirty="0" smtClean="0"/>
              <a:t>1/</a:t>
            </a:r>
            <a:r>
              <a:rPr lang="en-US" sz="1200" dirty="0" err="1" smtClean="0"/>
              <a:t>sqrt</a:t>
            </a:r>
            <a:r>
              <a:rPr lang="en-US" sz="1200" dirty="0" smtClean="0"/>
              <a:t>(n) Reduction in SD)</a:t>
            </a:r>
            <a:endParaRPr lang="en-US" sz="1200" dirty="0"/>
          </a:p>
          <a:p>
            <a:pPr algn="ctr"/>
            <a:r>
              <a:rPr lang="en-US" sz="1200" dirty="0" smtClean="0"/>
              <a:t>Possible Limitations: Correlated, Deterministic, and 1/f Noise</a:t>
            </a:r>
            <a:endParaRPr lang="en-US" sz="1200" dirty="0"/>
          </a:p>
        </p:txBody>
      </p:sp>
      <p:sp>
        <p:nvSpPr>
          <p:cNvPr id="11" name="Rounded Rectangle 10"/>
          <p:cNvSpPr/>
          <p:nvPr/>
        </p:nvSpPr>
        <p:spPr>
          <a:xfrm>
            <a:off x="2110093" y="5459999"/>
            <a:ext cx="8734980" cy="2820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Expected </a:t>
            </a:r>
            <a:r>
              <a:rPr lang="en-US" sz="1200" dirty="0"/>
              <a:t>Measurement </a:t>
            </a:r>
            <a:r>
              <a:rPr lang="en-US" sz="1200" dirty="0" smtClean="0"/>
              <a:t>Uncertainty = RSS (typically) of Above Effects </a:t>
            </a:r>
          </a:p>
        </p:txBody>
      </p:sp>
      <p:sp>
        <p:nvSpPr>
          <p:cNvPr id="12" name="Right Arrow 11"/>
          <p:cNvSpPr/>
          <p:nvPr/>
        </p:nvSpPr>
        <p:spPr>
          <a:xfrm rot="5400000">
            <a:off x="3974848" y="4500191"/>
            <a:ext cx="228419" cy="233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3" name="Right Arrow 12"/>
          <p:cNvSpPr/>
          <p:nvPr/>
        </p:nvSpPr>
        <p:spPr>
          <a:xfrm rot="5400000">
            <a:off x="3994303" y="5270134"/>
            <a:ext cx="208696" cy="214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4" name="Right Arrow 13"/>
          <p:cNvSpPr/>
          <p:nvPr/>
        </p:nvSpPr>
        <p:spPr>
          <a:xfrm rot="5400000">
            <a:off x="7199943" y="5267664"/>
            <a:ext cx="208696" cy="214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6" name="Rounded Rectangle 15"/>
          <p:cNvSpPr/>
          <p:nvPr/>
        </p:nvSpPr>
        <p:spPr>
          <a:xfrm>
            <a:off x="8787673" y="2035128"/>
            <a:ext cx="2209800" cy="3202976"/>
          </a:xfrm>
          <a:prstGeom prst="roundRect">
            <a:avLst/>
          </a:prstGeom>
          <a:solidFill>
            <a:schemeClr val="accent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200" dirty="0"/>
              <a:t>Test Specific Error Sources</a:t>
            </a:r>
          </a:p>
        </p:txBody>
      </p:sp>
      <p:sp>
        <p:nvSpPr>
          <p:cNvPr id="17" name="Right Arrow 16"/>
          <p:cNvSpPr/>
          <p:nvPr/>
        </p:nvSpPr>
        <p:spPr>
          <a:xfrm rot="5400000">
            <a:off x="9793255" y="5233072"/>
            <a:ext cx="208696" cy="214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8" name="Rounded Rectangle 17"/>
          <p:cNvSpPr/>
          <p:nvPr/>
        </p:nvSpPr>
        <p:spPr>
          <a:xfrm>
            <a:off x="2053771" y="1855146"/>
            <a:ext cx="1905000" cy="5819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Apply Expected Losses</a:t>
            </a:r>
          </a:p>
          <a:p>
            <a:pPr algn="ctr"/>
            <a:r>
              <a:rPr lang="en-US" sz="1200" dirty="0"/>
              <a:t>(Window, Polarizer, Etc.) </a:t>
            </a:r>
          </a:p>
        </p:txBody>
      </p:sp>
      <p:sp>
        <p:nvSpPr>
          <p:cNvPr id="19" name="Right Arrow 18"/>
          <p:cNvSpPr/>
          <p:nvPr/>
        </p:nvSpPr>
        <p:spPr>
          <a:xfrm rot="5400000">
            <a:off x="2894983" y="2450734"/>
            <a:ext cx="208696" cy="214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0" name="Rounded Rectangle 19"/>
          <p:cNvSpPr/>
          <p:nvPr/>
        </p:nvSpPr>
        <p:spPr>
          <a:xfrm>
            <a:off x="2082073" y="4007288"/>
            <a:ext cx="3857352" cy="5511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Calculate Total Instantaneous Uncertainty (RSS)</a:t>
            </a:r>
          </a:p>
        </p:txBody>
      </p:sp>
      <p:sp>
        <p:nvSpPr>
          <p:cNvPr id="21" name="Rounded Rectangle 20"/>
          <p:cNvSpPr/>
          <p:nvPr/>
        </p:nvSpPr>
        <p:spPr>
          <a:xfrm>
            <a:off x="2053771" y="3288667"/>
            <a:ext cx="1907722" cy="526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Est. SNR Due to Instrument</a:t>
            </a:r>
          </a:p>
        </p:txBody>
      </p:sp>
      <p:sp>
        <p:nvSpPr>
          <p:cNvPr id="22" name="Rounded Rectangle 21"/>
          <p:cNvSpPr/>
          <p:nvPr/>
        </p:nvSpPr>
        <p:spPr>
          <a:xfrm>
            <a:off x="4124777" y="3292352"/>
            <a:ext cx="1814647" cy="519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Meas. SNR of </a:t>
            </a:r>
            <a:r>
              <a:rPr lang="en-US" sz="1200" dirty="0" smtClean="0"/>
              <a:t>Light Source</a:t>
            </a:r>
            <a:endParaRPr lang="en-US" sz="1200" dirty="0"/>
          </a:p>
        </p:txBody>
      </p:sp>
      <p:sp>
        <p:nvSpPr>
          <p:cNvPr id="23" name="Right Arrow 22"/>
          <p:cNvSpPr/>
          <p:nvPr/>
        </p:nvSpPr>
        <p:spPr>
          <a:xfrm rot="5400000">
            <a:off x="2896344" y="3822334"/>
            <a:ext cx="208696" cy="214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4" name="Right Arrow 23"/>
          <p:cNvSpPr/>
          <p:nvPr/>
        </p:nvSpPr>
        <p:spPr>
          <a:xfrm rot="5400000">
            <a:off x="4904485" y="3809275"/>
            <a:ext cx="208696" cy="214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5" name="Right Arrow 24"/>
          <p:cNvSpPr/>
          <p:nvPr/>
        </p:nvSpPr>
        <p:spPr>
          <a:xfrm rot="5400000">
            <a:off x="2882464" y="3136534"/>
            <a:ext cx="208696" cy="214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6" name="Right Arrow 25"/>
          <p:cNvSpPr/>
          <p:nvPr/>
        </p:nvSpPr>
        <p:spPr>
          <a:xfrm rot="5400000">
            <a:off x="2887634" y="1688734"/>
            <a:ext cx="208696" cy="214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7" name="Rounded Rectangle 26"/>
          <p:cNvSpPr/>
          <p:nvPr/>
        </p:nvSpPr>
        <p:spPr>
          <a:xfrm>
            <a:off x="8980575" y="3133454"/>
            <a:ext cx="1814647" cy="361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Lab </a:t>
            </a:r>
            <a:r>
              <a:rPr lang="en-US" sz="1200" dirty="0" smtClean="0"/>
              <a:t>Temperature Drift</a:t>
            </a:r>
            <a:endParaRPr lang="en-US" sz="1200" dirty="0"/>
          </a:p>
        </p:txBody>
      </p:sp>
      <p:sp>
        <p:nvSpPr>
          <p:cNvPr id="28" name="Rounded Rectangle 27"/>
          <p:cNvSpPr/>
          <p:nvPr/>
        </p:nvSpPr>
        <p:spPr>
          <a:xfrm>
            <a:off x="8990281" y="3621120"/>
            <a:ext cx="1814647" cy="361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Lab Stray </a:t>
            </a:r>
            <a:r>
              <a:rPr lang="en-US" sz="1200" dirty="0"/>
              <a:t>Light</a:t>
            </a:r>
          </a:p>
        </p:txBody>
      </p:sp>
      <p:sp>
        <p:nvSpPr>
          <p:cNvPr id="29" name="Rounded Rectangle 28"/>
          <p:cNvSpPr/>
          <p:nvPr/>
        </p:nvSpPr>
        <p:spPr>
          <a:xfrm>
            <a:off x="8985249" y="4134161"/>
            <a:ext cx="1814647" cy="361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Precision of Temp. </a:t>
            </a:r>
            <a:r>
              <a:rPr lang="en-US" sz="1200" dirty="0" err="1"/>
              <a:t>Tlm</a:t>
            </a:r>
            <a:endParaRPr lang="en-US" sz="1200" dirty="0"/>
          </a:p>
        </p:txBody>
      </p:sp>
      <p:sp>
        <p:nvSpPr>
          <p:cNvPr id="30" name="Rounded Rectangle 29"/>
          <p:cNvSpPr/>
          <p:nvPr/>
        </p:nvSpPr>
        <p:spPr>
          <a:xfrm>
            <a:off x="8985249" y="4623530"/>
            <a:ext cx="1814647" cy="361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Other</a:t>
            </a:r>
          </a:p>
        </p:txBody>
      </p:sp>
      <p:sp>
        <p:nvSpPr>
          <p:cNvPr id="33" name="Rounded Rectangle 32"/>
          <p:cNvSpPr/>
          <p:nvPr/>
        </p:nvSpPr>
        <p:spPr>
          <a:xfrm>
            <a:off x="8980575" y="2649210"/>
            <a:ext cx="1844673" cy="361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NIST X-</a:t>
            </a:r>
            <a:r>
              <a:rPr lang="en-US" sz="1200" dirty="0" err="1" smtClean="0"/>
              <a:t>fer</a:t>
            </a:r>
            <a:r>
              <a:rPr lang="en-US" sz="1200" dirty="0" smtClean="0"/>
              <a:t> Radiometers Absolute Uncertainty</a:t>
            </a:r>
            <a:endParaRPr lang="en-US" sz="1200" dirty="0"/>
          </a:p>
        </p:txBody>
      </p:sp>
      <p:pic>
        <p:nvPicPr>
          <p:cNvPr id="37" name="Picture 36">
            <a:extLst>
              <a:ext uri="{FF2B5EF4-FFF2-40B4-BE49-F238E27FC236}">
                <a16:creationId xmlns:a16="http://schemas.microsoft.com/office/drawing/2014/main" id="{B827EC9C-AB52-5144-A10C-E45ACD2D5D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67801" y="977280"/>
            <a:ext cx="2716228" cy="2036918"/>
          </a:xfrm>
          <a:prstGeom prst="rect">
            <a:avLst/>
          </a:prstGeom>
          <a:ln>
            <a:noFill/>
          </a:ln>
          <a:effectLst>
            <a:outerShdw blurRad="50800" dist="38100" dir="2700000" algn="tl" rotWithShape="0">
              <a:prstClr val="black">
                <a:alpha val="40000"/>
              </a:prstClr>
            </a:outerShdw>
          </a:effectLst>
        </p:spPr>
      </p:pic>
      <p:sp>
        <p:nvSpPr>
          <p:cNvPr id="38" name="Rounded Rectangle 37"/>
          <p:cNvSpPr/>
          <p:nvPr/>
        </p:nvSpPr>
        <p:spPr>
          <a:xfrm>
            <a:off x="2153038" y="5983899"/>
            <a:ext cx="8734980" cy="2820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Update Error Budget as Described Previously</a:t>
            </a:r>
          </a:p>
        </p:txBody>
      </p:sp>
      <p:sp>
        <p:nvSpPr>
          <p:cNvPr id="39" name="Right Arrow 38"/>
          <p:cNvSpPr/>
          <p:nvPr/>
        </p:nvSpPr>
        <p:spPr>
          <a:xfrm rot="5400000">
            <a:off x="6594994" y="5766123"/>
            <a:ext cx="208696" cy="214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TextBox 2"/>
          <p:cNvSpPr txBox="1"/>
          <p:nvPr/>
        </p:nvSpPr>
        <p:spPr>
          <a:xfrm>
            <a:off x="6153561" y="3041339"/>
            <a:ext cx="1966686" cy="584775"/>
          </a:xfrm>
          <a:prstGeom prst="rect">
            <a:avLst/>
          </a:prstGeom>
          <a:noFill/>
        </p:spPr>
        <p:txBody>
          <a:bodyPr wrap="square" rtlCol="0">
            <a:spAutoFit/>
          </a:bodyPr>
          <a:lstStyle/>
          <a:p>
            <a:r>
              <a:rPr lang="en-US" sz="1600" dirty="0" smtClean="0"/>
              <a:t>Calibration of our GSE spectrometers</a:t>
            </a:r>
            <a:endParaRPr lang="en-US" sz="1600" dirty="0"/>
          </a:p>
        </p:txBody>
      </p:sp>
      <p:sp>
        <p:nvSpPr>
          <p:cNvPr id="15" name="TextBox 14"/>
          <p:cNvSpPr txBox="1"/>
          <p:nvPr/>
        </p:nvSpPr>
        <p:spPr>
          <a:xfrm>
            <a:off x="-138299" y="2421980"/>
            <a:ext cx="2163235" cy="954107"/>
          </a:xfrm>
          <a:prstGeom prst="rect">
            <a:avLst/>
          </a:prstGeom>
          <a:noFill/>
        </p:spPr>
        <p:txBody>
          <a:bodyPr wrap="square" rtlCol="0">
            <a:spAutoFit/>
          </a:bodyPr>
          <a:lstStyle/>
          <a:p>
            <a:pPr algn="r"/>
            <a:r>
              <a:rPr lang="en-US" sz="1400" i="1" dirty="0" smtClean="0"/>
              <a:t>A user-friendly system model is crucial to develop early in the program</a:t>
            </a:r>
            <a:endParaRPr lang="en-US" sz="1400" i="1" dirty="0"/>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31" name="Footer Placeholder 30"/>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36676610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Start Early on a Cal Campaign?</a:t>
            </a:r>
            <a:endParaRPr lang="en-US" dirty="0"/>
          </a:p>
        </p:txBody>
      </p:sp>
      <p:sp>
        <p:nvSpPr>
          <p:cNvPr id="3" name="Content Placeholder 2"/>
          <p:cNvSpPr>
            <a:spLocks noGrp="1"/>
          </p:cNvSpPr>
          <p:nvPr>
            <p:ph idx="1"/>
          </p:nvPr>
        </p:nvSpPr>
        <p:spPr>
          <a:xfrm>
            <a:off x="609600" y="1084021"/>
            <a:ext cx="10972800" cy="5469180"/>
          </a:xfrm>
        </p:spPr>
        <p:txBody>
          <a:bodyPr>
            <a:normAutofit fontScale="70000" lnSpcReduction="20000"/>
          </a:bodyPr>
          <a:lstStyle/>
          <a:p>
            <a:r>
              <a:rPr lang="en-US" dirty="0" smtClean="0"/>
              <a:t>Start all the following early… to find the right people who can start the following early:</a:t>
            </a:r>
          </a:p>
          <a:p>
            <a:pPr lvl="1"/>
            <a:r>
              <a:rPr lang="en-US" dirty="0" smtClean="0"/>
              <a:t>User-friendly system </a:t>
            </a:r>
            <a:r>
              <a:rPr lang="en-US" dirty="0"/>
              <a:t>model of key </a:t>
            </a:r>
            <a:r>
              <a:rPr lang="en-US" dirty="0" smtClean="0"/>
              <a:t>parameters</a:t>
            </a:r>
          </a:p>
          <a:p>
            <a:pPr lvl="2"/>
            <a:r>
              <a:rPr lang="en-US" dirty="0" smtClean="0"/>
              <a:t>Signal-in to counts-out including noise</a:t>
            </a:r>
            <a:r>
              <a:rPr lang="en-US" dirty="0"/>
              <a:t>, gain, </a:t>
            </a:r>
            <a:r>
              <a:rPr lang="en-US" dirty="0" smtClean="0"/>
              <a:t>offset, dynamic range, BW, linearity, digitization</a:t>
            </a:r>
            <a:r>
              <a:rPr lang="en-US" dirty="0"/>
              <a:t>, etc</a:t>
            </a:r>
            <a:r>
              <a:rPr lang="en-US" dirty="0" smtClean="0"/>
              <a:t>.</a:t>
            </a:r>
          </a:p>
          <a:p>
            <a:pPr lvl="2"/>
            <a:r>
              <a:rPr lang="en-US" dirty="0" smtClean="0"/>
              <a:t>A model that takes a week of interactions with developers to tell me whether lamp X will saturate the system is not a useful model.</a:t>
            </a:r>
          </a:p>
          <a:p>
            <a:pPr lvl="3"/>
            <a:r>
              <a:rPr lang="en-US" dirty="0" smtClean="0"/>
              <a:t>OCI had spreadsheet model and a more detailed physics based model in </a:t>
            </a:r>
            <a:r>
              <a:rPr lang="en-US" dirty="0" err="1" smtClean="0"/>
              <a:t>Matlab</a:t>
            </a:r>
            <a:r>
              <a:rPr lang="en-US" dirty="0" smtClean="0"/>
              <a:t>. For the latter we had meetings early to discuss how I as a user wanted to interact with it and a GUI was developed.</a:t>
            </a:r>
          </a:p>
          <a:p>
            <a:pPr lvl="1"/>
            <a:r>
              <a:rPr lang="en-US" dirty="0" smtClean="0"/>
              <a:t>GSE Requirements Derivation, GSE Assembly and GSE Performance Evaluation</a:t>
            </a:r>
          </a:p>
          <a:p>
            <a:pPr lvl="2"/>
            <a:r>
              <a:rPr lang="en-US" dirty="0" smtClean="0"/>
              <a:t>Identifies long lead parts and complexity. Early on OCI this process revealed the need for the </a:t>
            </a:r>
            <a:r>
              <a:rPr lang="en-US" dirty="0" err="1" smtClean="0"/>
              <a:t>GAToR</a:t>
            </a:r>
            <a:r>
              <a:rPr lang="en-US" dirty="0" smtClean="0"/>
              <a:t> mechanical positioning system</a:t>
            </a:r>
          </a:p>
          <a:p>
            <a:pPr lvl="1"/>
            <a:r>
              <a:rPr lang="en-US" dirty="0" smtClean="0"/>
              <a:t>Full GSE remote control via ITOS / STOL </a:t>
            </a:r>
            <a:r>
              <a:rPr lang="en-US" dirty="0" err="1" smtClean="0"/>
              <a:t>procs</a:t>
            </a:r>
            <a:r>
              <a:rPr lang="en-US" dirty="0" smtClean="0"/>
              <a:t> </a:t>
            </a:r>
          </a:p>
          <a:p>
            <a:pPr lvl="2"/>
            <a:r>
              <a:rPr lang="en-US" dirty="0" smtClean="0"/>
              <a:t>Includes all lamps, lasers, radiometers, </a:t>
            </a:r>
            <a:r>
              <a:rPr lang="en-US" dirty="0" err="1" smtClean="0"/>
              <a:t>mech</a:t>
            </a:r>
            <a:r>
              <a:rPr lang="en-US" dirty="0" smtClean="0"/>
              <a:t> positioning, etc. Device drivers for “low volume” COTS GSE can have issues. I was initially skeptical of how complex this would be vs. payoff but it has helped greatly.</a:t>
            </a:r>
          </a:p>
          <a:p>
            <a:pPr lvl="2"/>
            <a:r>
              <a:rPr lang="en-US" dirty="0" smtClean="0"/>
              <a:t>OCI has many repetitive measurements that can take more than a week to test.</a:t>
            </a:r>
          </a:p>
          <a:p>
            <a:pPr lvl="1"/>
            <a:r>
              <a:rPr lang="en-US" dirty="0" smtClean="0"/>
              <a:t>Real Time Analyses Tools</a:t>
            </a:r>
          </a:p>
          <a:p>
            <a:pPr lvl="2"/>
            <a:r>
              <a:rPr lang="en-US" dirty="0" smtClean="0"/>
              <a:t>Software to provide “instant” instrument science-data feedback during test. OCI worked with XINA group to develop various visualization tools with 1sec delay and 1sec refresh rate. This effort is non-trivial with high bandwidth instruments.</a:t>
            </a:r>
          </a:p>
          <a:p>
            <a:pPr lvl="1"/>
            <a:r>
              <a:rPr lang="en-US" dirty="0" smtClean="0"/>
              <a:t>Science Database Development</a:t>
            </a:r>
          </a:p>
          <a:p>
            <a:pPr lvl="2"/>
            <a:r>
              <a:rPr lang="en-US" dirty="0" smtClean="0"/>
              <a:t>Meet with science to develop user requirements. OCI has implemented a tagged, searchable database.</a:t>
            </a:r>
          </a:p>
          <a:p>
            <a:pPr lvl="1"/>
            <a:r>
              <a:rPr lang="en-US" dirty="0" smtClean="0"/>
              <a:t>Expected turn-around time from science team on analyses after test completion</a:t>
            </a:r>
          </a:p>
          <a:p>
            <a:pPr lvl="2"/>
            <a:r>
              <a:rPr lang="en-US" dirty="0" smtClean="0"/>
              <a:t>Helps science team determine how many analysts they need and scheduling software completion.</a:t>
            </a:r>
          </a:p>
          <a:p>
            <a:pPr lvl="1"/>
            <a:r>
              <a:rPr lang="en-US" dirty="0" smtClean="0"/>
              <a:t>Requirements for science team automated report generation</a:t>
            </a:r>
          </a:p>
          <a:p>
            <a:pPr lvl="1"/>
            <a:r>
              <a:rPr lang="en-US" dirty="0" smtClean="0"/>
              <a:t>Dry runs of calibration tests with synthesized science data</a:t>
            </a:r>
          </a:p>
        </p:txBody>
      </p:sp>
      <p:sp>
        <p:nvSpPr>
          <p:cNvPr id="5" name="Slide Number Placeholder 4"/>
          <p:cNvSpPr>
            <a:spLocks noGrp="1"/>
          </p:cNvSpPr>
          <p:nvPr>
            <p:ph type="sldNum" sz="quarter" idx="12"/>
          </p:nvPr>
        </p:nvSpPr>
        <p:spPr/>
        <p:txBody>
          <a:bodyPr/>
          <a:lstStyle/>
          <a:p>
            <a:fld id="{B0D1B106-9B78-43E7-9216-5A30474DFCE2}" type="slidenum">
              <a:rPr lang="en-US" smtClean="0"/>
              <a:pPr/>
              <a:t>59</a:t>
            </a:fld>
            <a:endParaRPr lang="en-US" dirty="0"/>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3342856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“Adventures in a HQ-GSFC design to cost experiment”</a:t>
            </a:r>
          </a:p>
        </p:txBody>
      </p:sp>
      <p:sp>
        <p:nvSpPr>
          <p:cNvPr id="3" name="Text Placeholder 2"/>
          <p:cNvSpPr>
            <a:spLocks noGrp="1"/>
          </p:cNvSpPr>
          <p:nvPr>
            <p:ph type="body" idx="1"/>
          </p:nvPr>
        </p:nvSpPr>
        <p:spPr/>
        <p:txBody>
          <a:bodyPr/>
          <a:lstStyle/>
          <a:p>
            <a:r>
              <a:rPr lang="en-US" dirty="0"/>
              <a:t>Eric Gorman </a:t>
            </a:r>
          </a:p>
        </p:txBody>
      </p:sp>
      <p:sp>
        <p:nvSpPr>
          <p:cNvPr id="4" name="Date Placeholder 3"/>
          <p:cNvSpPr>
            <a:spLocks noGrp="1"/>
          </p:cNvSpPr>
          <p:nvPr>
            <p:ph type="dt" sz="half" idx="10"/>
          </p:nvPr>
        </p:nvSpPr>
        <p:spPr>
          <a:xfrm>
            <a:off x="1972574" y="6584950"/>
            <a:ext cx="2133600" cy="196850"/>
          </a:xfrm>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6</a:t>
            </a:fld>
            <a:endParaRPr lang="en-US" dirty="0"/>
          </a:p>
        </p:txBody>
      </p:sp>
      <p:pic>
        <p:nvPicPr>
          <p:cNvPr id="15" name="Picture 14"/>
          <p:cNvPicPr>
            <a:picLocks noChangeAspect="1"/>
          </p:cNvPicPr>
          <p:nvPr/>
        </p:nvPicPr>
        <p:blipFill>
          <a:blip r:embed="rId2"/>
          <a:stretch>
            <a:fillRect/>
          </a:stretch>
        </p:blipFill>
        <p:spPr>
          <a:xfrm>
            <a:off x="8494085" y="836160"/>
            <a:ext cx="3393115" cy="3555244"/>
          </a:xfrm>
          <a:prstGeom prst="rect">
            <a:avLst/>
          </a:prstGeom>
        </p:spPr>
      </p:pic>
      <p:sp>
        <p:nvSpPr>
          <p:cNvPr id="16" name="Rectangle 15"/>
          <p:cNvSpPr/>
          <p:nvPr/>
        </p:nvSpPr>
        <p:spPr>
          <a:xfrm>
            <a:off x="9555211" y="873910"/>
            <a:ext cx="1270861" cy="376582"/>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4574213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do you need for a </a:t>
            </a:r>
            <a:r>
              <a:rPr lang="en-US" dirty="0" err="1" smtClean="0"/>
              <a:t>cal</a:t>
            </a:r>
            <a:r>
              <a:rPr lang="en-US" dirty="0" smtClean="0"/>
              <a:t> campaign?</a:t>
            </a:r>
            <a:endParaRPr lang="en-US" dirty="0"/>
          </a:p>
        </p:txBody>
      </p:sp>
      <p:sp>
        <p:nvSpPr>
          <p:cNvPr id="3" name="Content Placeholder 2"/>
          <p:cNvSpPr>
            <a:spLocks noGrp="1"/>
          </p:cNvSpPr>
          <p:nvPr>
            <p:ph idx="1"/>
          </p:nvPr>
        </p:nvSpPr>
        <p:spPr>
          <a:xfrm>
            <a:off x="595084" y="1283034"/>
            <a:ext cx="5820229" cy="3083745"/>
          </a:xfrm>
        </p:spPr>
        <p:txBody>
          <a:bodyPr>
            <a:normAutofit/>
          </a:bodyPr>
          <a:lstStyle/>
          <a:p>
            <a:r>
              <a:rPr lang="en-US" sz="2400" dirty="0" smtClean="0"/>
              <a:t>Org chart and WBS broken down by test station</a:t>
            </a:r>
            <a:endParaRPr lang="en-US" sz="2400"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60</a:t>
            </a:fld>
            <a:endParaRPr lang="en-US"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5295" y="2086732"/>
            <a:ext cx="5982045" cy="2781181"/>
          </a:xfrm>
          <a:prstGeom prst="rect">
            <a:avLst/>
          </a:prstGeom>
        </p:spPr>
      </p:pic>
      <p:sp>
        <p:nvSpPr>
          <p:cNvPr id="16" name="TextBox 15"/>
          <p:cNvSpPr txBox="1"/>
          <p:nvPr/>
        </p:nvSpPr>
        <p:spPr>
          <a:xfrm>
            <a:off x="1640381" y="5030749"/>
            <a:ext cx="3395808" cy="461665"/>
          </a:xfrm>
          <a:prstGeom prst="rect">
            <a:avLst/>
          </a:prstGeom>
          <a:noFill/>
        </p:spPr>
        <p:txBody>
          <a:bodyPr wrap="square" rtlCol="0">
            <a:spAutoFit/>
          </a:bodyPr>
          <a:lstStyle/>
          <a:p>
            <a:r>
              <a:rPr lang="en-US" sz="1200" b="1" i="1" dirty="0">
                <a:solidFill>
                  <a:srgbClr val="00B050"/>
                </a:solidFill>
              </a:rPr>
              <a:t>Dark Green </a:t>
            </a:r>
            <a:r>
              <a:rPr lang="en-US" sz="1200" b="1" i="1" dirty="0"/>
              <a:t>– </a:t>
            </a:r>
            <a:r>
              <a:rPr lang="en-US" sz="1200" dirty="0"/>
              <a:t>Person &amp; Roll Repeated Over Each Test </a:t>
            </a:r>
            <a:r>
              <a:rPr lang="en-US" sz="1200" dirty="0" err="1"/>
              <a:t>Config</a:t>
            </a:r>
            <a:r>
              <a:rPr lang="en-US" sz="1200" dirty="0" smtClean="0"/>
              <a:t>. </a:t>
            </a:r>
            <a:endParaRPr lang="en-US" sz="1200" dirty="0"/>
          </a:p>
        </p:txBody>
      </p:sp>
      <p:sp>
        <p:nvSpPr>
          <p:cNvPr id="21" name="Content Placeholder 2"/>
          <p:cNvSpPr txBox="1">
            <a:spLocks/>
          </p:cNvSpPr>
          <p:nvPr/>
        </p:nvSpPr>
        <p:spPr>
          <a:xfrm>
            <a:off x="6335485" y="1355607"/>
            <a:ext cx="5728173" cy="4568612"/>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ts val="0"/>
              </a:spcBef>
              <a:spcAft>
                <a:spcPts val="25"/>
              </a:spcAft>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OCI calibration team had 30 people meeting weekly including</a:t>
            </a:r>
          </a:p>
          <a:p>
            <a:pPr lvl="1"/>
            <a:r>
              <a:rPr lang="en-US" dirty="0" smtClean="0"/>
              <a:t>Several Science Team Members</a:t>
            </a:r>
          </a:p>
          <a:p>
            <a:pPr lvl="1"/>
            <a:r>
              <a:rPr lang="en-US" dirty="0" smtClean="0"/>
              <a:t>Systems Engineers</a:t>
            </a:r>
          </a:p>
          <a:p>
            <a:pPr lvl="1"/>
            <a:r>
              <a:rPr lang="en-US" dirty="0" smtClean="0"/>
              <a:t>Optical Engineers</a:t>
            </a:r>
          </a:p>
          <a:p>
            <a:pPr lvl="1"/>
            <a:r>
              <a:rPr lang="en-US" dirty="0" smtClean="0"/>
              <a:t>Mechanical Engineers</a:t>
            </a:r>
          </a:p>
          <a:p>
            <a:pPr lvl="1"/>
            <a:r>
              <a:rPr lang="en-US" dirty="0" smtClean="0"/>
              <a:t>Data Analysts</a:t>
            </a:r>
          </a:p>
          <a:p>
            <a:pPr lvl="1"/>
            <a:r>
              <a:rPr lang="en-US" dirty="0" smtClean="0"/>
              <a:t>Techs</a:t>
            </a:r>
          </a:p>
          <a:p>
            <a:pPr lvl="1"/>
            <a:r>
              <a:rPr lang="en-US" dirty="0" smtClean="0"/>
              <a:t>Software Engineers for</a:t>
            </a:r>
          </a:p>
          <a:p>
            <a:pPr lvl="2"/>
            <a:r>
              <a:rPr lang="en-US" dirty="0" smtClean="0"/>
              <a:t>Database construction </a:t>
            </a:r>
          </a:p>
          <a:p>
            <a:pPr lvl="2"/>
            <a:r>
              <a:rPr lang="en-US" dirty="0" smtClean="0"/>
              <a:t>ITOS/STOL </a:t>
            </a:r>
            <a:r>
              <a:rPr lang="en-US" dirty="0" err="1" smtClean="0"/>
              <a:t>procs</a:t>
            </a:r>
            <a:endParaRPr lang="en-US" dirty="0"/>
          </a:p>
          <a:p>
            <a:pPr lvl="2"/>
            <a:r>
              <a:rPr lang="en-US" dirty="0" smtClean="0"/>
              <a:t>XINA tools</a:t>
            </a:r>
          </a:p>
          <a:p>
            <a:pPr lvl="2"/>
            <a:r>
              <a:rPr lang="en-US" dirty="0" smtClean="0"/>
              <a:t>GSE remote operation and telemetry storage</a:t>
            </a:r>
          </a:p>
          <a:p>
            <a:r>
              <a:rPr lang="en-US" dirty="0" smtClean="0"/>
              <a:t>Many but not all were full-time on calibration prep</a:t>
            </a:r>
            <a:br>
              <a:rPr lang="en-US" dirty="0" smtClean="0"/>
            </a:br>
            <a:endParaRPr lang="en-US" dirty="0" smtClean="0"/>
          </a:p>
          <a:p>
            <a:endParaRPr lang="en-US" dirty="0"/>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8" name="Footer Placeholder 7"/>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2586469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OCI Networking &amp; Database Architecture: Determine This Early</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61</a:t>
            </a:fld>
            <a:endParaRPr lang="en-US" dirty="0"/>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71" y="856798"/>
            <a:ext cx="8679085" cy="4724400"/>
          </a:xfrm>
          <a:prstGeom prst="rect">
            <a:avLst/>
          </a:prstGeom>
        </p:spPr>
      </p:pic>
      <p:sp>
        <p:nvSpPr>
          <p:cNvPr id="8" name="TextBox 7"/>
          <p:cNvSpPr txBox="1"/>
          <p:nvPr/>
        </p:nvSpPr>
        <p:spPr>
          <a:xfrm>
            <a:off x="2032000" y="5638799"/>
            <a:ext cx="9013371" cy="646331"/>
          </a:xfrm>
          <a:prstGeom prst="rect">
            <a:avLst/>
          </a:prstGeom>
          <a:noFill/>
        </p:spPr>
        <p:txBody>
          <a:bodyPr wrap="square" rtlCol="0">
            <a:spAutoFit/>
          </a:bodyPr>
          <a:lstStyle/>
          <a:p>
            <a:r>
              <a:rPr lang="en-US" dirty="0" smtClean="0"/>
              <a:t>The above architecture was not a “turn-key” item. It was developed over a series of discussions between all stakeholders over how they wanted to interact with the data.</a:t>
            </a:r>
            <a:endParaRPr lang="en-US" dirty="0"/>
          </a:p>
        </p:txBody>
      </p:sp>
      <p:sp>
        <p:nvSpPr>
          <p:cNvPr id="3" name="Date Placeholder 2"/>
          <p:cNvSpPr>
            <a:spLocks noGrp="1"/>
          </p:cNvSpPr>
          <p:nvPr>
            <p:ph type="dt" sz="half" idx="10"/>
          </p:nvPr>
        </p:nvSpPr>
        <p:spPr/>
        <p:txBody>
          <a:bodyPr/>
          <a:lstStyle/>
          <a:p>
            <a:r>
              <a:rPr lang="en-US" smtClean="0"/>
              <a:t>10/6/2020</a:t>
            </a:r>
            <a:endParaRPr lang="en-US" dirty="0"/>
          </a:p>
        </p:txBody>
      </p:sp>
      <p:sp>
        <p:nvSpPr>
          <p:cNvPr id="4" name="Footer Placeholder 3"/>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31551381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9460393" y="826142"/>
            <a:ext cx="2586464" cy="5686828"/>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998351" y="826141"/>
            <a:ext cx="2442881" cy="5672283"/>
          </a:xfrm>
          <a:prstGeom prst="rect">
            <a:avLst/>
          </a:prstGeom>
          <a:solidFill>
            <a:srgbClr val="FF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559639" y="826142"/>
            <a:ext cx="2442881" cy="568736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501912" y="828683"/>
            <a:ext cx="2038566" cy="568482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2146" y="828683"/>
            <a:ext cx="2442881" cy="56848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Pictures of GSE Used for OCI Calibration</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62</a:t>
            </a:fld>
            <a:endParaRPr lang="en-US" dirty="0"/>
          </a:p>
        </p:txBody>
      </p:sp>
      <p:pic>
        <p:nvPicPr>
          <p:cNvPr id="8" name="Picture 7">
            <a:extLst>
              <a:ext uri="{FF2B5EF4-FFF2-40B4-BE49-F238E27FC236}">
                <a16:creationId xmlns:a16="http://schemas.microsoft.com/office/drawing/2014/main" id="{83125435-4C31-A34A-A8ED-2ED7F69729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290" y="3121878"/>
            <a:ext cx="1065423" cy="102699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669ECFD-2A90-084A-9EB7-19A4A8F7FD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779" y="4320455"/>
            <a:ext cx="1117955" cy="837552"/>
          </a:xfrm>
          <a:prstGeom prst="rect">
            <a:avLst/>
          </a:prstGeom>
          <a:ln>
            <a:noFill/>
          </a:ln>
          <a:effectLst>
            <a:outerShdw blurRad="292100" dist="139700" dir="2700000" algn="tl" rotWithShape="0">
              <a:srgbClr val="333333">
                <a:alpha val="65000"/>
              </a:srgbClr>
            </a:outerShdw>
          </a:effectLst>
        </p:spPr>
      </p:pic>
      <p:pic>
        <p:nvPicPr>
          <p:cNvPr id="10" name="Picture 9" descr="P7020753">
            <a:extLst>
              <a:ext uri="{FF2B5EF4-FFF2-40B4-BE49-F238E27FC236}">
                <a16:creationId xmlns:a16="http://schemas.microsoft.com/office/drawing/2014/main" id="{A6148533-5C9D-AA4E-AC62-74EECF584C4E}"/>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1276268" y="4254841"/>
            <a:ext cx="990600" cy="1107968"/>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874ADACC-2DB4-9E42-A591-EB3AFB3345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674" y="1421298"/>
            <a:ext cx="1535026" cy="1550821"/>
          </a:xfrm>
          <a:prstGeom prst="rect">
            <a:avLst/>
          </a:prstGeom>
          <a:ln>
            <a:noFill/>
          </a:ln>
          <a:effectLst>
            <a:outerShdw blurRad="292100" dist="139700" dir="2700000" algn="tl" rotWithShape="0">
              <a:srgbClr val="333333">
                <a:alpha val="65000"/>
              </a:srgbClr>
            </a:outerShdw>
          </a:effectLst>
        </p:spPr>
      </p:pic>
      <p:pic>
        <p:nvPicPr>
          <p:cNvPr id="13" name="Picture 2" descr="EQ-400 LDL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6208" y="5158007"/>
            <a:ext cx="1198098" cy="12840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7" cstate="email">
            <a:extLst>
              <a:ext uri="{28A0092B-C50C-407E-A947-70E740481C1C}">
                <a14:useLocalDpi xmlns:a14="http://schemas.microsoft.com/office/drawing/2010/main"/>
              </a:ext>
            </a:extLst>
          </a:blip>
          <a:srcRect l="23976" t="34701" r="56279" b="36078"/>
          <a:stretch/>
        </p:blipFill>
        <p:spPr>
          <a:xfrm>
            <a:off x="1351593" y="3094640"/>
            <a:ext cx="915275" cy="1046028"/>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837988FB-D6A3-4921-9554-148D7481063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80746" y="1362196"/>
            <a:ext cx="1598217" cy="113161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9" name="Picture 3" descr="image004"/>
          <p:cNvPicPr>
            <a:picLocks noChangeAspect="1" noChangeArrowheads="1"/>
          </p:cNvPicPr>
          <p:nvPr/>
        </p:nvPicPr>
        <p:blipFill>
          <a:blip r:embed="rId9" cstate="screen">
            <a:extLst>
              <a:ext uri="{BEBA8EAE-BF5A-486C-A8C5-ECC9F3942E4B}">
                <a14:imgProps xmlns:a14="http://schemas.microsoft.com/office/drawing/2010/main">
                  <a14:imgLayer r:embed="rId10">
                    <a14:imgEffect>
                      <a14:brightnessContrast bright="30000"/>
                    </a14:imgEffect>
                  </a14:imgLayer>
                </a14:imgProps>
              </a:ext>
              <a:ext uri="{28A0092B-C50C-407E-A947-70E740481C1C}">
                <a14:useLocalDpi xmlns:a14="http://schemas.microsoft.com/office/drawing/2010/main"/>
              </a:ext>
            </a:extLst>
          </a:blip>
          <a:srcRect/>
          <a:stretch>
            <a:fillRect/>
          </a:stretch>
        </p:blipFill>
        <p:spPr bwMode="auto">
          <a:xfrm>
            <a:off x="9700435" y="2624948"/>
            <a:ext cx="2128708" cy="20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275917" y="1258078"/>
            <a:ext cx="1859193" cy="1767402"/>
          </a:xfrm>
          <a:prstGeom prst="rect">
            <a:avLst/>
          </a:prstGeom>
          <a:ln>
            <a:noFill/>
          </a:ln>
          <a:effectLst>
            <a:outerShdw blurRad="292100" dist="139700" dir="2700000" algn="tl" rotWithShape="0">
              <a:srgbClr val="333333">
                <a:alpha val="65000"/>
              </a:srgbClr>
            </a:outerShdw>
          </a:effectLst>
        </p:spPr>
      </p:pic>
      <p:pic>
        <p:nvPicPr>
          <p:cNvPr id="24" name="Picture 2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5400000">
            <a:off x="7675465" y="5050280"/>
            <a:ext cx="1026362" cy="1026362"/>
          </a:xfrm>
          <a:prstGeom prst="rect">
            <a:avLst/>
          </a:prstGeom>
          <a:ln>
            <a:noFill/>
          </a:ln>
          <a:effectLst>
            <a:outerShdw blurRad="292100" dist="139700" dir="2700000" algn="tl" rotWithShape="0">
              <a:srgbClr val="333333">
                <a:alpha val="65000"/>
              </a:srgbClr>
            </a:outerShdw>
          </a:effectLst>
        </p:spPr>
      </p:pic>
      <p:pic>
        <p:nvPicPr>
          <p:cNvPr id="28" name="Picture 27"/>
          <p:cNvPicPr>
            <a:picLocks noChangeAspect="1"/>
          </p:cNvPicPr>
          <p:nvPr/>
        </p:nvPicPr>
        <p:blipFill rotWithShape="1">
          <a:blip r:embed="rId13" cstate="screen">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a:ext>
            </a:extLst>
          </a:blip>
          <a:srcRect/>
          <a:stretch/>
        </p:blipFill>
        <p:spPr>
          <a:xfrm>
            <a:off x="7045164" y="3190952"/>
            <a:ext cx="1086469" cy="1718987"/>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9" name="Picture 28">
            <a:extLst>
              <a:ext uri="{FF2B5EF4-FFF2-40B4-BE49-F238E27FC236}">
                <a16:creationId xmlns:a16="http://schemas.microsoft.com/office/drawing/2014/main" id="{923F8EC0-D84D-2E49-A3EF-57BAC8F31C38}"/>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4596627" y="1406261"/>
            <a:ext cx="2368906" cy="1192345"/>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4C75C5BE-7A7F-454A-B2EB-BF6A1800C3D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660285" y="2768877"/>
            <a:ext cx="963407" cy="1108723"/>
          </a:xfrm>
          <a:prstGeom prst="rect">
            <a:avLst/>
          </a:prstGeom>
          <a:ln>
            <a:noFill/>
          </a:ln>
          <a:effectLst>
            <a:outerShdw blurRad="292100" dist="139700" dir="2700000" algn="tl" rotWithShape="0">
              <a:srgbClr val="333333">
                <a:alpha val="65000"/>
              </a:srgbClr>
            </a:outerShdw>
          </a:effectLst>
        </p:spPr>
      </p:pic>
      <p:pic>
        <p:nvPicPr>
          <p:cNvPr id="32" name="Picture 31"/>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814977" y="2810542"/>
            <a:ext cx="1034128" cy="8980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Content Placeholder 3"/>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2704721" y="1435210"/>
            <a:ext cx="1598124" cy="1565839"/>
          </a:xfrm>
          <a:prstGeom prst="rect">
            <a:avLst/>
          </a:prstGeom>
          <a:effectLst>
            <a:outerShdw blurRad="50800" dist="38100" dir="2700000" algn="tl" rotWithShape="0">
              <a:prstClr val="black">
                <a:alpha val="40000"/>
              </a:prstClr>
            </a:outerShdw>
          </a:effectLst>
        </p:spPr>
      </p:pic>
      <p:pic>
        <p:nvPicPr>
          <p:cNvPr id="34" name="Picture 33">
            <a:extLst>
              <a:ext uri="{FF2B5EF4-FFF2-40B4-BE49-F238E27FC236}">
                <a16:creationId xmlns:a16="http://schemas.microsoft.com/office/drawing/2014/main" id="{159B3431-7E80-2F48-8175-853F8BAB41DB}"/>
              </a:ext>
            </a:extLst>
          </p:cNvPr>
          <p:cNvPicPr>
            <a:picLocks noChangeAspect="1"/>
          </p:cNvPicPr>
          <p:nvPr/>
        </p:nvPicPr>
        <p:blipFill rotWithShape="1">
          <a:blip r:embed="rId19" cstate="screen">
            <a:extLst>
              <a:ext uri="{BEBA8EAE-BF5A-486C-A8C5-ECC9F3942E4B}">
                <a14:imgProps xmlns:a14="http://schemas.microsoft.com/office/drawing/2010/main">
                  <a14:imgLayer r:embed="rId20">
                    <a14:imgEffect>
                      <a14:brightnessContrast bright="45000" contrast="6000"/>
                    </a14:imgEffect>
                  </a14:imgLayer>
                </a14:imgProps>
              </a:ext>
              <a:ext uri="{28A0092B-C50C-407E-A947-70E740481C1C}">
                <a14:useLocalDpi xmlns:a14="http://schemas.microsoft.com/office/drawing/2010/main"/>
              </a:ext>
            </a:extLst>
          </a:blip>
          <a:srcRect/>
          <a:stretch/>
        </p:blipFill>
        <p:spPr>
          <a:xfrm>
            <a:off x="2702204" y="3141390"/>
            <a:ext cx="1551898" cy="1179065"/>
          </a:xfrm>
          <a:prstGeom prst="rect">
            <a:avLst/>
          </a:prstGeom>
          <a:ln>
            <a:noFill/>
          </a:ln>
          <a:effectLst>
            <a:outerShdw blurRad="50800" dist="38100" dir="2700000" algn="tl" rotWithShape="0">
              <a:prstClr val="black">
                <a:alpha val="40000"/>
              </a:prstClr>
            </a:outerShdw>
          </a:effectLst>
        </p:spPr>
      </p:pic>
      <p:pic>
        <p:nvPicPr>
          <p:cNvPr id="35" name="Picture 34">
            <a:extLst>
              <a:ext uri="{FF2B5EF4-FFF2-40B4-BE49-F238E27FC236}">
                <a16:creationId xmlns:a16="http://schemas.microsoft.com/office/drawing/2014/main" id="{830DE444-597C-514D-97FF-209F2DF45AD2}"/>
              </a:ext>
            </a:extLst>
          </p:cNvPr>
          <p:cNvPicPr/>
          <p:nvPr/>
        </p:nvPicPr>
        <p:blipFill rotWithShape="1">
          <a:blip r:embed="rId21" cstate="screen">
            <a:extLst>
              <a:ext uri="{28A0092B-C50C-407E-A947-70E740481C1C}">
                <a14:useLocalDpi xmlns:a14="http://schemas.microsoft.com/office/drawing/2010/main"/>
              </a:ext>
            </a:extLst>
          </a:blip>
          <a:srcRect/>
          <a:stretch/>
        </p:blipFill>
        <p:spPr>
          <a:xfrm rot="16200000" flipH="1">
            <a:off x="5134500" y="3719807"/>
            <a:ext cx="1030266" cy="1888105"/>
          </a:xfrm>
          <a:prstGeom prst="rect">
            <a:avLst/>
          </a:prstGeom>
        </p:spPr>
      </p:pic>
      <p:pic>
        <p:nvPicPr>
          <p:cNvPr id="36" name="image427.png" title="Image"/>
          <p:cNvPicPr preferRelativeResize="0"/>
          <p:nvPr/>
        </p:nvPicPr>
        <p:blipFill rotWithShape="1">
          <a:blip r:embed="rId22" cstate="screen">
            <a:extLst>
              <a:ext uri="{28A0092B-C50C-407E-A947-70E740481C1C}">
                <a14:useLocalDpi xmlns:a14="http://schemas.microsoft.com/office/drawing/2010/main"/>
              </a:ext>
            </a:extLst>
          </a:blip>
          <a:srcRect/>
          <a:stretch/>
        </p:blipFill>
        <p:spPr>
          <a:xfrm>
            <a:off x="4623975" y="5475266"/>
            <a:ext cx="2158020" cy="849799"/>
          </a:xfrm>
          <a:prstGeom prst="rect">
            <a:avLst/>
          </a:prstGeom>
          <a:noFill/>
        </p:spPr>
      </p:pic>
      <p:pic>
        <p:nvPicPr>
          <p:cNvPr id="17" name="Picture 16"/>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9700435" y="4716454"/>
            <a:ext cx="2232782" cy="1677519"/>
          </a:xfrm>
          <a:prstGeom prst="rect">
            <a:avLst/>
          </a:prstGeom>
          <a:effectLst>
            <a:outerShdw blurRad="50800" dist="38100" dir="2700000" algn="tl" rotWithShape="0">
              <a:prstClr val="black">
                <a:alpha val="40000"/>
              </a:prstClr>
            </a:outerShdw>
          </a:effectLst>
        </p:spPr>
      </p:pic>
      <p:sp>
        <p:nvSpPr>
          <p:cNvPr id="42" name="TextBox 41"/>
          <p:cNvSpPr txBox="1"/>
          <p:nvPr/>
        </p:nvSpPr>
        <p:spPr>
          <a:xfrm>
            <a:off x="153447" y="870523"/>
            <a:ext cx="2355062" cy="584775"/>
          </a:xfrm>
          <a:prstGeom prst="rect">
            <a:avLst/>
          </a:prstGeom>
          <a:noFill/>
        </p:spPr>
        <p:txBody>
          <a:bodyPr wrap="square" rtlCol="0">
            <a:spAutoFit/>
          </a:bodyPr>
          <a:lstStyle/>
          <a:p>
            <a:pPr algn="ctr"/>
            <a:r>
              <a:rPr lang="en-US" sz="1600" dirty="0" smtClean="0"/>
              <a:t>20’’ White Light Sphere &amp; Polarizer</a:t>
            </a:r>
            <a:endParaRPr lang="en-US" sz="1600" dirty="0"/>
          </a:p>
        </p:txBody>
      </p:sp>
      <p:sp>
        <p:nvSpPr>
          <p:cNvPr id="43" name="TextBox 42"/>
          <p:cNvSpPr txBox="1"/>
          <p:nvPr/>
        </p:nvSpPr>
        <p:spPr>
          <a:xfrm>
            <a:off x="2456073" y="831926"/>
            <a:ext cx="2161243" cy="584775"/>
          </a:xfrm>
          <a:prstGeom prst="rect">
            <a:avLst/>
          </a:prstGeom>
          <a:noFill/>
        </p:spPr>
        <p:txBody>
          <a:bodyPr wrap="square" rtlCol="0">
            <a:spAutoFit/>
          </a:bodyPr>
          <a:lstStyle/>
          <a:p>
            <a:pPr algn="ctr"/>
            <a:r>
              <a:rPr lang="en-US" sz="1600" dirty="0" smtClean="0"/>
              <a:t>Limited Performance Test GSE</a:t>
            </a:r>
            <a:endParaRPr lang="en-US" sz="1600" dirty="0"/>
          </a:p>
        </p:txBody>
      </p:sp>
      <p:sp>
        <p:nvSpPr>
          <p:cNvPr id="44" name="TextBox 43"/>
          <p:cNvSpPr txBox="1"/>
          <p:nvPr/>
        </p:nvSpPr>
        <p:spPr>
          <a:xfrm>
            <a:off x="4553960" y="786449"/>
            <a:ext cx="2360894" cy="584775"/>
          </a:xfrm>
          <a:prstGeom prst="rect">
            <a:avLst/>
          </a:prstGeom>
          <a:noFill/>
        </p:spPr>
        <p:txBody>
          <a:bodyPr wrap="square" rtlCol="0">
            <a:spAutoFit/>
          </a:bodyPr>
          <a:lstStyle/>
          <a:p>
            <a:pPr algn="ctr"/>
            <a:r>
              <a:rPr lang="en-US" sz="1600" dirty="0" smtClean="0"/>
              <a:t>Line Spread Function (LSF) and Stray Light</a:t>
            </a:r>
            <a:endParaRPr lang="en-US" sz="1600" dirty="0"/>
          </a:p>
        </p:txBody>
      </p:sp>
      <p:sp>
        <p:nvSpPr>
          <p:cNvPr id="45" name="TextBox 44"/>
          <p:cNvSpPr txBox="1"/>
          <p:nvPr/>
        </p:nvSpPr>
        <p:spPr>
          <a:xfrm>
            <a:off x="7008199" y="851415"/>
            <a:ext cx="2360894" cy="338554"/>
          </a:xfrm>
          <a:prstGeom prst="rect">
            <a:avLst/>
          </a:prstGeom>
          <a:noFill/>
        </p:spPr>
        <p:txBody>
          <a:bodyPr wrap="square" rtlCol="0">
            <a:spAutoFit/>
          </a:bodyPr>
          <a:lstStyle/>
          <a:p>
            <a:pPr algn="ctr"/>
            <a:r>
              <a:rPr lang="en-US" sz="1600" dirty="0" smtClean="0"/>
              <a:t>GLAMR Tunable Laser</a:t>
            </a:r>
            <a:endParaRPr lang="en-US" sz="1600" dirty="0"/>
          </a:p>
        </p:txBody>
      </p:sp>
      <p:sp>
        <p:nvSpPr>
          <p:cNvPr id="46" name="TextBox 45"/>
          <p:cNvSpPr txBox="1"/>
          <p:nvPr/>
        </p:nvSpPr>
        <p:spPr>
          <a:xfrm>
            <a:off x="9584342" y="782200"/>
            <a:ext cx="2360894" cy="584775"/>
          </a:xfrm>
          <a:prstGeom prst="rect">
            <a:avLst/>
          </a:prstGeom>
          <a:noFill/>
        </p:spPr>
        <p:txBody>
          <a:bodyPr wrap="square" rtlCol="0">
            <a:spAutoFit/>
          </a:bodyPr>
          <a:lstStyle/>
          <a:p>
            <a:pPr algn="ctr"/>
            <a:r>
              <a:rPr lang="en-US" sz="1600" dirty="0" err="1" smtClean="0"/>
              <a:t>GAToR</a:t>
            </a:r>
            <a:r>
              <a:rPr lang="en-US" sz="1600" dirty="0" smtClean="0"/>
              <a:t> Mechanical Positioning System</a:t>
            </a:r>
            <a:endParaRPr lang="en-US" sz="1600" dirty="0"/>
          </a:p>
        </p:txBody>
      </p:sp>
      <p:sp>
        <p:nvSpPr>
          <p:cNvPr id="47" name="TextBox 46"/>
          <p:cNvSpPr txBox="1"/>
          <p:nvPr/>
        </p:nvSpPr>
        <p:spPr>
          <a:xfrm>
            <a:off x="9264384" y="1644851"/>
            <a:ext cx="1346503" cy="276999"/>
          </a:xfrm>
          <a:prstGeom prst="rect">
            <a:avLst/>
          </a:prstGeom>
          <a:noFill/>
        </p:spPr>
        <p:txBody>
          <a:bodyPr wrap="square" rtlCol="0">
            <a:spAutoFit/>
          </a:bodyPr>
          <a:lstStyle/>
          <a:p>
            <a:pPr algn="ctr"/>
            <a:r>
              <a:rPr lang="en-US" sz="1200" dirty="0" err="1" smtClean="0"/>
              <a:t>GAToR</a:t>
            </a:r>
            <a:r>
              <a:rPr lang="en-US" sz="1200" dirty="0" smtClean="0"/>
              <a:t> PDR</a:t>
            </a:r>
            <a:endParaRPr lang="en-US" sz="1200" dirty="0"/>
          </a:p>
        </p:txBody>
      </p:sp>
      <p:sp>
        <p:nvSpPr>
          <p:cNvPr id="49" name="TextBox 48"/>
          <p:cNvSpPr txBox="1"/>
          <p:nvPr/>
        </p:nvSpPr>
        <p:spPr>
          <a:xfrm>
            <a:off x="4596627" y="3897006"/>
            <a:ext cx="2339584" cy="276999"/>
          </a:xfrm>
          <a:prstGeom prst="rect">
            <a:avLst/>
          </a:prstGeom>
          <a:noFill/>
        </p:spPr>
        <p:txBody>
          <a:bodyPr wrap="square" rtlCol="0">
            <a:spAutoFit/>
          </a:bodyPr>
          <a:lstStyle/>
          <a:p>
            <a:pPr algn="ctr"/>
            <a:r>
              <a:rPr lang="en-US" sz="1200" dirty="0" smtClean="0"/>
              <a:t>Nikon Image of Slanted Reticle</a:t>
            </a:r>
            <a:endParaRPr lang="en-US" sz="1200" dirty="0"/>
          </a:p>
        </p:txBody>
      </p:sp>
      <p:sp>
        <p:nvSpPr>
          <p:cNvPr id="50" name="TextBox 49"/>
          <p:cNvSpPr txBox="1"/>
          <p:nvPr/>
        </p:nvSpPr>
        <p:spPr>
          <a:xfrm>
            <a:off x="4540478" y="5218686"/>
            <a:ext cx="2339584" cy="276999"/>
          </a:xfrm>
          <a:prstGeom prst="rect">
            <a:avLst/>
          </a:prstGeom>
          <a:noFill/>
        </p:spPr>
        <p:txBody>
          <a:bodyPr wrap="square" rtlCol="0">
            <a:spAutoFit/>
          </a:bodyPr>
          <a:lstStyle/>
          <a:p>
            <a:pPr algn="ctr"/>
            <a:r>
              <a:rPr lang="en-US" sz="1200" dirty="0" smtClean="0"/>
              <a:t>OCI Image of Slanted Reticle</a:t>
            </a:r>
            <a:endParaRPr lang="en-US" sz="1200" dirty="0"/>
          </a:p>
        </p:txBody>
      </p:sp>
      <p:pic>
        <p:nvPicPr>
          <p:cNvPr id="51" name="Picture 50"/>
          <p:cNvPicPr>
            <a:picLocks noChangeAspect="1"/>
          </p:cNvPicPr>
          <p:nvPr/>
        </p:nvPicPr>
        <p:blipFill rotWithShape="1">
          <a:blip r:embed="rId24" cstate="screen">
            <a:extLst>
              <a:ext uri="{28A0092B-C50C-407E-A947-70E740481C1C}">
                <a14:useLocalDpi xmlns:a14="http://schemas.microsoft.com/office/drawing/2010/main"/>
              </a:ext>
            </a:extLst>
          </a:blip>
          <a:srcRect l="21693" t="17748"/>
          <a:stretch/>
        </p:blipFill>
        <p:spPr>
          <a:xfrm rot="5400000">
            <a:off x="8064365" y="3429842"/>
            <a:ext cx="1464815" cy="1153963"/>
          </a:xfrm>
          <a:prstGeom prst="rect">
            <a:avLst/>
          </a:prstGeom>
          <a:ln>
            <a:noFill/>
          </a:ln>
          <a:effectLst>
            <a:outerShdw blurRad="50800" dist="38100" dir="2700000" algn="tl" rotWithShape="0">
              <a:prstClr val="black">
                <a:alpha val="40000"/>
              </a:prstClr>
            </a:outerShdw>
          </a:effectLst>
        </p:spPr>
      </p:pic>
      <p:pic>
        <p:nvPicPr>
          <p:cNvPr id="52" name="Content Placeholder 8"/>
          <p:cNvPicPr>
            <a:picLocks noGrp="1" noChangeAspect="1"/>
          </p:cNvPicPr>
          <p:nvPr>
            <p:ph idx="1"/>
          </p:nvPr>
        </p:nvPicPr>
        <p:blipFill>
          <a:blip r:embed="rId25" cstate="screen">
            <a:extLst>
              <a:ext uri="{28A0092B-C50C-407E-A947-70E740481C1C}">
                <a14:useLocalDpi xmlns:a14="http://schemas.microsoft.com/office/drawing/2010/main"/>
              </a:ext>
            </a:extLst>
          </a:blip>
          <a:stretch>
            <a:fillRect/>
          </a:stretch>
        </p:blipFill>
        <p:spPr>
          <a:xfrm>
            <a:off x="2608457" y="4645802"/>
            <a:ext cx="1751731" cy="1168404"/>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3" name="TextBox 52"/>
          <p:cNvSpPr txBox="1"/>
          <p:nvPr/>
        </p:nvSpPr>
        <p:spPr>
          <a:xfrm>
            <a:off x="9264384" y="2673436"/>
            <a:ext cx="1346503" cy="276999"/>
          </a:xfrm>
          <a:prstGeom prst="rect">
            <a:avLst/>
          </a:prstGeom>
          <a:noFill/>
        </p:spPr>
        <p:txBody>
          <a:bodyPr wrap="square" rtlCol="0">
            <a:spAutoFit/>
          </a:bodyPr>
          <a:lstStyle/>
          <a:p>
            <a:pPr algn="ctr"/>
            <a:r>
              <a:rPr lang="en-US" sz="1200" dirty="0" err="1" smtClean="0"/>
              <a:t>GAToR</a:t>
            </a:r>
            <a:r>
              <a:rPr lang="en-US" sz="1200" dirty="0" smtClean="0"/>
              <a:t> CDR</a:t>
            </a:r>
            <a:endParaRPr lang="en-US" sz="1200" dirty="0"/>
          </a:p>
        </p:txBody>
      </p:sp>
      <p:sp>
        <p:nvSpPr>
          <p:cNvPr id="3" name="Date Placeholder 2"/>
          <p:cNvSpPr>
            <a:spLocks noGrp="1"/>
          </p:cNvSpPr>
          <p:nvPr>
            <p:ph type="dt" sz="half" idx="10"/>
          </p:nvPr>
        </p:nvSpPr>
        <p:spPr/>
        <p:txBody>
          <a:bodyPr/>
          <a:lstStyle/>
          <a:p>
            <a:r>
              <a:rPr lang="en-US" smtClean="0"/>
              <a:t>10/6/2020</a:t>
            </a:r>
            <a:endParaRPr lang="en-US" dirty="0"/>
          </a:p>
        </p:txBody>
      </p:sp>
      <p:sp>
        <p:nvSpPr>
          <p:cNvPr id="4" name="Footer Placeholder 3"/>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13821194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 of OCI Real Time Analyses Tools Developed for OCI</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63</a:t>
            </a:fld>
            <a:endParaRPr lang="en-US" dirty="0"/>
          </a:p>
        </p:txBody>
      </p:sp>
      <p:pic>
        <p:nvPicPr>
          <p:cNvPr id="7" name="image24.png" title="Image"/>
          <p:cNvPicPr preferRelativeResize="0"/>
          <p:nvPr/>
        </p:nvPicPr>
        <p:blipFill rotWithShape="1">
          <a:blip r:embed="rId2" cstate="screen">
            <a:extLst>
              <a:ext uri="{28A0092B-C50C-407E-A947-70E740481C1C}">
                <a14:useLocalDpi xmlns:a14="http://schemas.microsoft.com/office/drawing/2010/main"/>
              </a:ext>
            </a:extLst>
          </a:blip>
          <a:srcRect l="4240" r="14284"/>
          <a:stretch/>
        </p:blipFill>
        <p:spPr>
          <a:xfrm>
            <a:off x="689428" y="864570"/>
            <a:ext cx="2939144" cy="2783146"/>
          </a:xfrm>
          <a:prstGeom prst="rect">
            <a:avLst/>
          </a:prstGeom>
          <a:noFill/>
        </p:spPr>
      </p:pic>
      <p:pic>
        <p:nvPicPr>
          <p:cNvPr id="8" name="image27.png" title="Image"/>
          <p:cNvPicPr preferRelativeResize="0"/>
          <p:nvPr/>
        </p:nvPicPr>
        <p:blipFill rotWithShape="1">
          <a:blip r:embed="rId3" cstate="screen">
            <a:extLst>
              <a:ext uri="{28A0092B-C50C-407E-A947-70E740481C1C}">
                <a14:useLocalDpi xmlns:a14="http://schemas.microsoft.com/office/drawing/2010/main"/>
              </a:ext>
            </a:extLst>
          </a:blip>
          <a:srcRect l="4618" r="28723" b="7241"/>
          <a:stretch/>
        </p:blipFill>
        <p:spPr>
          <a:xfrm>
            <a:off x="4165599" y="864570"/>
            <a:ext cx="3243943" cy="2833700"/>
          </a:xfrm>
          <a:prstGeom prst="rect">
            <a:avLst/>
          </a:prstGeom>
          <a:noFill/>
        </p:spPr>
      </p:pic>
      <p:pic>
        <p:nvPicPr>
          <p:cNvPr id="10" name="image45.png" title="Image"/>
          <p:cNvPicPr preferRelativeResize="0"/>
          <p:nvPr/>
        </p:nvPicPr>
        <p:blipFill rotWithShape="1">
          <a:blip r:embed="rId4" cstate="screen">
            <a:extLst>
              <a:ext uri="{28A0092B-C50C-407E-A947-70E740481C1C}">
                <a14:useLocalDpi xmlns:a14="http://schemas.microsoft.com/office/drawing/2010/main"/>
              </a:ext>
            </a:extLst>
          </a:blip>
          <a:srcRect l="4961" r="19926" b="4753"/>
          <a:stretch/>
        </p:blipFill>
        <p:spPr>
          <a:xfrm>
            <a:off x="7906656" y="3743811"/>
            <a:ext cx="2837544" cy="2701575"/>
          </a:xfrm>
          <a:prstGeom prst="rect">
            <a:avLst/>
          </a:prstGeom>
          <a:noFill/>
        </p:spPr>
      </p:pic>
      <p:sp>
        <p:nvSpPr>
          <p:cNvPr id="11" name="AutoShape 2" descr="data:image/png;base64,iVBORw0KGgoAAAANSUhEUgAABDMAAAMtCAYAAACCTDreAAAgAElEQVR4XuydCZxV4//HP7OvNW2UktIupH1DpSSyk1T6IbL0R8lWSkiURKnILiSkolCRdonSSrRvSntq9u3OzP/1eaZzO3O7M/femduY5fP8Xvd37z3nOc85532eOzrv832+TwDclMsubZXlbrmWiYAIiIAIiIAIiIAIiIAIiIAIiIAIiEBhElj+88oA1/3lWGBJjKrnVDlV77RNPB+yb5sEAL5t4Gt1N+3nvkMfD8UHTtktn7n2sw8lZ/s+7s1Dde9ay38j3rWfZxfOE3D+2nfT3wPct+S/9k/fZ0D+e477H6zLwZ6RM7I16j0b72taSHzYIpc/Xnm04PufJ89/IO2/1DPWvu3vgfP0Ck7K7a8vz2YLtk/fD923/eWo7dumNhRe/nry3b67LpXLXwQ/7uP0ps5wZ3U9TfNIJedzFb8+ZXHTWPYiP+7FpancWy7APm2b+taKl7VPVvOytoe/f7m0kuVX6i7HkN24f47f/enl7Kr+35Obn8Lp5+jlf3ncVXMesU+H7l3l02p5t1kuZ3P6xv5t//TdZrnrOQU6h5z7cNtUln92kGcrfgDn8SgLWKGAm7vpQ6da9Ni2tbXXFXO7rh4aKHD7ef6is1fmYx8+beL5D1SOg/SpbTfXYf+Bg2apXWo4/71CkVG+fLkC/DnUpiIgAiIgAiIgAiIgAiIgAiIgAiIgAiJwZggcP37CKTSMzKDIKFcu5szsTa2KgAiIgAiIgAiIgAiIgAiIgAiIgAiIgB8InDgRa4SGZIYfYKoJERABERABERABERABERABERABERCBM0/AKTMYlRETU/bM71F7EAEREAEREAEREAEREAEREAEREAER8DuBrKwsBAQEIDMzE5lZmcjMYOaXTGSnYuH/BZj1LHy36rseiLWc72ZLvvNlts27HYcjw6vzCgwMQCD/FxSAwMBA8/K1xMbGIYAyo2zZMr5uq/p5EcjKRGpyClIzgxEVHYog0RIBERABERABERABERABERABERCBM0CAwoGvDIqMjAykpzvMe7bYyEJgwElpEBSEkJAgBAQEOqcXsARHtriwDi7LCJH09Awv2smWHGwnw53MOHlcjkweT7YcYV36i+DAIAQFByEwOAhBgUE+SY24uPgSIjOyMpBwIh7JWWEoVz4CIX7M6O5zX6PISA1H7Q4d0aL8Xnw/cx0SIiU0fOaoDURABERABERABERABERABERABPIk4BQZDsqHNKSmpaFmzZqoVq0qKlasBE7ywaSZx44dxT//7Mfu3bsRFhqK4JDg0yI1soVGFhwOB1JT01C1alXUqVMb5cqXR5noaCQkJIBDPHbs2IF9+/ad1k5mZs45SzIyMpCWloab6lRFy2oVULNcGVSOjsChhGTsPhGPVf/8i1nb9iM0LBQhIcEICvJeaDhlRpky0QXqIjzIlJRUJCUlGyAREeEICwtDcLAfYhKyspAcH4+E1Mzs2WUCGB4TiJDQEIRHhCE8KBOJCWeh6zMD0TVoCV4Z8R0ORvooNLIykRQbjwRHMMpUiEKELcrFkRiHf5MyER4Tg7Kh3lgSB+JPVEOvcYPQJf17PDPoGxyJCUdIgQhrYxEQAREQAREQAREQAREQAREQARE4RcApMjIykJqWjpCQEHRo3x4VKpRDRkameWVmOhAYSFEQaF7//nsCS5YuRXp6OkJDQpxCwxIZXM56l156GSpXPttEd7hr5+jRY/jpp+VIs7VjlxkZDgfODg/C6HYXomp0GLIyM8DQjKzMTAQwLCMwEAGBQdifkIpBy/7EoRSHU454c43j4xOyIzOio6O8qe+2DiXGsX+PG4MTHBTEoTig3GCYCC1QWFhovttmnEtKYjBa/N8w3Ns8BnQJWRnpSIo9jN2b1mHhd9/jt6NZQEZ93Pv6I2gf+BvGDfwQf4VFmLpelaxMJMdH4IqhL+GuWpvx1iMTsCowEuGBgCMxERVuGoFRN1TEr+MewpubI7wQGhlIiLXLjNk4XFYyw6troUoiIAIiIAIiIAIiIAIiIAJeEeBT7O3bd+HCCxsgOTk5O7eBSqkj4Dg5rCQkOARXXdUZQcEBSE9LBzNmZNkiJQICA5g1wwQFZDiy8MMP8+HISEdwcAiYw4L9h8NTOCSF7YSGhTjbYVSB1b/s7TjSM/H99z8gMyvDtGMVioxqYUEY36EhIrLSkZmWkut1CQwNR3JACB5atBGHHFkIDQk1x+OpJCQkFkxmpKSk4PDho6AMiYiIQEhotrhITU01L0ZqVKpYAeHhYZ6Oxf16IxrCccXQkbirbjw2LV+PvelhKHtObTRqcDYi0nZg6nNj8OMJIAPlUT7gOGIDIhAVlInUhGQkcYxPJtOeAIFBIQiPDEdk6KnxQWan9n14LTMykZ6UgsRUB9IzsxAYFIywiAhEhbHt3GRGJtKSU5CY7EAG86cEBSMiKhyRIb4nO8kfTG0lAiIgAiIgAiIgAiIgAiJQUgiEhYVj9jdzcflll6JatSqIjT0hoVFSLq6X52GGhKRnIDklGVde2RFRUZFGSFgRG9Y7R0+cegEhIaFISIjHwoVLEBEejsCgQJNvIzkpGVd07ICYsmW8aCfARILkaCcw0Ow7JTUFH1xeB5WDHMhMTfZ4NkHhkdifCtz3805zXx0SHOxxG6fM4En7Whh+cvx4rBnbQgC97uiFZpc0Ms2s2/A7Pv3sMyQlpZjwlYoVK+RvyAlFQ0IEOlJmGNHwOpYlBwCOAJxzw9N4pXtNHJs7EgM+y0D3V57BTZFL8eKAz7EtuCJa9PwfrruoKipXLIOIwHTE7t+MpdM/x8y/khAZbhMap+1jAlYGRGRHZiQloaI9MmNTOMqEZiE5IQS1rrkdvTpdjJrlAhG/fzN++voLzNiQgMhIIDHuXNzhHGYyG4fKBMOREIo6XXugZ6eLUSMGiPt7I+Z/+Tnm7EhHdJiEhq/9T/VFQAREQAREQAREQAREoDQT4MPkWbPnmvwI9erVQbmYMoiLi5XQKEWdIiMjC2npqah89tlo0qSxCShgMk4KBQ4PyZYZ2RORZCfdDDw5rCTApIVYu249jhw6bHJWpKWmo0LFCmjRotnJdoDFi5ea/BnuSufOncxiq53Dhw8jLDTM3P9fVSkU/erEwJFwwtQ5nJSGo8npaFjx1IiQrceTEB0SZIagsARHl8Ok7bH48WiaV6M7EhOTsiMzInkH7mOhCUlMSkJM2bK4+87/oWGDus6T5glt3LQFH0/5FEzMERUZaaI3fC5ZmUhJtMuMCViZFY4QRzISG/TBe0+0Qday8bj/3Th0OykzRgz4HFtwHm4fPRQ3VDiIdcv/xCFUwkVtGuHc4J2YMuhlLEiKQoSVzsN1Hw+PxcJYK0QrELV7vnRqmMmmcISlO3But2cw7NoqSN69Fr/tyEC1pk1Rv1wCfnr9ebyzyYGAlOo2mTEL/wQGo0a3IRjWtSIOb/gVaw6EoG7rVmgQtRtThr6MBfG24/EZkjYQAREQAREQAREQAREQAREobQQoMxiZ8ccff+Caa67BRRc1RHRUBOLj4yU0SklnYC4LjpZo1ryJuS9nugeWrCxLZJwaenQqMiP7QTqHKcXGxWHN6rVmlEVycgoaN77YBCKwHUqQ5ctX4Ior2uXoT2xn8eJluOyytkaSsB3e8//22xpERUUhKTkZoy+qgHrBKchMp1wB/oxzYOzqPXi88TloWCESW08kY8y6/Xi46Xm4JCZ7eEpgSBi2OsIxaOO/iIyI8HgFk5KcMsNzZdfWYuPizTQtZcuWxZhRLyIuNs6Epxh4mZmIji6Dp4YMQ1x8vBnzEhNT1uMBnVbBiIbIU5EZD4/FosRwVKh2AbrcfQ9uahCKLVOGYvgP0c7IjBEDPsMW1DAy4/qQhXj+0c+xHQGIufJJTLirNrZ9PBgv/pRioiHMSBz7PurnEs6SlY4VzJnxVyCyglvi8df7oMmRuRgy9Cv8zRwh5TvhudE9UW/fV3hi+A84klULvZ2RGV9hV2QbPDm+Dxpu+xyDXv8ZJ7KA0IY98PLAS5Hw1fN4es4xlHHaFd8xaQsREAEREAEREAEREAEREIHSRSBbZsxDbGwstm7dihtvvBGNLr4QUVERJvRfOTRKfn9gSoWkxER0uKI9MjKyIyhcr7s1FaqdhjUda2BgEJYuWWYkRGJiIi67/FJn/gzW/+WXVWjduoWzXWu7X3/9DW3atDTLsyM+grBk8VKULRODuIR4fNHqLIQlHjNewIiK6HLYFFQeY75dgltrlsPXu2MxoOvluDggDpnxx7PbCQxESlRF9Fx5BNHRnoMtzOQjjMzg7CO+FoZ1EAyjOl59+SWcOHHCWJlsgJmIiiqDQUOeMWaGJ5ifoSzZCUAj0emZkbjLVTRkZeDEnzMx6rUfsddRHd1ezh5mcprMGPgl9oYBqTV7YOKQDkiaPQJPfXMIZcJPhmbY91E3Hlt+/QsH0i0aAShzfhM0qR5sEoC+8XsWUKcX3hjSAY7vR6H/tH0oGxmA5IQyuOrZl9C7xgZMuH8Sfs2ogzstmfHUTOyqz206ouJpo0kyEbtoHPp9vB1RkcHOuX59vRaqLwIiIAIiIAIiIAIiIAIiULoIUGZ88+334BNqTpm5ceNGdO/e3dxkhgQHmmUSGiW7TzC/Z2JCAjp26oDUlOwkm7z3XrFiZa4n3rZtK2dOjbDwcCxetBTRJ6ddbd/+cjgc2TfDbGfVqjVo1ar5aW2tXLkaLVs2c/Yv5m9ZtGgJYmJiEBcXh29bVUDaiSM5tgssUw7fHw/CR8vXo3fbRriuUgAy4/49VScgAEFlK+GmVf96NaqDkSRGZoSH+y4zOBbGzFoSFIx7+tyF+nVqnTbM5JMpU02d4OBgk1vD55KVhdSkkzKDCUBX/IF9yalIOn4Yuzf/jtVbjyM4KhjpSVVwiweZkVL9NkwY1gnp376Ix76mzDhpFuz7MHk5xmFpYiCYQDUrIxPndT81zMSdzCgTEYCUxJMyo+YGTLjPVWbMwK76/8NbQ9ohaN2XGDtnj0lIml2ykJlwCP+cSEeQFxlbfeanDURABERABERABERABERABEokAcqMb7/73uQ04NASyovff/8d//vf/9C2bWtzf5GUlCihUSKvvnVSAUhMTEDr1hQU2UNMAgICzbARK0+G887zZP4MznyTmZV58kF6IFauXIWo6CgkJiSiZcsWCAjg0BRGWwRg9ep1RlpYERlWW5QZzZs3MZNt8J6WTmDFil8RU66cGbEx9eIIhCUxIe2pO99t8WkYuzkW1zVtiG/W/IVH68fggphTM58yMiM5PAb/25iCyEjPI0c4vOakzPB9thFmLjUNBAQg3eHAHT16olmTS8z5rVn/O6Z+NvXk9CxZJilIbolD8uxbRjREZUdmWKIhKcj8MIODgxAaTCGRgeTEc2wyYyq2oOapYSYnIzNyyoyDLjLDvo/x+CUzDMzJmZGSgrNuftGZM+ONPwGEtDbDTBofnoOhw77G35lARsVOeHZ0TzTY/xWeePYHHMb56DV2MK4JXITh/adiS0wHDH39f7jw+FKMHPoJ/kgJRBCHp2QGICwyFGH8oiICIiACIiACIiACIiACIiACXhLIlhk/GFnBIQKUGZQaa9euxYMPPoB27S7j01mzTqWkEggw0/LWrVsXZcpEGXnAJJ8c9kEZYeXJsGY1YVJQ60XpER+fiG3bt2fnzEhKsrWTZdpZv34Dmjdvaj7bpQjzYzRufIlpi/tglMSmTZsRUy4G8XEJGFY9ExcGJSHzZJTH9ngHxm2NxyNXtsRFYWnYmhGJMfNWYEC9aDQoezJnRnAI/syIxIh9gQgLPTXNa25XLiUlNVtmhIWdMiLeXmaGkDCc5ODBA+bkCCgiIpJiBknJSQYeTU3lypWRmppiwk18LpQZydG40ikzxuOXjFCE5hiukYmUpLxkxjT8HQqkntf9VGTGVwcQbY/MyGUfGSmpOPsWu8wIQmh6AM7rfjIB6K51WLUrHec2aYb65RKxYuILeHN9MoIcZcwx31k3FbtXTMeb765B+buGYXDHs+A4uhWrN+xDXGA0zq0Wi+9GTcfm0FCEyGf43D20gQiIgAiIgAiIgAiIgAiUVgK8Af1uznxzH8aoeSs6g+8rV67EY48NRKeOHZCenmqGoqiUPAImsCDdgTJlolGjxnlmVIQ1a0lQUPbMJXxZMoMJQy2ZwdETu3btQVJiEkJDw5CalpKjHd7P//HHX86koq70mCyU9/ts5++/9yI2Nh7RUdEm4KFtSDwePCsdGSenZT2ASMSfdR4uSDuCjNhj4JCT7ZHVEHZ4F6plZffNoLBIvHE4BKsyogHbWIbcrlpqalq2zAgN9V1mEArlRe3atY0NcmQ4EBqS3U5aehqCAoPMvLP79u01NjBf47UoM1Ki0dkmM1Y43MuMW0dbOTOmYnNWTfR45WQC0IHT8HcIkFojp8yIsqZDzWMfGampqGyTGRM3BiMymMcUifrXdkevTo1Qo1xA9tSss77E9NXHEcxpXx0OZJ3bEQ/c2wWNQn7FS4NmYldgOVzY9VZ063ARzj8rCoGpsTi4czkmj/8W27OCESyZUfL+uuiMREAEREAEREAEREAEROAMEaDMmDM3W2awWJEZltT45ZdfMGTIECM00tJSzD2bSskiwEvPvJUcTlS3Xl0T0WCiJQIDzP14tsxgTsvsxKAZmRnIysyOuohPSMSeXbsRGRltJvKg6EhOtrXDYIXwCFCKUGxw6IlJk5CZPe0rc2MGnhylsXXzVkRERppgB+4n/sRxvFItBecGpCLTkYbAiCggJCxHjozAMuWBjHRkJiUgMCQU61LD8PLhCJQrXw4pXvTVtDSnzPAcxpHbZWcC0MqVq6B2nTqoVOksBAYE4tChg9ixYzs41yzBFqiYoSYpSMkMQkSUq8iwWs5ESkIq0hCMyKgQBAdkf09FMKKjQ2BSfTrSEZ/kAMLCUSbMxRzksY+M1BQkpGYhJDIckU7jkAVHWjpS0jKQmcVJewMRGhaCsJAAZxLPLIcDySkOOBCMqOhgBGWd3CY9AxmZJ7O+BgUjPEIio0D9QxuLgAiIgAiIgAiIgAiIQCkkkC0zfnTKjNTU1BzRGZQby5Ytw8iRI9Hlqk5ISkqQ0CiB/YRDSjIcvMfMRO3aNZ2RGKemYj0VmWFmNgkMRGZGlrlfDwoORmhImHNURXpaGjKzslCr1vm8xTWzkdjbIT6KDMoRChNkBWDnzp1GdISGhiA0LDt9RWpKKsqmnMDwyokom5XuHG7iDn9gcAjiAkIw6GAZpEdxBtQsONKzZ2bJq6SlpWdHZjCCQkUEREAEREAEREAEREAEREAERKB4EKDMmDvvlMzgTaYVnWF/X758OcaMGYOrOndCYmK8GQagUjIIZAflZCE4JASMVKDUqFq1iplx1BpaYp2pJSU45OjAgYMm4oKzmdiTezLqIi011URpsB32sezIn+zon+ySPXSFQ1r27fvHyI3w8DAjSewjPrifkJRE3Fc2Ds3CUgFGhWSHiPDJfvZ+A4OwJjUM78WVRXp4tBEiKcne9U8OrTIyg+NcVERABERABERABERABERABERABIoHAd5ozvt+QY7h/BxKcuLECbRt2xa7d+/OcSJRUVHo2LE9khITcs2DUDzOXEdpJ2ANM6JISHekm6gITrUaXSYKnLWUiT6ZGJQSKyE+0cx+EhYajpDQEKfIsPJqsF1GZqSnp5l2YmLKmplOOKEHozAQkGWkCWc+iY2NQ2hYKEKDQ4zIYLEiM6zjY7QQp45tEZyA9hHJqB2cjjKBmYjPDMQORwiWJkfgN0e0OV46icSkZIaDeHWBOcHISZlhBmKoiIAIiIAIiIAIiIAIiIAIiIAIFAMCzF9olxl79uzBnDlz0KtXL7zzzjuYMWM6eva8HbEnThh5wSfZR44cxr5/9oHDCVRKDgFLaASHBCMAQUZqZKQ7snNkcGhJQHYOjaCQYKd8YGAEiz0yw2onO4AiA2npDjPkI3toCYecMH9GoJlZlDKEKSas7fkeEnr6LKmM9uCEIGlpqchwZLfFNswQl9Awk2fDQXmSluq1yOBxOxwZ2TKDSUNUREAEREAEREAEREAEREAEREAEigcByozvf8iOzGDegvbt25ucGX/++aeRF82aNUO3W2/G0aOHndOzcjmfrOdrcobigUVHyZlBgoJPzmpi5YrMfrcSglqRGHaRYYGz5AclhClZmS6DTExDZrgJE4Na9VnVNTIjt4vBXByZWZlwpGcYicHvvhYzcwtlhn3eWF8bUX0REAEREAEREAEREAEREAEREIHCJUCZ8cP8hdiyZQs6dOiAzp2vNFKjXbv2ePzxxzF69GgsW7YU51WvaiZm4BNxFREoKQTMrC3ZMkPzgpaUi6rzEAEREAEREAEREAEREAERKPkEsmXGIlSuXBldu16DsyqVx86du7Bg4RITncEojZYtW+K2bjdj7949SvxZ8rtEqTpDRo4YmeEuvKRUkdDJioAIiIAIiIAIiIAIiIAIiEAxIkCZ8eOCxbjzf71RqVIFbNmyGZyu8sDBw7j55lvwyCOPoHfv3qhYsTzi4k6Y3BkqIlBSCJjhLZQZJeWEdB4iIAIiIAIiIAIiIAIiIAIiUBoIcIaJzKwA1K1bG/v27jWRGCzh4RFYs3YDLrroImzatAl9+96D3zesQ2xsbGnAonMsRQQCul7dJWvOvO9L0SnrVEVABERABERABERABERABEQgmwCnMi1phbkzmCejcePGiIyMVL6MknaBdT64o2cPSGaoI4iACIiACIiACIiACIiACJRaAiVRZvBiWqkENHNJqe3aJfrEJTNK9OXVyYmACIiACIiACIiACIiACHgiUFJlhqfz1noRKM4EJDOK89XTsYuACIiACIiACIiACIiACBSYgGRGgRGqAREodAKSGYWOXDsUAREQAREQAREQAREQAREoSgQkM4rS1dCxiIB3BCQzvOOkWiIgAiIgAiIgAiIgAiIgAiWUgGRGCb2wOq0STUAyo0RfXp2cCIiACIiACIiACIiACIiAJwKSGZ4Iab0IFD0CkhlF75roiERABERABERABERABERABAqRgGRGIcLWrkTATwQkM/wEUs2IgAiIgAiIgAiIgAiIgAgUTwKSGcXzuumoSzcByYzSff119iIgAiIgAiIgAiIgAiJQ6glIZpT6LiAAxZBAkZIZr7zyCt58800cPXoUXbp0wfvvv48KFSoYrAkJCbj//vsxe/ZsxMTEYOjQoXjooYecyLds2YJ77rkHa9asQZ06dTBp0iS0a9euGF4SHbIIiIAIiIAIiIAIiIAIiEBhEpDMKEza2pcI+IdAkZEZn3/+OR577DHMnz8fNWrUwIMPPoiUlBR89dVX5kz79euHv/76CzNmzMDWrVtxzTXX4JtvvkGHDh2QmZmJiy++GFdffTWee+45TJ06FUOGDMGuXbtQrlw5/5BSKyIgAiIgAiIgAiIgAiIgAiWSgGRGibysOqkSTqDIyIyePXuievXqYHQGCyMtGjZsiEOHDqF8+fLmNWvWLHTs2NGst2THRx99hFWrVqF9+/YmoiMqKsqsb9CgAQYPHoy77767hF9CnZ4IiIAIiIAIiIAIiIAIiEBBCEhmFISetvWGwN9//40RI0bgp59+MvetGRkZZrPx48fjzjvv9KYJ1XEhUGRkxu23324iMuwyg0JiyZIlOO+881CrVi0cO3bMOezk7bffxgcffIDffvsNkydPxrhx4/D77787T69Hjx5GjowZM0YXXQREQAREQAREQAREQAREQARyJSCZkXvn+PHHH/Hxxx9j7dq15n4sODgYFStWROXKlU10fOPGjUvMzfgnn3yCAQMGOGG888476N69e4F/OampqebhOx/YuxbJjPzjLTIyY8qUKSaSYsGCBUZeMPLi008/xdy5c3HuueeiUaNGSE9PNz8eFg5LGT58ODZv3oyJEydi2rRpWL58uZPEAw88gICAAFB6uCtcpyICIiACIiACIiACInCKQGBgIIKCgswrt8/8N5RVx92763bWd3fv1jK2ab38fT04HNndi09FreUOh8N85jL7Kysr67Rl9vWu21j1reV892dh+/4sZ+Lfw/4+Rn+eb15tSWa4p/PMM8+YnIaeyvHjxz1VKRbrz5TM4EgC5oS0ClMoMEUC/wbWrVvXiCEV3wkUGZnBP3wjR4400RZJSUno378/XnzxRaxcuRLR0dGFFplxJv6o+35ZtIUIiIAIiIAIiIAIFD4ByYzSJzP8KVzYfyQzCv93e6b2uHr1anTu3NnZfFhYGJo2bWomYzh8+DA4bILDJVgkM/K+Csz7eN999zkrrV+/3oxKUCkYgSIjM1xP45dffsG1116Lf/75B6GhoSZnhpXwk3Vps5KTk2HlzGAiUIY9RUREmKYuuOACDBo0yOecGZIZBetQ2loEREAEREAERKD4EpDMkMwoSO+VzCgIvaK37auvvoqXXnrJHBhFBof3cxi/vfz5558mkv7JJ5887QQoPDg75cKFC7Fjxw7zwJozVdavXx+33HIL7rrrLrMN7+GYamDjxo3Ys2cPYmNjzX1emTJlzCyVjGBg1L6VG9Ha0RVXXAFKAZauXbvi9ddfx8svv2yO599//zWygLNh9u3b12u4eUVmJCYmmhEDVuGD+Msuu8zs8+effwaHknDYDaNZrFk19+/fjwsvvDDP/W/YsMGMTGChIOLIgsWLF5vPjAQ766yz0LJlS3Mebdq08fpcSkPFIiMzaPO2bduGevXqmbFE9957rxl79dRTT5nrwA7M9dOnTzc/BlpCJgS1z2Zy/fXX49lnnzVDUJ544gns3LnTSBBfimSGL7RUVwREQAREQAREoCQRkMwofTLDSkLoj37MYUeKzPAHyaLRxtixY03CShaKBIqDSpUqeXVwS5cuRZ8+fXKN2GjevDmYi4Nl06ZNaNu2beb5sekAACAASURBVJ7tcigGZ720z1RplxmUCJQilAeuZdSoUeZe0pvii8zgxBRMc5CWlpajaaZF4LE2adLEHI+3MuP77783woLSJLcycOBAc7+rkk2gyMiMvXv3Guu2fft2Y58YecHpVS25kJCQYEJzGJ1RtmxZY7weeugh53Vk7ox77rnHJKapXbs23nrrLacR8+ViS2b4Qkt1RUAEREAEREAESjoBCg7rxZtV15wZ/Ie7a+6M3KSIPReHPV8GP+cnZ4anf7dxCAVvrq0cFvbP7nJkuMuZwXwarsutfBvWcrZbGDfx/t4H+fH8/FXYF/I6Rv5bnsn9+e995svr3bu3c9d8es8n3WvWrEFISIjzSbv1YPKmm27C7NmznfV5c837A6vwYSjvBbg9n+ZPmjQpx70Ab8qZZy8lJQW9evUyn7kfqyhnxum9gLNu3HDDDc4VjJTgDTwTflIeUEhwyIlr4Q08IwnsN+WMVOAyRmcwwoP9xC4z/ve//5mo/PPPPx9nn322iXJgvXfffdc568fjjz9u7gGtYpcZXMa/Lzw+ts08jFZhPgreK3pTfJEZbI9yhQ/X+bD9jz/+cO6CkSdMn0AGH374IRh9MXPmTOf6xx57zClmOPsmI0lat25t+icLRxuwn/K+9+uvv8bu3bud27733nvo1q2bN6dT4usUGZlRVEh7+o9iUTlOHYcIiIAIiIAIiIAIFAYByQzJDG/7mSeZQcHAoeB8IMmHlnaZwRs+ygXO+MAbXooJSgneXLJQZvDBJ2/8WPhvdg59YKGY4s011z/33HOYOnWqaX/Xrl3mhpETBXCGCj4t5zAHDkngzebzzz/vPDXJDPdX+ZFHHjGTMrgrlAeUFBza36pVK2cVRg5QFlmFnO0zhHA5rw3FhXX9+HfGKpSElBmUEg8//LCJxme55JJLjAyziqvMYB+6+eabzWoeE0WIVTiEpVq1ah67si8yg0KNwofnQSnYqVMn5+yaNWvWxLp165z7+/LLL8EJKqxiH1rCZa6JVikwKElYOIKBuUqsPspID/vEFx5PqgRXkMxwubiSGSW4t+vUREAEREAEREAEfCYgmSGZ4W2n8SQzrHb4ZJ9Dwu0yw3UfvPnjDd7WrVvNKsqM6667zm3+A84UQQnCZJRWXoUGDRqYmRIpPygvGEXwwgsvmLa++OILs87+tFsyI/er/O233xqpxLwQzGXhWvg3gsLoyiuvNKv4zggZFkbWMBLHLivc7cnaB2/yjxw54vZgGL1v9QdWsMsMCgVG6FuFx2MfWsKbf0/DPbitLzKD0SQTJkxw7tMufijRKGys4klm2JlVrVoVzEViLxSAn332mXMRRzVwkozSXiQzXHqAZEZp/0no/EVABERABERABOwEJDNKtsxIT0/3W4dnZIU3Q2G8kRnMDcAEiFZoPmWGdYPM/AlDhw41T8JZJk+ejHHjxjmfinNZjx49TLLKMWPGmESQXM9oDBYOOWCESHx8vPOGUDLDczdg9AHzW1AeMVrCHh1gz4HRrFkzk7uQpVGjRmD+jLyKPTdHXvU45IIJQq1ilxnsC5wxxCqMbGB0j1WWLVtmonc8FV9kBqOAHn30UWeTHAbD6BAW12P1JDPszJhrY9GiRTkOdfjw4SbBqVU4pMWejNTTeZXU9ZIZLldWMqOkdnWdlwiIgAiIgAiIQH4ISGZIZrjrN/Z8E/b1/pAZHA7Ss2dPrFixwsx8wTJv3jyTS4GRF3yKz6iNlStXmvwNHNLAJ/H2m2uG9PPf9ZwZomLFijkiBw4cOAA+/eZ7lSpVTPuSGb7/deCEDJy+lYURGJbA8CUygzKNURVWfg1KEQ5H4jJG+tijHfKSGYy+4fAiqzC/ijUkicvOhMxgjhfmebQKZ3Th7C35kRmKzPC9/3ELyQzJjPz1HG0lAiIgAiIgAiJQKghIZpRsmeE6E0NBOnVoaGiBIzN408nkhl999ZWZ9jK3cuONN5qn/kzsqciMgly13LdlktZffvnFRLlwthHKBatQ/nBoD6NnWOw5IlxzZvAaMfeFvXA7Tkd68OBBEyVjFXt+DQ5pYVJMax8lWWYw0ogSxyrKmeFdn5bMkMzwrqeolgiIgAiIgAiIQKkkIJlRsmUGEy36qzAhZ0EiMxiJweEkn3/+uXMISW7Hdtttt4HDTfh0nMMemCyRU3NyFggW3iAzCaSVM4MzaVgJPxnFwXXKmZH3leesGU899ZSpFBkZiYYNG5pZJykZGJFhn03m3nvvxauvvmrqupvNhNenRYsWJrEnE2OyDc5mQplGEWLl4mDEDJO3MvKH+7ciP9huSZYZ7IsUN9bvkf34jjvuAGeQcZ3N5J133kH37t399bMt1u1IZkhmFOsOrIMXAREQAREQARE4swQkMyQzvO1hnmQGb1w58whnvmCuAQ4lYTQH+xin4eRsJLyB5ZABFmvGEt7oMncGp93kPr755huT3HHx4sUmYsCazeT6668HowIoQ5hglMMeOPyBCT85FSanf+V3ts8pRzWbSd5XlkMmOHTCU6FUmjt3LipVquSsyjwZFEm5Dd+x59gYNWoUXnnlldN2wxt55rmg5CrpMoPnN2fOHHD6YndJVi04/fv3B/NnqGQTkMyQzNBvQQREQAREQAREQARyJSCZIZnh7c/Dk8zg03nXZJDMf2HNUvLBBx/k2BXzY/DpP2/uKDo40wWFCPNoMCyfw1GswqSeTPjIGS1q166Nt956y0wbahXOZMKZJ7g9Jcobb7xhnv5bRTkzTr/KnCKVkRELFiwww004JOTw4cPmejBKol69ekYM9e3b1xkRY2+FdSmnKJE4owm3o0yi/GBkjZXTgtE8nKmDEQesx6gESiqKKU6vmlseCnsC0OKeM8PixggN5nmhqOOMJbwGlEQUgOzfeQ298vZ3WpLqSWZIZpSk/qxzEQEREAEREAER8AMBCoygoKDTXhwzz6flfOf6vN7ZBtfn1ha3t9axTX72dyJ23iTxqT1fvCngd767e3GmBi63v7O+63KrDpezXdf61n78cBlOa8KbIRy+7Je8U1JSfNkkz7rh4eFeDTPx2w792JBkhh9hqikRKCQCkhmSGYXU1bQbERABERABERCB4kJAMiNbakhm+NZjJTN846XaIiACBSMgmSGZUbAepK1FQAREQAREQARKHAHJjNIjM/Ian+9rx+bwAH9Hj/h6DPmtr8iM/JLTdiLw3xGQzJDM+O96n/YsAiIgAiIgAiJQJAlIZpQemZGUlOS3PsgZLyQz/IZTDYmACHggIJlxMlOyeooIiIAIiIAIiIAIiEA2AckMyYz8/BYkM/JDTduIgAjkl4Bkhgs5fyeeyu+F0XYiIAIiIAIiIAIi8F8RkMyQzMhP35PMyA81bSMCIpBfApIZkhn57TvaTgREQAREQAREoIQSkMwoPTIjMTHRb72YU6lqmInfcKohERABDwQkMyQz9CMRAREQAREQAREQgRwEJDMkM/Lzk5DMyA81bSMCIpBfApIZkhn57TvaTgREQAREQAREoIQSkMwoPTIjISHBb704OjpakRl+o6mGREAEPBGQzJDM8NRHtF4EREAEREAERKAUEbCLjODgYAQFBZkXP/PF/GLWZ/ty67Pre27tWe1yvfXKL2YeE4c3uL6zvYyMDGRmZjpf/G69HA6HWc53vrjc/pnrXJe51rXWW/uxvp+J4Rb+bpO8JDOye52mZs3vr0/bicB/R0AyQzLjv+t92rMIiIAIiIAIiECRIyCZcUpsSGb41j0VmeEbL29qU54NGTIEP/74Iw4ePIhatWrh6aefxnXXXefcfN68eRg6dCj279+Ptm3b4s0338Q555xj1r///vv45JNPsH37dlSsWBF33nknnnjiCSP+WLZt24aHH34YGzZswPnnn4/XXnvNtJFbyau+p325tplX/bzO+8UXXzTH6a5Ur14d3377LYYPH46ff/4ZnHq4adOmePnll3HBBReYTQ4dOoQBAwZg7dq1OHLkCP78809UrVo113N+6623zDWwl0WLFqFJkyZmUY0aNRAXF+dcfdVVV2HatGkeL+9TTz2F9957D7x+rVu3NvWZw4bHNnfuXJQtW9Zcq759++arrTvuuMO0YxUm6P3nn3+c33/44Qe88MIL2Llzp+kv3FevXr0QGxuLmjVrut3nxRdfjGXLlnk8nsKqIJnhQlqzmRRW19N+REAEREAEREAEiiIByYzSJTPi4+P91g3LlCmjYSZ+o5ndUEpKCp555hlzk8kbdd74Pvnkk1i+fDnq1q2Lffv2oUWLFkZgdOrUyYiOv//+G999953Znjf+lBMXXXSRERp33XUXnnvuOfTu3dtEJXHdlVdeiUGDBmH69Onm5pZiIyYm5rQz8VQ/r325w5JX/bzOm9KFsoNlypQpRhxY58t7ud9//92IjGuvvdYIgdGjRxsZxOVcf/jwYcyZMwd16tTBDTfc4JXMWLNmDd544w3naYSFhTmFEGXG/PnzjdRgYdRZSEhInj2BjB977DFs2rQJX331lVNmcNmWLVvw8ccfY8eOHejWrRs+//xzXHbZZbm2l1tblBm8tj179jTb8tx53CyMRGrQoIGRPOxb5MV6S5YsMcvJ314oyjp37oyXXnoJPXr08HMvz39zkhku7CQz8t+ZtKUIiIAIiIAIiEDxJyCZUbpkhv2JckF7L28c/T0UpqDH5O32xWmYSatWrYzQ4I3u+PHjwSfs1hN4Rm80bNgQ69evx3nnnXfa6T/++ONm6NTrr78O3qDzhp9P5vnUnqVly5Z49NFHzQ2ua/G1vn1f3lwHT/Xt5221N3nyZHz22WdGVuRWGH1Rr149Iw6qVKnirGZFILhGZlB0MKLjtttuM3UZmbFu3Tq8++67bndBibF48WITNeNakpOTMXLkSBNtUalSJbOaUqhLly4YNWoUbrzxRsycOdPIDF4XRkRMnToV7dq1M3UpNygWJk2a5HbfubXFypQZ3A+jcVzL5s2bjcii2OGwQevaM8KHx2QvaWlp6Nq1Kxo3boxXX33Vm0tZaHUkM1xQS2YUWt/TjkRABERABERABIogAckMyYz8dkvJjPyS83473pgz1J/DHCgt+vXr54w+sFqpX78+Jk6cCA53sBeKpg4dOpib3Pvvv9/cNPMmmU/lrXLvvfeiWrVqJkLDtfhS33Vfns7QU33X87ba80ZmUPRQJjDigX/frJKbzKAo+vfff/HBBx+YqpQZvIlnVANlCEUPOVn3jZQZHMLDc+DQE0bSWGLj2LFjJgJk1apVJpKG5cMPPzRyhNeIrC2ZsWfPHiMMKJfKly9v6vL8GH3C6+2u5NYW6/I6U2qx1K5dG5RF7du3N995rJQ1HK7E81mxYoUZzsK+ULly5Ry7GjhwoIleoeTxFHHi6Tr7e71khgtRyQx/dzG1JwIiIAIiIAIiUJwISGaULpnBGzp/FQ5NUGSGv2ie3g6fkHfv3t3cKI8dO9ZU4FN3Rh3wBtoqHHbC4Sa33HJLjkYYIfD999+bIRHh4eEm0oBDHLjMKrxx5f2Q1b69AV/qu+7LE5W86rs7b6s9TzKDOSI4PGLEiBG49dZbcxxGbjLD9VgpBJjLgnklOFSFsmPw4MFGaLDMmDEDjRo1QmpqqhmK8uuvv+KXX35xRrvY26OUoWRiJAkjNewy46+//sKll15q8nhY0RIUHRwmQxniWvJqi3UXLFhg9sEpkzk8iUNEuIwyjIVtM/KD0VmUFJQrt99+e47dfPrpp4bd0qVLc0S1eLqehbVeMsOFtGRGYXU97UcEREAEREAERKAoEpDMkMzwtV/a8ytIZvhKz7v6zBHRp08fU5k38NbNrreRGbzJZh4GPl0/++yzTTueIi0Y+XHgwAFT9+uvvzbJI72J5HC3LyYhZXQEC4eL2AWKu/oWldzO21qfl8xgok9GHtx999146KGHTgPtrcxw3ZAMmGSUgsC1cKgIIzB4XFYUhL0Or1fz5s2dIqQgkRl5teWuVzEC48ILLzTJYilorr76alBW8DgZeUGRQWFlHTfrkB9zqbRp08a7jlrItSQzJDMKuctpdyIgAiIgAiIgAkWZgGSGZEZ++6ciM/JLLu/teIPMIQCMDuDNZ2hoqHMD5szgU34rASZzIHDWDg5jsHJmvPPOO2aoBIdb2GftYA4M3qzu2rXLRGqweMqZ4al+bvvK7Qzzqp/XeXuSGYxa4LEykoXDK9yV/MoMzsLy5ZdfmggX10KZx0gZnlfHjh1PW09BlJ6e7hzuwuMsV66cifbg0B/mzLAn/MwrZ0ZebVF0uBZKHUb1PPvssybPCPvETz/95KzGSBP2GSaI5fAYDkmiBHrwwQfPTMf2Q6uSGZIZfuhGakIEREAEREAERKAkEGCEKp/4Mhs/X9ZnvtuXW+us5e7qWevcyRGusy/nZ+47PxGyeW3D5HjWizdG1mc+7eV3652feYNhLbOWsz4/2+tb391ta5/KlW35O0rB3+2RnT8TX/KmzN/HWFi/K39y8Ocxs0898MADZtpV3oBas1FwWAB/h3v37jWRDnyifsUVV5jhJcy5YMkNRghwmAIjCTgbCos124Y1O8k111wDThPK4RLDhg0zT+15LV2Lp/p57csdE0/Hltd55yUzmO+CIoMzedinVLXPQMKkmhxewfwinKKVQ0gsoeOaAJRDcZjLgkM2OHMIb+7vu+8+kyh169atJmKFw0w4HIaJVWfNmoXffvvN5DJxTQB69OhR83fIKmyXuTkYDcEkrJQXnMXko48+MpLp5ptvNhE01mwmHPLB2UQY/ZFXW/yb+s0335hEopRfjCJh2+wHFFZMhkrZwj7FfXOIC4clMSnpTTfdZIbkUE5SytiLfUYUf/bz/LYlmSGZkd++o+1EQAREQAREQARKGAHJjGzBUZpkxvHjx/3Wi5m0UDLDbzhNQ5QYHBrgWpig85FHHjGLeaPKm3YOCeFwAE7TakVgNG3a1NwU2wtzNnA6U5Zt27aZp+/MBcGoAObK4CwXuZW86nval2ubedX35rzZnrthJoyaoAhxLUyiyQSdLFaCTXsdTnPL/BKuCUD5nWKAwotcOVyDYoBSiBEw/fv3NwKC0oDnNHz4cGdeCncJQO37tA8z4XJG37A9XlNOdcx9MyrHKqzPITuchte12NuirKGQ2Lhxo5EslB+MULHPVEJOTGzK865QoYI5L8owDjm5/PLL3XYBChfKm6JSJDNcrkR+nggUlYup4xABERABERABERCBghCQzCh9MoNPsf1VeEMkmeEvmmpHBETAEwHJDMkMT31E60VABERABERABEoJAckMyYyCdHXJjILQ07YiIAK+EpDMAPI1PtNX0KovAiIgAiIgAiIgAkWdgGSGZEZB+qhkRkHoaVsREAFfCUhmKDLD1z6j+iIgAiIgAiIgAiWUgGRG6ZMZHNPvr1KxYkUNM/EXTLUjAiLgkYBkhmSGx06iCiIgAiIgAiIgAqWDgGSGZEZBerpkRkHoaVsREAFfCUhmSGb42mdUXwREQAREQAREoIQSkMwofTKD0zv6q3DqSiUA9RdNtSMCIuCJgGSGZIanPqL1IiACIiACIiACpYSAZIZkRkG6umRGQehpWxEQAV8JSGZIZvjaZ1RfBERABERABESgGBMIDAyE9QoKCgJflBh853JrmfXuusz67q5ucHCwsy1+ZhssubXJNrhv690VK9d5KlYdKyLAvg2XZWZmIiMjw7yz8LP13Xp3OBzOetZ61zr25a5t8Dvb4P7s2+X2mfXyE8GQn23y4kdWiszIJnTixAlPXU3r/UwgJSUF55xzDvbt24eoqCg/t158m5s4cSI4ZfJzzz1XfE+ikI5cMkMyo5C6mnYjAiIgAiIgAiJQFAhIZkhmWP2QMuPIkSN+65ZnnXVWviSN3w6gAA0VZZmxdu1aDBs2DBs2bAAlYb169cz3yy+/vABn7P2msbGxqFmzJqpXr26OwRKGSUlJ5lgo2f755x/vGzxZ058yY86cOXj99dexceNGI0aaNGmCJ554Aq1atcLTTz+Nt99+2+w1PDzcnEfnzp3x2GOPgXleWCgeX3rpJXz55ZdG8FWuXBnt27fHhAkT3J7Xtm3bTPtr1qwx++vWrRteeOEFp8DNC0bIrFkIHzcOgdu3c1pNZNaujdQBA5B2yy1mM1eZ8ccfQXj++QisWxeEpKQAnHNOJm67LQ2DB6cgMNBn7CVqA8kMyYwS1aF1MiIgAiIgAiIgAnkTkMyQzLDLjMOHD/vtJ3P22WdLZviNZnZDaWlpaNiwIR588EHcf//9JoJo9erV5ga6TZs2ft6b++YsmVGnTh0jDC699FJT8YsvvsBrr72G/fv3/6cyY8qUKUZYUCZcffXVhs2yZcuwcOFCc7xcR1lFSRAXF4ctW7Zg5MiRJiJk8eLFKFeuHCZNmoTJkyfjo48+As9z7969WLRokWHurnTq1AkNGjTAmDFjcOjQIdxyyy145JFHcM899+R5TQJ37ULZ5s1BC5F6550ISEhA6JdfGqkRu2ULss466zSZ0ahRWezdG4hrrklHjRqZ+PTTUCQkBGDy5ETcdFN6ofSBoroTyQzJjKLaN3VcIiACIiACIiACZ4CAZIZkhmTG6T+sohqZsXPnTjRr1izPoRiMJhg3bpypw2Eb48ePN6Jj9OjRmDp1qhmycP7555vIg3bt2pmT/+STTzB79mwTgcBoi/T0dCMm3EV7WDJjyJAh+Pvvv83NNstNN91k6o8dO9YpMxITEzF06FDMmzfPRCn06NED3I4RJYzg4DF9+OGHCA0NxVNPPYUBAwY4z41RQoMHDzYighEUFAkUBCzJyclGQLA+c7NYJTU11cge7uPee+/NcWG5P0aRUGbwHCgsrML2WrZsaeTDwIEDzb7IYsSIEV791aXw4HlYPBnlwfOl3OB5MVKF7FnY5sqVK/HNN98g9KefEH3TTcgqXx6Jn32GgMRERHXvjqzISMRt3IismJgcMiM9HahSpRw4Su7NN5NQv34GHnggCjt2BGLWrAS0b+/w6nhLaiXJDMmMktq3dV4iIAIiIAIiIAJuCEhmSGbYZQafKvur8GbQ33k9/HVsntopqjKDkRlNmzZFixYt0Lt3b/O5fPnyztNZsGAB+vXrh08//dTUodBg/pZatWrhq6++wmWXXWaGUjCKgjkY/vjjD0RERBiZwRvwuXPnmpv6+fPnm5vw9evXn4bKkhmrVq3Ctddei99//x3Hjx/HlVdeiY8//hg33nijU2Y8/vjjoIBhlAOHoXD4Ra9evfDwww9j5syZJnri22+/NULivvvuM/u3cmZ07doVjRs3xrPPPotjx46ZaAceM5fzOwUCj6Fu3brOY2SUCoeMcJ92LvaTcCczuJ7nzwiM6dOnGzExatQoDBo0CG3btjVRF/xbmVuhwNmxY4czMuPWW2/Fyy+/jKuuugocPkPJwXO+4IILcPvtt2Pp0qVmeAvS0hB97bUIXr3a2XRWhQpInDYNDkZsuBlmMnRoBCZNCnPWZyqiMWOS0adPqqduXeLXS2ZIZpT4Tq4TFAEREAEREAEROEVAMkMyQzLj9L8IRVVm8Ej5lJ/RFhz2sGfPHpPLgZEYvDm+8847cckll4ASwVOhCOFNO4UBZcbnn39uIihYmDOCw4QoBWJiYnI0ZckMDs/gzf71119vIjQY8XHzzTfjuuuuc8qMGjVqGInCaBIWfuax/vTTT+jZs6cZosKbfBZKEZ4LZQalAodu8PwYxcHCY/3111/x7rvv5npqlDBkcPDgwVzr5CYzGEXB7X/88Ucj4Sg1yISCJDIy0uTEoHBxVxjNwmiOrVu3mtWM8GBki1UohcimbNmyJmqEQsMqoZMnI+L555HyxBMIiItD+KuvIrNuXcQtW8akHqcNM1mxIhj9+kWiUycHLrooAy+8EA5GbCxYkIALLsjwdNlL9HrJDJfL603W7BLdI3RyIiACIiACIiACJZqAZIZkhtXB+e9eRWZk0yjKMsP+B4nXizKAERscJkIB8NBDD5koBtfCm3MmvuSNPodAcNvPPvvMbEOZ8cMPPziHQnDbKlWqgMlGq1atmqMpu8zgekoGygy+c5iHJTMYiVGtWjWTk4JihIVigENNtm/fjiuuuMJEQ1CGsDB/BeUHZcaKFStM5Am/W4XnyMgGCobcSkEjM7hvDtOxF4odRoxw2MqsWbNMpIa9MPLi4osvNqKjf//+JkqFMoNihsNkrMKIEbbPpKTWzE4hCxYg6rbbkN61KxJPDkMp06YNgjZvRuIXXyC9S5ccMuPffwNw0UVlERoK7NoVy9QaePLJCLz/fhgefjgVI0Ykl+j/Xnk6OckMF0KSGZ66jNaLgAiIgAiIgAgUZwKSGZIZVv/lv3vzeqLtaz/nzbCGmfhKzff63333HR599FEjCHKLzGCEA/NZ8Kb8oosuMjtp3ry5yVlREJnBoRwXXnihER/MbbFu3bockRnnnXcevv7661wjM3iDbyXJ5PFbQ2N4vJQcnCUkr+EdrrQoUyg8nnnmmdOSb+aVM4NCgvumsCBLd4VDdO6++2707ds3x2qKHEbD7N692xnFwmE1FEWM8mDhd4okJhflcJwnn3zSLA+bOBERzz4LR8eOSJg50ywr27QpmBiUQ03Sr7oqh8zgDCYdO5ZBVFQWdu6MNVKjf/9ITJkSikceScULL0hmBHS9ukvWnHnf+/5LKoFbSGaUwIuqUxIBERABERABETAE+HSQNwr2d9fPua1j6DfX8d9KfHd9Weut9q31uX23SxV+Zrt8WTcg1k2x9W8za7m7S2ltZ1/HZZz5gdvxnU9bWfhuf1nrrGXMN2B95rbWd9d69jasOqxvLXdX31rGd+vlS9f0tyggowMHDvhyCHnWZfJJfx+j3w7OQ0NFNTKDT/YZRcHcExQFlE+MbggJCcG0adPMjB3MmcFkk5QVrM9knoySYB4HDodgMk3m1rjtQXWViwAAIABJREFUttswY8aMAskMRlww0iAsLMzkrnCVGTw23ux/8MEH5hi4Tw6xYCJPRoowCSeHtvCYODSG0R08Zg7ruOaaa4wE4bAQfqfsYPQGzyu3BKC8rJzNhEM5mGiTs5lwW+aocDebSXx8vIkcYX4MHueSJUuMkOBQFg7boeDgbCiUQP/3f/9n3q0hM1YX4m+cQofDTBglw77Tp08fM00th9RwqE7Hjh1NVAdlBiNSKHg4vCd41SpEX321mb0k9a67EBAfj9AZM0xC0LjffkNWxYo5ZAanYmVkxvHjAejcOR3162fivfdCkZoagNmzE9CunRKASmbY/rhJZhTWfzK0HxEQAREQAREQgcImIJkhmeEqfPwhMygxrCKZ4d9fNW+UOTvI8uXLzTAR3nh36NDB3LhbQzk4DINTkDK3BoeITJgwAa1bt8bzzz9vbsYpQXjzzZwbXFaQyAxrn9ZZusqMhIQEIyM4hIV/bygyePyUL+wbnJGEkSWM7GBiTyYdtRKAcjaTYcOGmelSGTlBWcK2eLy5JQC1joNtMq8IRQtlBvODMOdFq1atTBuMkmChhCEPRohQvDA5Kgtze1BobNq0yZlAlUNIKGPcFQ634XlZYofCgjk4ypQpY4RKly5dzP5ZmCSVEoeChRKHU7GGvfEGAnfuBIKDkdGoEVIYrZFLAtDVq4Pw0ksR2LAhCCkpQK1amWaISY8eaf7tbMWwNQ0zcblokhnFsBfrkEVABERABERABLwiIJkhmeEqM/bv3+9V3/GmEm+kJTO8IaU6IpA7AU59y+SqnMlFJW8CkhmSGfqNiIAIiIAIiIAIlBICkhmSGZIZ7n/sRXWYSSn506TTtBGQzPC+O0hmSGZ431tUUwREQAREQAREoFgTkMyQzJDMkMwo1n/ESsHBr1q1yuQb4XAiFUVmeOwDGlriEZEqiIAIiIAIiIAIlAACkhmSGa4yg3kW/FU4LaeGmfiLptoRARHwRECRGS6EJDY8dRmtFwEREAEREAERKK4EJDMkM1xlBpMv+quce+65khn+gql2REAEPBKQzJDM8NhJVEEEREAEREAERKBkEJDMkMyQzHD/W1bOjJLxN05nUboISGZIZpSuHq+zFQEREAEREIFSTEAyQzLDVWbs3bvXb7+I6tWrKzLDbzTVkAiIgCcCkhmSGZ76iNaLgAiIgAiIgAiUAAKBgYGwZAY/8xUcHGzeOczW+my9sy5f/G59dt3OWm6vZ7VrrbPadhUpbJfrrDb5buVb8GbYL+ta9fjublsuy8zMREZGhnlncTgczmVcntfL2tbaPj093WxrteH6brVl387a1t06Hp8vOSZ8qetNlyU3yYxsUorM8KbH5KzTtGlTvPvuu2jevLnvG2sLEfADAckMyQw/dCM1IQIiIAIiIAIiUNQJSGZIZrj2UcmMU0RKq8xYu3Ythg0bhg0bNhhxWa9ePfP98ssv9/gn7csvvzQzbpx99tke69orxMbGombNmmaf5513Hp5++mm8/fbbpkp4eDgY4dO5c2c89thjqFixoldtT58+HWPGjMGePXvM9myPkuXQoUMYMGAAeJ5HjhzBn3/+iapVq+Zoc926dRgyZAj4HhMTg8GDB6NPnz6mTo0aNRAXF+esf9VVV2HatGmnHdNTTz2F9957D/PmzUPr1q29OmZVKjgByQzJjIL3IrUgAiIgAiIgAiJQ5AlIZkhmuJMZf//9t9/6Lm9M/R094reD89BQaZQZaWlpaNiwIR588EHcf//9Jupo9erViIqKQps2bc4Yencyg/wnTpxoxMGWLVswcuRIMDnt4sWLUa5cuTyPZeHChejXrx9ef/11tGjRApyhp3z58kZEHD58GHPmzEGdOnVwww03nCYzKDhatmyJJ598EjfffLOZEpXHx6gTS2bMnz/ftMXCCLOQkJAcx0MpQ/GyadMmfPXVV5IZZ6znnN6wZIZkRiF2N+1KBERABERABETgvyIgmSGZ4U5m8Em2vwpv+CQz/EXzzLezc+dONGvWzEgDCgzX8sknn+Drr7820RHbt283smPUqFG49NJLTVX7MBPWnT17NipXrmwiLjgk67XXXnMb4eFOZnDZpEmTnIeQnJxsJMM999yDgQMHgt8pOBhlUalSpRyH2qlTJ9x111248847c4Vm7dM1MuO5557DgQMHzHAZd4V9mkKlVq1abteTSZcuXQyXG2+8ETNnzpTMOPNd17kHyQzJjELsbtqVCIiACIiACIjAf0VAMkMyQzIj919faY3MoJBgNEPv3r2NnGBEg1UoKB599FF8++23RmAwaqN79+7O4RiuMoPRCXPnzjUSgtEMHHqxfv3606B7IzO4EdtjThcOITl27JiJrli1ahXq1q3rbJPS5JxzzsHQoUPNMA/mpmEExogRI8yQFavkJjO6du1qzpvCghEdrVq1MhKG0wyzUGZQ5lDSNWnSBM8880wOsfHhhx8aHowqqVatmmRGIf8HTjJDMqOQu5x2JwIiIAIiIAIi8F8QkMyQzJDMkMxwJcAb+PHjx2PRokUm30T79u0xbtw4k3eCMoM360uWLHFuds0116Bv37649dZbT4vM+Pzzz03OCBZKBebSYPQH81DYi7cygzkwKEV+/PHHXC8co0ouvvhiI2SmTJli9tujRw+Tc4O5PzzJjMaNGyMhIQEzZswwkoQChlEoP/zwg9mUyxs1aoTU1FS88cYb+PXXX/HLL78gMjLS5OBgDg0eH6NFJDMK/79skhmSGYXf67RHERABERABERCBQicgmSGZ4U5m7N692299kUkdNczEbzgLvSEmy3z44YfBXBocMkKZwagMRkZY5e677zaJNVnPNTKDAmDq1KnOulWqVDGJN10TbnorMxiZQVnBRKO5laNHjxoJ8fHHH5uIDBZKlbfeegvLli3zKDOYrLNdu3Z45ZVXTF1GglBeUOyULVs2x24pSrivyZMnG+nDPB1kce+995p6khmF3mUhmSGZUfi9TnsUAREQAREQAREodAKSGZIZkhm5/+xK4zATdzS+++47M7SE0QmUGYxG4NAOq3D2kkceecRtZIY/ZUZKSoqJtqAo4PHkVerXr49XX30V119/vc8yg+0zqmL06NE5ZAYln2tECUUdZ3t555130LFjR5M8lcNc+LeVhZEaTFbKZKIUHSpnnoBkhmTGme9l2oMIiIAIiIAIiMB/TkAyQzLDnczYtWuX3/rm+eefr8gMv9E88w0x6oHColu3bmaK1IMHD5o8FZytg9OPch2/c5aQnj17YtasWeY7E3zypt2fkRnWbCbx8fFmNhMm1ORMOxziQqmQVwLQF154AT///LOJCmFCTub14DAT5tFgoRjhLCmUHowUYY4NK58Gh9dwJhdGotSuXdsMM9m2bZsZLrN161aTR4ORGoxWIQcy+O2330zUBqNCuD+rcMjKBx98YKI2OAxF5cwTkMyQzDjzvUx7EAEREAEREAER+M8JUGbYhQanGLRePLjg4GDznXWsz/Y61ueAgACz3qpnr29fzvr8zmJta+3f/t06Luvppr9A8Tj5JJWh4XznTQdf/G6987P1spY5HA6zjO/W9lYda539O+vw6ay9fWsfVn37/uyfea72myFP5+7vIRxkxJwG/iqc8cHfx+ivY/PUTmmMzOA584Z/+fLl4BATSgNGXjB5JvNdUGZwWlNGLnC4CSUA81hwWAaLP2XG22+/bdoMCwszYoUyguKEyTdZcksAynUUDYMHDzbJN7k9p1gdPny4U1jYk5pa/cA+gwsTh44dOxaJiYlo27atSQDKISNM7Nm/f3/s2LEDoaGh5nzZLnN0uCsaZuLpV+b/9ZIZkhn+71VqUQREQAREQAREoMgRkMyQzHDtlJIZp4iURpnh6Y8UZYbr0BFP22i9CBQmAckMyYzC7G/alwiIgAiIgAiIwH9EQDJDMkMyI/cfn2TG6WwkM/6jP9bardcEJDMkM7zuLKooAiIgAiIgAiJQfAlIZkhmuJMZDKH3V2HOAQ0z8RfN/74dyYz//hroCPImIJkBgCF2KiIgAiIgAiIgAiJQkglIZkhmuJMZnLWioKVOnTrOJiQzCkpT24uACHhLQDLDhZTEhrddR/VEQAREQAREQASKEwHJDMmMMyUzrHYpNSQzitNfBR2rCBRvApIZkhnFuwfr6EVABERABERABLwiIJkhmeFOZnAaSn+VunXrSmb4C6baEQER8EhAMkMyw2MnUQUREAEREAEREIHiT0AyQzJDMiP337ESgBb/v3E6g9JHQDLDjcwICQkpfT1BZywCIiACIiACIlBkCHDYq7sXhQSXW2LC+h4UFJRjmX29tc7+nttnbsd19ldwcHCO79w/11vLrW1c61lt2Nt099l+Pp4uAOu6DmPIa4hwZmamqc/3jIwM0zzfrZe13OFwmDp8d7eey9ytt7ZzbS+3767L2aZ1DHl9ts7h6NGjnhD5tJ7sFJmRjUwyw6eu41Xl/fv3o2nTpjh48KDb+gsXLsSLL76IxYsXe9WeKomAKwHJDMkM/SpEQAREQAREQASKGAHJDPcXRDLD/zJj69atfuv99erV0zATv9H0vqHLL78c/fr1Q69evZwbzZ49G8OHD8fatWtzNHTTTTeZZbzu4eHhznVsY+PGjWbd+eef71x+3XXX4eeff8aiRYvQpEmT0w7q8OHDePrpp7F06VIkJSWhRo0a6NOnD+6//37zfdq0aea7u+JvmZHbuXlPUjWLGwHJDMmM4tZndbwiIAIiIAIiUOIJSGZIZtgjNs5kZMaWLVv89nuqX7++ZIbfaHrfkLcy459//kGjRo0QExODMWPG4NZbb80hM1JSUtCtWzcMGjTILN+7dy+6du2KY8eOYc6cOW5lBgUKo7BGjx6N8uXLY9OmTdi9ezduueUWjyfgT5mR17l5PBBVKLYEJDMkM4pt59WBi4AIiIAIiEBJJSCZIZkhmVG4v+7iPMzEW5kxduxYzJ07F5deein+/PNPzJgxI4fMuOGGG/DFF19gzZo1Zvmrr76KxMREvPvuu/juu+/cyoyGDRti3Lhx6NKly2kXzHWYSXx8PAYMGGCiPKpWrYrbbrsN33zzjXOYyYYNGzB48GAjRLj+pZdewhVXXGHa/euvv8wxPPXUU247Rl7nVrg9SXsrTAKSGZIZhdnftC8REAEREAEREAEvCEhmSGZIZnjxQ/FjldIgM1q2bIl7773XyIwOHTqYYSVVqlQxFClEBg4ciLfeestIBNZt0aIFpk6daoRCbjLjnnvuwY4dO4ykYP3q1as7r4qrzGD7XDZ58mQw/8vNN9+MsmXLGpnB6A/ukxEjN954I3777TfccccdZogLj5HDZigycoskyuvc/NhN1FQRIyCZIZlRxLqkDkcEREAEREAEREAyQzKjsGTG5s2b/faDa9CggYaZ+I2m9w1RROzatQthYWHOjdLS0nDWWWc5c2asXr0aV199tYlwOPvss9GmTRv07NkT/fv3zyEzjh8/bqI2OHyE8oBRFNWqVctVZiQnJxsB8u2335q2a9WqZYTEZZddZsSFPQHoeeedZyIxGjdubPY5adIkTJ8+3ciM999/H/PmzcPMmTOd50BRQuly55135gnD07l5T1I1ixsByQzJjOLWZ3W8IiACIiACIlDiCUhmSGZIZhTuz7y4R2ZQTDABplXmz5+PCRMmOGXGY489hj179jhlAYdlUCT88ssvOWQG5QFFB4eNXHTRRSaRZ14yw36VmPCT7b733ntGiMTFxTllBoernHvuudi5c6fJrcHCIS8UH5QZzz33HD7++GMjWqzCbe677z48+uijeXYGT+dWuD1JeytMApIZkhmF2d+0LxEQAREQAREQAS8ISGZIZhSWzGB+An+VCy64QJEZ/oLpQzuecmakpqaCUTOM1oiOjjYt8zMFzpIlS3DJJZc4h5kwcSeHdyxYsMBEWlSsWNFrmcF22SZnQ6Ek4RAS18gMtstZb1g++ugjIzAoM5iX46effsKUKVN8OHPAm3PzqUFVLlYEJDMkM4pVh9XBioAIiIAIiEBpICCZIZlRWDKDN6z+KkwGyZlXimMp7pEZeU3NOmvWLJPTYvny5TmGovTt2xe8Zi+//HIOmbFv3z4cPHgQzZs3N5cyr8iMZ599Ftdffz0osihIXn/9dZNng5EZ//77bw6ZwWMIDg7Ga6+9Bg5P4UwpLJQZnOKVuTx4LExEyv7PaWIZzcE8HLklAPXm3Ipjf9Qxe0egSMkMdl6OnWICGIY1jR8/Hq1btzZnwrApJn6xSlRUFBISEpzfmQyG46qYfbdOnTqmnXbt2nlHwVaL/3gICQnxeTttIAIiIAIiIAIiIAL+IMB/i7C4ExqBgYFmOd9dX5we0VrGOtZ3d+9cZn9Z9V2Xu/vOurwhsdbZP9vrW8vdtc3jtB+vdV7WueeHo7tteUPEm+uMjAxzc2RNccrvri+Hw+GsZ//M7azv3MZdPasttm+v67oPS1BYx8PvdmlhLXddbx37kSNH8oMm123ITDIjG09Jlhm33367iZbgvZa9MM8Fk3IyOqdjx47ms7spVfOSGaNGjTL5MjgdK3N2MMpj2LBhaNas2Wk5MzjshDk6WLdChQrmPo95MigzWH7//XezLd/594G5NTijSs2aNXNNAOrNuenezq9/NopUY0VGZnDMFDsj5xvmj4Add+LEiThw4ID5jzZlBpPW3H333c7/wFtJbvgH/uKLLzbrOd6KNnDIkCEmEU65cuV8Ai6Z4RMuVRYBERABERABEfAzAcmM/AGVzPCdm2TGKWbFWWb4fuW1hQiUDAJFRma8+eabmDZtGpYtW2bIHjp0yEzDQwNdqVIlIzOuu+46MBzKtaxatQrt27c3U/wwYoOF48I4T7ElP7y9XJIZ3pJSPREQAREQAREQgTNBQDIjf1QlM3znRmYcDuCvcuGFF2qYib9gqh0REAGPBIqMzGAERufOnfHhhx+akCJmtuXUPStXrjQnQZnBISQsdevWxdChQ9GpUyfznXMVjxs3zoQkWaVHjx5mfBXb8aVIZvhCS3VFQAREQAREQAT8TUAyI39EJTN85yaZcYqZIjN87z/aQgT+awJFRmZwbOAzzzyD0aNHG6NbuXJl/PDDD2bICQvHU3GqHkZecFwW61J0UHxwOAqjOpjUxioPPPCAGZ7y9ttvu2Wc15hMjav6r7ul9i8CIiACIiACpZeAZEb+rr1khu/cyGzjxo2+b5jLFsx5pwSgfsOphkRABDwQKDIyg1ltmbTzu+++Q+3atTFjxgyTdZcJaTjMxLXceOONaNSoEUaMGKHIDHVzERABERABERCBEkNAMiN/l1Iyw3duZPbHH3/4vmEuWzCHnWSG33CqIREQgeIiM5jbgsk6OZ2PVZgzg/MPM7Gna7ntttvMcJORI0eCOTM6dOhgZkGJiIgwVTk90KBBg5QzQz8BERABERABERCBYkVAMiN/l0syw3dukhmnmGmYie/9R1uIwH9NoMhEZrz11lsYO3YsOKtJrVq1TGTGnXfeia1bt5rhJTNnzjRTBnEGE+bSePDBB800Pm3btjVTWtEEc45jznX8+eef44knnsDOnTtRvnx5nxgrZ4ZPuFRZBERABERABETAzwQkM/IHVDLDd27+khn8d7hVFJnh+3XQFiIgAvkjUGRkBoUEp1PltKr//vuvmQuZ06wyAiM5OdlEZ2zYsAFpaWmoX7++SQDarVs351lv3rwZ99xzD9auXWuGqVCOtGvXzmcqkhk+I9MGIiACIiACIiACfiTgSWYEBgaavGB8t7+CgoKc37ne+s5318+u31k/ODjY1HNdZ1/urh0us9fhZx6Xtdw6Fqtt+z6setY5eYuRbVo3zXnlQWMd/hvT/mKeNn7nu7uXw+FwLuf29u9WfXfLPLVr35e1f7Zv385+XK7Hzbqc5c+fhezsCfQL2jaHgEtmFJRiydr+yy+/BF98UK0iAv4mUGRkhr9PLL/tSWbkl5y2EwEREAEREAER8AcByQzPFCUzPDPypoZkxilKGmbiTY/Jvc7ll1+Ofv36oVevXjkqbd++HXy5SxtQsD2e2vq9997Dp59+ir/++gs9e/bEhAkTnCuZE8b1AfcLL7yARx55xNR5//338cknn5hjrFixohkZwAh/V0nKkQF33XWXeaDO9VYZP368aYPpDjjTJvft68gAf3Eoje1IZrhcdcmM0vgz0DmLgAiIgAiIQNEhIJnh+VpIZnhm5E0NcmTks78KZyFUZIa/aBavdnKTGYVxFpzpkhFhFA6cldJVZtx+++0met8qrMMIMZYXX3zRpC3gTDwUGhQWHB3Qu3dvZ/3ExERcccUVCA8Pxw033OCUGUyDwJEFX3/9NapXr46BAwciNTUVU6ZMKYzT1j4ASGZIZuiHIAIiIAIiIAIiUIQISGZ4vhiSGZ4ZeVODHNevX+9NVa/qNG7cWDLDK1Ilr1JuMsN1mEnDhg1x//33mxksGQ3TvHlzTJw40UgIFg5HefXVV3HgwAE0adLETA5Rs2ZNs+6NN95A69atzTbuytNPPw2KB3cyg1Eb3pTHH3/cDP2yT0oxbNgwM7vmihUr0KJFC6fMuPfee3Huuedi+PDhpult27aZ42POR0Z5qJx5ApIZkhlnvpdpDyIgAiIgAiIgAl4TkMzwjEoywzMjb2pIZpyipGEm3vSY3Ov4IjMovT7++GPT2LXXXmvyHvbo0QNLly7FAw88gGnTpplIiXfffdd85qQP7Ktt2rQxIqRPnz4+yYzOnTvjnHPOMRNJXHnllRg8eDCio6NPa4NRRZwh84477jD7YaEE6du3rzk2RmvYZQaPmxEZdpnRsmVLI2ouvfTSggHV1l4RkMyQzPCqo6iSCIiACIiACIhA4RCQzPDMWTLDMyNvakhmSGZ400+8qeOLzOBEDe3btzfNjho1CnFxceb97rvvBocqcbiGVTjxw7x588xsl56Ku8iMw4cP47fffkODBg1w8OBBMMqiRo0amDx58mnNjRw5Et9//z3mz59vhpRQbnTt2hWDBg0ykoPDVewyg6Ll+eefx+zZs02EBo+bkSjTp0830kTlzBOQzJDMOPO9THsQAREQAREQARHwmoBkhmdUkhmeGXlTgxzXrVvnTVWv6nBYgHJmeIWqxFXyRWZQAljT+XI4x86dO83QECbQ3L9/P8qUKePkExsba6I4OHzDU3EnM1y34ew93M++fftMpIZVOISF+5kzZw7OPvtss5izbC5YsMApPlxlBvv62LFjTY4Mzr7JqJIxY8Zg4cKF4HAalTNPQDJDMuPM9zLtQQREQAREQAREwGsCkhmeUUlmeGbkTQ1ytCdG9GabvOo0bdpUMqOgEIvp9v6QGZxJhMMzKAXyU7yRGZs3bzb7+Oeff0z0Bcs777wDRovMnTsXVatWde6aQ01++OEHZz2KFSYa5bAVd5EdjADp3r07Nm3a5NwmP+ehbbwnIJkhmeF9b1FNERABERABERCBM05AMsMzYskMz4y8qSGZcYqScmZ402Nyr0OZwdwSjF6wCmcM4UwfHHrBxJ4sjFjILTKDuTEefvhhE+nAKJ+EhAQsWrQI119/PQIDA3NNAOpwOMDXs88+axKAvvbaa0Y68MVcF+XKlTNJRJlU9MknnzQRGdbxUEqMHj0anBGF+S9YeNxMSMrhLykpKc7zoWRhvo8BAwaYNtlnduzYgTp16pjkn5zulbk/uF6lcAhIZkhmFE5P015EQAREQAREQAQ8ErBEBivys+uL/6Dni8utz9Y7/wFuX29953ten7mO7Vn13L3zpsBabtW1L+M61+/u9pvbcVjn4xFQPipkZmaCL85QwLBwvvNlLbO+W++8Kcqrjn2967a5telaz9q/dTzWdvbtreO23ln3yJEj+SCQ+yaSGZIZ/upQlBkbN27M0dxtt91mckd4KzO4MeUHh27s3r3bDDdhu2+//XaeCUBffvllIyTshVJkxIgR+PTTT43c4PCV8uXLmyEmTNjJ2UlYGE20a9euHNteddVVRri4FtdhJozuuPXWW832nL2Es5s89thj5lhVCoeAZIZkRuH0NO1FBERABERABETAIwHJDI+IfK4gmZG3zFizZo3PTHPboFmzZhpm4jeaakgERMATAckMyQxPfUTrRUAEREAEREAEComAZIb/QUtmSGZ406s0zMQbSqojAkWLgGSGZEbR6pE6GhEQAREQAREoxQQkM/x/8SUz8pYZq1ev9hv05s2bKzLDbzTVkAiIgCcCkhknx6TaQTHhi4oIiIAIiIAIiIAIFDYByQz/E5fMyFtmcAYGf5UWLVpIZvgLptoRARHwSEAywwUR/xEhmeGx36iCCIiACIiACIjAGSAgmeF/qJIZkhne9CoNM/GGkuqIQNEiIJkhmVG0eqSORgREQAREQARKMQHJDP9ffMmMoiMz7rvvPixZsgTbt28302/27t07x8F98803ZjYIzhLBWSw4bWa1atVMHU7Tef/992P27NmIiYnB0KFD8dBDDzm337JlC+655x4woSmnypw0aRLatWvnXM+ZLSZOnGim2uzVq5f5bH+AKZnh/9+eWhSBM01AMkMy40z3MbUvAiIgAiIgAiLgJQHJDC9B+VBNMiNvmbFq1SofaOZdtWXLlnkOM6FguOCCC4yEGDJkSA6Z8ffff6NBgwZGYHTp0gWPPvqomZ6T8oOlX79++OuvvzBjxgxs3boV11xzDSg/OnToYKbZvfjii3H11Vfjueeew9SpU037nDKzXLlyZprNAQMGYP78+ahQoQK6du2KW265Bc8//7zzhCQz/NYN1JAIFBoByQzJjELrbNqRCIiACIiACIhA3gQkM/zfQyQzio7MsI6kcePGeOKJJ3LIjFdeeQXfffcdli1bZqrt378f5557Lnbu3Inq1aujfPnymDVrFjp27GjWP/jggybK4qOPPgKFTPv27XH06FHqqzXRAAAgAElEQVRERUWZ9RQjgwcPxt13323kBZOTvvDCC2bdF198YdZRllhFMsP/vz1PLfbv3x+1atUy4kpFBPJDQDLDjczID0htIwIiIAIiIAIiIALFkQAFCl+BgYHmFRQU5HznZ9fvrGstt68LDg7OUdf6Tib2+vxsb8Pat13kcBvX7/llS5mRkZFhnt5nZWU5P3OZtdz67Prd2tabuvZt7QLF2m9+j9++HY/fn4WMV65c6bcmW7Vq5VUCUHcy46677jLDRyZMmOA8nipVquCDDz5Aw4YNzU3vsWPHTGQFy9tvv23WMYEpoznGjRuH33//3bltjx49jAQZM2YMatSoYdYzGoNl8+bNJkIkPj4e0dHRZplkRt7d4KabbsLatWtNVEx4eLhf+ow/Zcb06dPNtd6zZ4+57uwfFFgs8+bNM8OSKMjatm2LN998E+ecc47bc0hMTDRRPHPnzkXZsmWNdOvbt6+pu3TpUowdOxbr1683Q5Q6d+6MUaNGmegfq6xbt85EBfGd/ZnSrE+fPmb1woUL8eyzzxpBx/43fvx4E1Gkkn8Ckhku7Pz1H878XxJtKQIiIAIi8P/snQeUFMXahj9gyVkQQVFRkgqKKCKKCqJiDijmiAQTJq4CYrqoKIgg5giIWYyIWRFJkkGQICIqYkDiBRTYJf3nKf5ammF2J2xvmN23zpkzM91V1dVvV89uPf0FKSAFpEDeKSCYsR12RAMWRQFmTJo0KanJ1qJFi6jt4gEu0WDGeeed5xZ4DzzwQGa/DRs2tN69e1ujRo3skEMOsU2bNhmQjPLGG2+4fYAJ4l/gSjJ+/PjMttdcc40DYixqq1Wr5vafeOKJbv9ff/1le+65p3sHmFAEM7KeBsQwQX8W5wADrlUYJSyYASTADWnQoEFGRh3GiyUPEOv333932wAYJ5xwgt1xxx2GSxNWQNEKMVuIvzJs2DBbtGiRtW/f3s21Y445xl599VUHMVq2bGkbNmxw7lJANuYYZfny5Yar1e23327t2rWz9evX25o1a+ywww5zkIV75rnnnrO2bdu6/oEZAKKw4FAY1yTV+hDMEMxItTmr8UoBKSAFpIAUkAIhKiCYIZgR1nRisZYszJBlRlhXIfx+sEbAUoFF/Ny5c13cEl+wmiEwK3AAIIQ1RDC4KnFNiE2yevVqF3gVlyCsHYiLEgkz6PeRRx5xkKlp06YOTtSpU8cd6uOPP3Zw4Pzzz9/lBIEUzJ8rrrhil30Ag88//9yNn7J06VJn6YN1xT777LNTfYAmxyPmig8eC9zAnYl4L5Hl/ffftz59+ti0adPcLuK1MPbnn39+l7pYDwFDAC++AOsGDBhgZ5xxRvgXrYj0KJghmFFEprpOUwpIASkgBaSAFIimgGCGYEZYd0ZOYAYxM1hw+oCfLDrJZMLTcR8zwwf8ZLw8iefpuI+ZQSBQ3FDKli3rTgcrjx49emTGzOCJuQ/4iZUG+xQzI74rj3YdO3Z0MAOd58yZk2nRAhjA0gZLA8rpp5/ussrg5oMFxFFHHeWsYngHCGBNAyyIhBm4cGBNQ93GjRs7IMDn0aNHOwsbrB1WrVrlXIuCBWsdXEZwI3nhhRechdVZZ51lZK/B4oF5grtIv379doIIABcsJIIF6wnOBTcQLDsoQAgy73z99de7iIU7CZYfL7/8sttHbBasMBgz1iG4XQEriP0yZMgQd96RMAOtmIsqySkgmCGYkdzMUSspIAWkgBSQAlKgUCggmFG0YcbEiRNDm8csWLOzzMjIyHCxS1jkEfTx4osvtlKlSrkYLSwkWRjz9JpYBOwnhauHGwT8XLhwoREbAcBBHQKCBrOZnHnmmS4mAW4BPP33i1ICfvKEnYUki1QWnSx4lc0k9qXH6oAsMWSSqVGjhoMSXDesKihcs2eeecYFYKUQQ2Lt2rXuHdeOb7/91i3iKVx7rBGefPLJXWAGgVqbNGlit956607QgXgXuHJkVYAJxJ3AlQToAMwApDA/7r77bmet0aBBA7vrrrsyu6Au7iY+horfwTkCbHAX8e5M7777rgMhkVl/gBvE0sDqo379+q4LQAgphLEwYVv37t3dHP7ss8/cnMVV5cUXX3TuTgAQIMaNN97o5iwlHqum2FesaNW48vLLrNhpp5y87eNPPytaZ57F2SpmhqaBFJACUkAKSAEpUJQUEMwQzAhrvseCGYAHnsAHy8iRIzPN7LG8YDHLU+1jjz3WPRXnqTaFRWLnzp1dOlaetLM4JWaBL8TO4Ck3MQjq1q3rFtjeVYA6ZDIhuChAhcU4C2riH/iimBnRZwEQCNDEop6CywlAyUMwYAYWFD6QJa4hQCS0Biakp6cbVje+cE2wooi0zMBVhACdFStWzKxLvAksPrKKz0JFMtgADqgHoKIAs7j+ZMbJDcsMAA1uLcCT4Nj4zPkBPwATS5YscYADkMF5AT769u3rrDnIysP5AuCYtyrJKdDhyisEM4LSCWYkN5HUSgpIASkgBaSAFEhNBQQzijbMYGEWViFTRKo+XRbM2HUWACJIcQsA8llf+IxWWMxgSZEdzAAYAT3isczAggKrCFxNEi1YexBrAzAQCTOImfHll19mBvxctmyZc0Ei20hWMTN8wE/6ioyZgYXGpZde6iwsvDWKHy+uONWrV7cHH3zQbcLNBrcTAooC4Lg3fKYj4n8APwB2AI9UvW8SvVZh17+mcyfBDMGMsKeV+pMCUkAKSAEpIAVSRQHBDMGMsOaqYEZYShaMfnDjIU0pWWJKly6dOSjcK4AYWBlkBzOw6MBaZ/jw4TFjZhBnomvXrs7ageCfWOLgygGgwA0puwCgWN1MmDDBQRNgwQUXXODcTLAAwToCtyZicBx//PHOvQTLEZ/NhHYENSWIqYcXWFIQi+WXX35xWUnoFxcRrH7IbgIgoX8Kv59eG9yYgDHvvfee7bfffi4tK24mfGdcHAvwQjBUssIANIjzwT6KgEbi877r9dcJZghmJD5x1EIKSAEpIAWkgBRIfQX4R5yFAq8SJUrs8s42/4qsE7kPH3Nfx+/zfufB75HH47sfRzyKeita/vHnc+R7sI/gk1B86SmRaVhZSGzevNktKIL7+BxtW7Q6tGc7x/Ptgm3909h4zi+7OmEvdtBPlhnbFZdlxq4z78ILL3SLcqBFsOAahDvQ/PnznXVGVm4mtAGIEPQTfclmwoKerB+AhchsJmQHwY2FwKy4ZeBqRNrT7AKAcgysRQAHuMIAFgAQHNOnPCXuBsE6yTQCXCGWB6l5KQQCxXUJ6w3Kv//+68ZFG8ZA4FHgDYXtwJZgKVeunHOLonCfAyceffRRByqAKKQaJv0vvwvEBcGyA/cm3GroG4sX2nFvh31/5/T3JhXa/6fbrYIZwQslN5NUmLYaoxSQAlJACkgBKRCGAoIZW91CoijDDBaXYRXcBFJ1QSaYEdYsyLofFvRYJpC1hqCchakEwamHlx5yRr6jA9uC8FMwI7nZ0KtnT8EMwYzkJo9aSQEpIAWkgBSQAqmtgGCGYAYuBGEVTPEFM8JSs3D089VXXzkXDay0sFgg0wdxNLDIKkzFwwwPRj3AIHUs8ALrkSDU4HOvO24vTBLk27kom0lAellm5Ns81IGlgBSQAlJACkiBPFZAMEMwQzBj+00ny4zc+fEhgCbuI/zWEHhzwIABLqhoYSvAjCDI4DMgg3dAhocZvN/Zq7s7/VKBOCTF8k2QXDpylG5z6UiyzAjOHcGMfLuTdGApIAWkgBSQAlIgjxUQzBDMGDduXGizjhgHsswITU51lEIKBGPkADH8i4wwAAy+8/nuu3o6KxWV8BQo8pYZAhjhTSb1JAWkgBSQAlJACqSOAoIZghmCGdvvV1lmpM7vVkEcqY+9411KvDWGhxkbN24UyMilC1fkYYYsM3JpZqlbKSAFpIAUkAJSoEArIJghmCGYIZhRoH+kUmRwPqhn0K0EkMFrw4YN7v2+3nfLKiMXrqdgRkBUWWnkwgxTl1JACkgBKSAFpECBVEAwQzBj7Nixoc3N4447Tm4moampjlJJAQ8zghYZAAwsMoAZ997TSyAjly6oYIZgRi5NLXUrBaSAFJACUkAKFGQFBDMEM8aMGRPaFG3VqpVgRmhqqqNUUiAIMwAY3iLDw4z777tHMCP0C7rNNmdsVgDQoK6yzAh9lqlDKSAFpIAUkAJSoIAqQHpEXvz/U6JECfeZ98jPwW3BOsHtBLXz7UqWLJnZl++b/ZHH8cf37wSPDPt/MRYZ+LP71In+e/Cdz9FePqiff/epFX1bvtMvwf38Mfy2yP7Zn9MSdnBNtBbM2H5VFDMjp7Nz1/aPP/64ffPNN/bee+9l7mzevLnVrl17l2233XabnXzyyVanTh2bNWuW7bPPPnEPaOHChUb76dOnW/ny5a19+/Z23333ud8jyqBBg+zFF1+0VatW2UEHHWR9+/a1Zs2auX3PPPOM9erVa6djff3119a0adO4j09F7ncf5NNbZAAy1q9f714PPbhjPAl1XKAqb7OMDZtskxW3MmXTbLu6+VXIHpNmlffaWzAjeAnC/gOaX5dXx5UCUkAKSAEpIAWkQCwFBDO2RoUYHmwUBZjBYjOs0rp1a1lmhCVmIehn2rRpdvbZZ9vixYudVcKKFSuMOYIrxrx58zK31a9f377//nurWLFiUjDjhBNOcOle+/fvb3///bede+65duONN9rVV19tX375pXXo0MFGjBhhjRs3tieffNKef/55++GHHxw4BWYAQdjuS+nSpROGqj4Vqw/4iWsJEOPff/91biYP9+uTCVeSvbQ+uOiGDRvd+EqXKW2lS5XKcb9+PJvSMyx987Ydw3OQu7iVLJlmacW3WUZ6GavT/DDbr9jvNnXyL7ahdKJAY5tt2pBh6duKW+myJa1kIFfr1owMW79pm6WVKWVlSsSTxHWbpW8obw1bNRPMEMxI9pZSOykgBaSAFJACUiCVFRDMEMwQzNh+B8syI/xfMhb4++67rwMJWEKMHDnSPvroI1u6dKndfffdmdvuvPNOmz17tq1ZsyZLmAEQePDBB+3mm2+26tWr7zTYevXq2ZAhQ4yYLZRu3bq5BT5wA4sMLEM++eQTt2/ZsmXWsGFD++mnn6xatWoOZsycOdMBjpyUIMzwriXADMa9bt06GzigX46gQ3p6hv3vf2scLAQwWLFitnXLFitevIRVrlzJSpUqmZPh26aMYrbHwc2t8R6lrTgsYesW25yxwdasXG6//fKrLd9YzLZtq2KNWjWx2va3TR8711anlbS0eLiDG9k227SxhO3V/GhrVHm1zfrmO/u7+HagsTVjk5Xa/yg7pm4Z+2vGaJv1v7Q4gIZgRtQLLsuMHN0HaiwFpIAUkAJSQAqkkAKCGYIZghmCGbn5k9WuXTs7/vjj7aabbrI77rjDgYS//vrLuYP4batXr7Znn302W5ixcuVKA1pMmTLFsOQIloEDB9qiRYsyLTPOO+8850rStm1bZ6lxzjnnOMuLgw8+2J544gn79NNP7auvvnJdADMeeeQRwxqjZs2adskll1jHjh2Ttszw8TK8ewnvwIxBj/ZPGmZg7bFy5WorV66slS1b1kqWLmXFrJgLLprhsqVstKpVq1jp0qWSvJQB0FA1w1b+scL+2VLCSlWobNV3K2dpW9bYDxOn22/pMInSVrLYRttUvKSVKk7Mik2WscVs29Zthk1HseLFLa1UmpXexboiGZixzbZs2mwZm7fZFueCWNzSSqZZaUdQBDMEM5Kc7momBaSAFJACUkAKFA4FBDMEM0aPHh3aZGbRGnZcj9AGF6MjWWbkjtKAAtxN3nzzTediggXEn3/+6eCF3wY8uPzyy7OFGdmNjhgbXbp0sR9//NFVw71kwIAB7jOuGQ888IA99thjbm7WqFHD3n33XedyQvnuu++cK0itWrWcdcjtt99uPXv2dEAjkUK8DKwzAAzBWBn0zStZmEGf/1uz1kqmpVnZMmXsiisvtyOaHuqGNn3md/bSy6/Y+vUbbNPmzbZb1SpJApMI0DB6pv2xBZMJs/L7HWHHNqxkG3+ZYqMXbLMGxzS3eml/2KQxC2xt8TJWo+GBtn+18laubClLs62W/u8q+/3HBfbT/7b8P3TwKiYKM8w2bSxuFevUtwP2rmaVyxS3jH9W2R+LfrQfV2y2MqVMbibRJqgsMxK5bVVXCkgBKSAFpIAUSGUFBDMEMwh2mNPSpk2bzC4EM3KqZuFq/+2339qll17qoAHBP4lVgetFkyZNHOSoW7euTZ482b1n52aSlSqAAywuOnfu7Cw9sPIAZpBZByiBRcbgwYPtrbfeci4sH374odvOMXEziSxPP/20c4fBeiOREg/M4Pc20bLdwmOjVapU0Tpd3cEaH9TQZUqhYE0ye+58GzzkJVu37h8rV66MlStXLtFDbHcBSU+z2kEXkGJpVnzrJkuv3MjaNqtl236faaPmZFi9AMz4n1W0+sc0t7pl/rXlf6yyf62MVd+zulUovtbmj5tqS7YG42JEHGP0jO2WHq4UsyoNj97hZrK6hKVt2Wrl6x9pR+5XzjavWWZ/r9lmFWrUsKplNtkfMybZ96u3WbFNFRQzI/JqC2YkMf/VRApIASkgBaSAFEhJBQQzBDNGjRoV2twlEKNgRmhyFoqOWHgTNwOAALx49dVX3XkBwM466yzn5rFgwQK3LRmY8dtvvzkw8uuvv1rlypVdP0OHDrXXX3/dBf+8/vrr3faHHnooU09cXYAWzNfIQoyN4cOH2xdffJGQ/rkFM4AUBCKuVKmSPTagn61ds9aKEzMDBLF1q1WoUNFuvb2nrVm71ooVL2aVKlZMaNzbK+8KGpZsSrMyFXazfQ9qZPV2K26r5n9rkxaX3MkyIxNmFF9iE79ZYP8rZlZ678OtdaPK9r+5E2zyX1usTGZQjcAxqmYFdbban8TMWFXMrFhNO6zVQVZjw682fsJPtg5DkTJ721HHNLSq//xkYycutg1W2Q5QANCdr7dgRhLzX02kgBSQAlJACkiBlFRAMEMwQzBj+60rN5Pc+wk77bTTXMBNgnfecMMN7kCkQ33nnXfsmGOOccE7gzCDuBh777135oBI9UwGlGgBQHEjadSokXMz6dq1q7uOZC9p0KCBPfroo67vp556ygEKLDMIRnrdddc5sMIxCA566KGHuqCiuKtce+21zsrjlltuSUiQ3IIZuJAACMuXL2ePDXjYnZ9PObtt21YrX76idbu9p/27fr2L80FcjcRLdqBhm6Wv/MmmTP/N/tlWweq13OFmshPMGPOjrS9ZzDIq1Lfjm9e2zYum2LhfNliZzJQlwWNk2Oo/V9k/mdmqi1mpyrtbjYrFtwcAXWm2rVJDa9O8tm1dPNW++fFf51ayaWNJ26fF0XZApeU288vvbem2ynagYIZgRuITXi2kgBSQAlJACkiBwqCAYIZghmCGYEZu/5b16dPHBdkk6Obhhx/uDocrxxVXXOGCdnbq1GknmBE5HuJdnH766VkGAJ0xY4aREWXOnDnO9YLYLfRbpUoVZ9Vw//33O5iBCwpWIj169HBBQSnEyMD1BEiw5557ugCgPhtKIrrkFszYtGmzbdm6xdJKpFmXzh3tgPp1d3Iz+X7ufBvy0ssuNkhaWgmX7jbxEgQNm/4/AOgW27xxva1ZtcKW/S/DSpQuZlsyylndGDBjU/l61qrF3rZ10RQb8/MGKxsNZpDNZPRM+31zsf/PnLLNKtQPuJkIZiR+CX0LWWYkr51aSgEpIAWkgBSQAqmlAP/3ADR452kfL77zDzHv0b5TN7jft4vWnnqRfQfrBY+NcsH/w/gcy2Uh8v826ge38Z0X/+izqOEz73z32/znyO8E3vNtg3XYHqxLf35b8Fh+O+/+ldPZEUuPRPtHK5/VIdG20eqfeOKJMa9ZGMfJjT5kmZEbqhadPnMLZpQsWco2btzgfte2bNlsl192uR1x2PYAoNNmzrJhr7zsQAe/DYAcfosSL5FuJjPtj83FrXjxYla8RDFL256r1TLSQ4QZpGYtluZSu27dtNlKB1OzBtxMdt/wi02YsMj++X83kxYBN5ONVtkayDJj58stmJH49FcLKSAFpIAUkAJSIDUVEMzY2TIjCDoEMxKf04IZiWumFoVDgdyCGZUrV7EyZUq7dLbA323bzLmckAd1u2uJOZCxxx572MaN6bZ27ZokBI0eADQz3IXrMQ9hxurilrbFrHz95v8fAHS5LV271Sruvj0A6F8zp9islVus+JbtQUuLnXbKyds+/vSzJE688DURzCh811RnJAWkgBSQAlJACkRXQDBDMIMgiWGVk046SZYZYYmpflJKgXhgRjLrzO1xMMpZ3Xr1bcP69c7yolSpUk4b4ohg6VayVClb8ttilwI2WeutzRk7ZzNZaiWc1cSOss02xXAz+TfNbFOF+tbau5ksWh+ImWGW1TG2btpiZeoetSObyariVqqE2aaMElalTgM7YJ/qVqm0Wca/q+2PRQtt4bJ0K1mymAuAurVcbcGM4GVKZpKl1J2mwUoBKSAFpIAUkAJS4P8VEMwQzBDM2H4zyM1EP4s5USC3YIYfE0Bjj5o1rX69Brb77ru7zCVLly61RT/9ZMuW/e1ARk7L5vRNlrGtuJUqHQkyfM9YcGy2TduKW+kyJayEy4Ky/XuZMiXM5SjZssU2ZGw1S0sLxMvYMbKsjoGrycbN2yytVJqVKrGDomzZvMU2bd5qW7cVc+ecllbcSgb2AzSKvGWGAEZOp77aSwEpIAWkgBSQAqmogGCGYIZghmBGKv52FbQx5zbMKGjnW5DGU+RhRvBiCGwUpKmpsUgBKSAFpIAUkAK5qYBghmDGF198EdoUa9u2bdJm7qENIsmOZJmRpHBq5hQQzMi/iSCYEdBeMCP/JqKOLAWkgBSQAlJACuStAoIZghmff/55aJPu5JNPFswITU11lEoKCGbk39USzBDMyL/ZpyNLASkgBaSAFJAC+aaAYIZghmDG9ttPlhm5/zN02GGH2fPPP2/NmjXL/YPl8RHigRl5PKQiczjBDMGMIjPZdaJSQApIASkgBaSAmYcYpPrj5b8TGZ+X3+4/B9+pG217tLZsi1bfb/P7+e5fPhp/vNayvl4wij/b/HfSrfoX23z6Vf/Oti1btmRuD3727bLbH61+ZLvgGPicbEk2U0FWx0Onzz4LL6PhKaecIsuMZC9uyO2OPfZYu+666+ySSy6J2fMhhxxiQ4YMyXXIMHz4cGvdurXVqFHDrr/+emvQoIHdcsstMccXqwLBL2+++Wb75JNPrFKlSnbbbbdZp06dYjULdb9gRqhyJtSZYIZgRkITRpWlgBSQAlJACkiB1FZAMGMHvBDMEMzgbi5slhkFEWYEfzXDhBndunWzBQsW2LBhw2zRokXWvn17e+ONN+yYY47Jsx9qwYw8k3qXAwlmCGbk3+zTkaWAFJACUkAKSIE8V0AwQzCDSSfLjB23XmGGGS+//LKNGDHC9thjD5s1a5YLVjlgwAADeHTv3t1ZZVSrVs1Kly7tvl922WWuXs+ePW3+/Pm25557Wp8+fez44493gh100EHWpUsX++ijjxwEwm3kiSeesJIlS9r69evtxhtvtG+++cZZO9WpU8dGjhxpFSpUMO9m8ssvvziLDOpjSdGmTRtnpTF+/Hh7/fXXMy9Kr1693Fj79+9vH3/8sev7/PPP3+n3EssojvHaa6/Zcccd5/YBNzZu3GhPP/10nv22CmbkmdSCGdlJHa9JY/5dLh1ZCkgBKSAFpIAUkAI5U0AwQzDDw4xPP/00Z5Mp0PrUU0+Vm0loauaso6BlBjCDBT5uGM2bNzcy2AAtvvvuO3eQSDeTlStXunpAhLPPPtumTp1ql156qU2YMMFq1qzpYMahhx7qLCEop59+ul199dV20UUX2bPPPmtjx451gKRUqVI2e/ZsO/DAAx0oCcbMiLTMWL58uTVp0sTmzJlju+22m3P94jhACmDJ7bffbqtWrbLBgwfvJMzixYvdWH7++WerWrWq2zd06FB75ZVX7Ouvv86ZiAm0jgUz+j70QAK9qWoiCsgyI6CWYEYiU0d1pYAUkAJSQApIgVRUQDBDMMPDDBa4YZXTTjtNMCMsMXPYTyTMwO3CgytAAXErAACVK1feBWa8+OKLru67776bOQpgBfEurrjiCgcZnnnmGWvVqpXb/9BDD9natWvdO7DhzTfftIEDB1rjxo2d9Y8v2cEM6gBDSO/LsUaNGmU9evSwadOmZavEvHnzrGXLlgYMSUtLc3UZd79+/WzKlCk5VDH+5rFgxqxpk6xbjzvj71A141ZAMEMwI+7JoopSQApIASkgBaRA6isgmCGYIZix831c2N1MyFqDlYMvWFjMmDHDuZBEWmbce++9zuoC4OELQTY7d+7s3EOAGW+99ZYdfPDBbvegQYMcGHn88cctPT3dHnnkEQcUaEMA0rvuussFDY4FM3CFwTWEseLGUr9+fWeRkV1JFcsMwYzc+7spmCGYkXuzSz1LASkgBaSAFJACBU4BwQzBDA8ziEUQVsHdIOyMK2GNLVY/RRlm4KaBNYZPmUr61HHjxjlXjWglO5gRrP/TTz/ZBRdcYPfcc4+dc845O8GMrl27Wr169XbKZgIIwSWFWBxYaODWsu+++2Z76XzMjGDAz4IYM0MwI9YdmPx+wQzBjORnj1pKASkgBaSAFJACKaeAYIZghmDGzrdtUYYZJ510krO6ADxQli1b5lw3+vbta2eddZYL5IkVR+3atW3vvffO1jIDCFKrVi2rW7eurV692oijAswAdAUtM3r37m3E5sCaI1gAEZMnT3buL0EXqKwCgNKWNmQxeemll4zgou3atXNWKAUpm4lgRu79mRTMEMzIvdmlnqWAFJACUkAKSIECp4BghmBGmDCDhaovsswoGLd7ZMyM7NxMAAXEp1i3bp3hYjBsNMkAACAASURBVELMCgJ33n333e4dFxGsN3AfIXNIdpYZQAQypRDDggwmxMEAZvCbE4QZWG106NDBlixZYsCUF154wQlHjAy+47py5ZVXZoqZVQBQKuDOctNNN7k4HxUrVnSuKZ06dcrTC6GYGXkq904HE8wQzMi/2acjSwEpIAWkgBSQAnmqQPHixY0XiwsWKf4z7/67f4/cxvZgO777ugTf83377bxTgvV8n5HHzyoIO9uDC+REgrXTjqfKvGOOTuGdbbz85+A7n/133y5yf2TbYJ++b18nq33JXPSwQQFaYtIfVjnjjDPkZhKWmEW0n6VLlzpwsmDBAmedkSpFMCP/rpRghmBG/s0+HVkKSAEpIAWkgBTIUwUEMwQz/IQDZowcOTK0+XfmmWcKZoSmZtHrCACIFceKFStcitdUKoIZ+Xe1BDMEM/Jv9unIUkAKSAEpIAWkQJ4qIJghmCGYsestV9hiZuTpj0oIByP45/7772977bWXy4RCbI5UKsnCDAKcRsb3IO0trj9hWk3hdjRnzhwX+2S//fbLlBZrKgKtfv3119a0adN8kbxnz57ufHFN2mOPPaxjx47ObSjeIpghmBHvXFE9KSAFpIAUkAJSIMUVEMwQzBDMEMxI8Z+xAjf8VIAZGzdutPbt27v4KBTilZx22mkuECswIb9gxqRJk1zQWNyKiKVy+eWXu8CwxE6JpxR5mJGI72U8gqqOFJACUkAKSAEpIAUKqgKCGYIZQZjx4YcfhjZVyXwRdlyP0AYXoyNZZuSV0oXzOLkFM9avX2833nijffPNNy7ODwFYcQ0juCqWDFg1jB071sqUKWNdunRxdaMVLDO4P998802bPn26q0JAV4KnkooXKxAPM5566ikXkJWAsLQjoGu1atVccFaOgXWHL8cff7zddddddsIJJ7jsMwSQJRtO2bJlXSBWrCwo77zzjjveX3/95Y5DgFfOJbIAVk455RQXwPWaa66Jei6R4yvyMCOoksBG4fyB0VlJASkgBaSAFJAC2xUQzBDMEMzY9ddAMEO/kDlRILdgBrFDgBVDhgyxUqVKuewyBx54oJUuXdpZVRAslTgjQIBzzz3XwQS2RxagxK233mq4sPTp08eaN29uRxxxhHNxAUh4mPH+++87OME7rj4333yzrV271kGQWDAD95Xhw4e7ftesWWN//vmnG+uYMWMcmHjrrbescePGDp7wefTo0S6gNOXBBx+0oUOHunS+uN6QmaZGjRq7nEe08QlmBGQSzMjJbay2UkAKSAEpIAWkQEFXQDBDMCMIM0aMGBHalD377LNlmRGamuoolRTILZgxePBgBxIGDhzoQIBfq/7www/OGmLx4sVGJikKwAOXDWBBVjADWDB37ly75JJLrHv37i5WBnFKPMxg+5FHHukgBgUri4YNG9qvv/5qCxcuzNYyo379+tarVy8HVYKZaK666ipr0qSJgym+0CfAgjgplH/++ccBkMmTJzvLEdICY20SWaKNTzBDMCOVfis0VikgBaSAFJACUiAHCghmCGYEYcYHH3yQg9m0c9NzzjlHMCM0NdVRKimQLMyoV6+ec+nAOsIX4kVgtYAVAoFRcc8gKCouISzmsZwAQlx22WXOisGXjIwMZwnxxhtvZAkzWrdubUcddZSdfPLJDo7gNhKEGW3atLGuXbs6IOFLzZo1nZsLwCE7N5OpU6dav379HFDBYuT+++93LiVAF6w0KlasmNkn4GLYsGHWokWLXcYKZMGtxcf2CFaINj7BDMGMVPqt0FilgBSQAlJACkiBHCgAzODpHu8lSpRw7xT/2b/7/ZHbacuTwGD7yLrs9/V838F+fX0/Dj8m4i34J4+8B78HYzEE9/k6wbpeHrbxwtecF5+3bNkBM9jG9+C2rL7TdvPmza4fXz/y3e8LHifyeH4syVzCsONRoKNgxvYrITeTZGak2ngFkoUZwAUsF3j50q1bN/dbA9QIFoJjXnDBBc6tpEGDBkYqZKwl/G94dlfDu5kAKS699FL76quvbN68eQ4axGuZ8ccff9j555/vLDt8weICqxGAhS8AmCeffNLefvttBzauuOIKa9myZZYxMCLHTawNwAkuMZFFlhkx7jm5mehHSQpIASkgBaSAFCjMCghmCGb4+S2YseNOF8wozL96uX9uycIMgMWrr77qXETq1q2bufh/+eWXnbXGuHHjXKYP9uEicuqppzqYQVwMPh9++OF2xx13WLly5VwmEOJbNGvWbJcTDsKM33//3ZYuXZpZLwgz3nvvPRd3g/fatWs71xCOS4yLDRs22AEHHGCfffaZswAhAwrWIQT3PProo+2LL76wtm3buuCfnA8xMBg/ViZYe7zyyivOUgNQgWUJMIYMK5wrQT9xTSFNLPE1CDp60UUX7XIe0cYny4yATIIZuX+z6whSQApIASkgBaRA/ikgmCGYEYQZmLKHVdq1ayc3k7DEVD8ppUCyMAMLDBbuxMUAMOA2ctNNNzl3EgoBOtlP5hIymLDAB2awZmUbsSWABUABYlYANoJWEl7EIMyIFDYIM7D+euKJJ+zFF1900IF2uLnsvvvurhngom/fvu77IYccYhMnTnTwA9eViy++2GbNmuXGxlgefvhh525C4XcGCw5ib+BuQr8EN8WKg1SsxMkgc8s+++xjHTp0sOuuuy7q9Y82PsEMwYyU+rHQYKWAFJACUkAKSIHkFRDMEMwIwgyedIZVMGEP2xUmrLHF6keWGbEU0v7sFEgWZkjVnCsgmCGYkfNZpB6kgBSQAlJACkiBlFBAMEMwQzBj11tVMCMlfr4K7CAFM/Lv0ghmCGbk3+zTkaWAFJACUkAKSIE8VUAwQzAjCDPIkhBWOe+882SZEZaY6ielFBDMyL/LJZghmJF/s09HlgJSQApIASkgBfJUAcEMwQzBDFlm5OmPThE4mGBG/l1kwQzBjPybfTqyFJACUkAKSAEpkKcKCGYIZghmCGbk6Y9OETiYYEb+XWTBDMGM/Jt9OrIUkAJSQApIASmQpwoIZghmBGEG2QnCKu3bt5ebSVhiqp+UUkAwI/8uV4GBGaR5efrpp23lypXWuHFje+yxx6xFixZOGVLDdOnSxUaMGOFy0N555512ww03ZKq2YMECu/rqq11al3r16rl+jjvuuIRVVWrWhCVTAykgBaSAFJACUiCFFOB/HV4lSpQwwIaHG8HvfPZ1/HbeeVEit9GH3x/87OtH7vfHDR7fjyteKcmaEc//bVu3bnULbN4jX1u2bAcbvPvPwe+0i6wT+T1Yx7f1x4zsMziWeM8zWC/sTCHo9/bbbyczlKhtzj//fMGM0NRUR6mkgGBG/l2tAgEzPvnkE7vwwgtt1KhR1qRJE5fPlhy3f/31l/tDRa7ZefPmudy2P/74o5166qn24YcfWuvWrd0foYMPPthOOeUUl+eWfLy9evWyX375xapUqZKQsvH8UUyoQ1WWAlJACkgBKSAFpEABUkAwYwfUEMwQzPC3prKZFKAfqRQcimBG/l20AgEznnrqKXvrrbds7NixTom///7batasacuXL7eqVau61wcffGBt2rRx+6+99lrbuHGjvfTSSzZlyhRr1aqVrVixwsqXL+/2H3DAAdazZ0+76qqrElJWMCMhuVRZCkgBKSAFpIAUSDEFBDMEM/yUZS4MHz48tBl8wQUXyDIjNDXVUSopIJiRf1erQMAMLDBOOukkGzJkiB166KHWv39/Z3kxefJkZ2Gx//77O/eT3XbbzSn17LPP2uDBg23q1Kk2dOhQe/TRR2327NmZKl500UW29957u34SKYIZiailulJACkgBKSAFpECqKSCYIZgRNswAYvgStitMXt1fsszIK6UL53EEM/LvuhYImIGZ31133WX9+vVzRHePPfawzz//3LmcfP/993bIIYcYkyQtLc0p9cYbb1jv3r3thx9+cO4oWHWMHz8+U8VrrrnGuacAPaIVQYv8m3A6shSQAlJACkgBKZB/CghmCGaEDTN8f7LMyL/7WkfOXwUEM/JP/wIBMwYMGOCCdn700UdWt25dFxvj5ptvtvnz59u6detkmZF/80NHlgJSQApIASkgBQqRAoIZghlBmMEDwbAK8e9kmRGWmuonlRTIa5jx559/2mGHHWZLly5NJZkyx0qczAceeMBGjx6d4/EXCJhBbAuCdQ4aNCjzhIiZQUwM3E+ImeEDflKBgKAbNmzIjJlBIFDcUMqWLevaH3jggdajRw/FzMjx9FAHUkAKSAEpIAWkQGFSQDBDMCMIM958883Qpjdu3oIZocmpjkJWAKt/5qgvxGokiUQYJVmYMWPGDLv77rtt1qxZzgOhQYMG7vuxxx6b7bDCghnXX3+9O+Ytt9wS9Xhr1qyxOnXquPANjNF7N6xfv961437/448/Epaw0MGMZ555xgYOHGhkNSE+BpYZV1xxhctcsu+++7qAnwsXLnTpoxYtWuQABwFBg9lMzjzzTLvnnnucC8ptt91mP//8s4MgiRS5nySilupKASkgBaSAFJACqaaAYIZghmDGrnetYmYk9kv25Zdf2rBhw4zFOA+UWYhXq1bNhQoAEBADkbVcTsukSZNcFktf3n//fbf+iyxkwuzTp0/mZpJI+PAEfmNBgxkZGRl20EEHuXVuly5dXIbOadOmuYQWRx11VIGCGfXq1XNGBy1btnTjAoLiWQFUEcwwcxePdKqkVV21apXtt99+Ls0q+aop//zzj3Xu3NlZZ1SqVMnF17jhhhsyLzKxM66++mp3Q+GmAhw57rjjEr5/BDMSlkwNpIAUkAJSQApIgRRSQDBDMEMwQzAjJz9ZrMPIRBmrrF69OlaVmPvDhBn0dccdd2Qe84UXXjAW6WGUZCwzePB++OGH2++//56ZkTNyLDzgB9SQLKNp06YOKGApEWmZwfH79u3rshOR8RMAxPdy5cq5LtlOwgyOVatWLXvsscfcZywySpYs6dbXZA0NeknQzltmsE7/7bffXKxKyjnnnOOsRzBG8DCDpB3/+c9/3Hq8Ro0azkvivPPOc/UJG0EIia+//tr23HNPt8ZnXe/dTIBPZCLFWqZMmTIO7tx4441xXZoC4WYS10jzoJJgRh6IrENIASkgBaSAFJAC+aIA/+cUL148y1eJEiUy90V+9t/pw38OvvM58jvHokTuC/bh6/j3oDA5/b8ME2gemPl3/5nA83zmnX28B7f5z9ntC9aP7IvvwZevG6zH50RL2C4c6ItFc1jl4osvlptJWGIW0H6wHMBC3pfSpUu72A2VK1e2ZcuWuQXvihUr3O6CBjNyU9JkYAaWGWh3xBFH2GWXXeY+B70KxowZYyS1IK5N48aN7fnnn3efAQDAjWDMDOJPAGvIDFqxYkX30J+QDQ8++KB99dVXLkTDq6++6o4FxNi8ebPzhojXzWTKlCl2+umnu+yhXNcTTzzRWeacffbZDmbwe3bMMcc4iALEmDlzprVv394BCyDMrbfe6gAMWUiZH+3atXMAxcOM0047zVnz4GWBpc+5557rDBvYHqsIZgQUyukfzVhia78UkAJSQApIASkgBfJLAcGM7WBDMGP7DBTM2HEnys0kvl+loDsHIGPq1KkunkKwzJ0714UOuP3223fplIX0c889557QL1682GWrZNHNU/6uXbvaAQcckNmG7enp6VkOjOOyeA/ClWiVgWwkmsjOzYQ4FU8++aRrziKb8AZY+uM1wDh32203t3Bnge1jNPpjcQ6PP/64q8vCvnr16ta2bVu79NJLnasN4OHunrdZtx537jI86mMl4fVo1aqVs6Dg3IgpSWZPQIAvDRs2tE8//dRZLwRhBhYmgElgBYVQDVhPzJs3z42BfrCaiCzxwowFCxY4SEFYB4AVnhQAiTPOOMOdM5CDz4SDwNKD0q1bN2OOPPTQQ7bPPvs4sAGwoHA9CB8BzMDD4oQTTnA6e9cgritwBoATqwhmBBQSzIg1XbRfCkgBKSAFpIAUSFUFBDMEM4Jzl/nw+uuvhzadL7nkEllmhKZmwewIt4L777/fDY7YDt99951bvMdTiLNBWADCB0QrpUqVcm4MpPil5BfMwDUDUDB+/Phdhol1AhYOvgBHgRYAhshCPIy///7bWRpkBTOCbagL0MFiY8SIEW6BjzUDlha+4PaBRQRwwMMMkmLguoGlBVZwFMYFoANCAHuw1MDaIbIkAjNwHwEyADN4BzR5mPHFF1+4MBBYcPiCywrzA5ek2rVr7xTPEtjVv39/BzOYF1imECfTFzQgoUc8lmOCGYGrKpgRz0+R6kgBKSAFpIAUkAKpqIBghmBGcN4yH3iaHFZhURe2K0xYY4vVjywzYim0ff+4cePsrLPOyqzMQptYCzxxJ/Bns2bNnMtJZFmyZIkdeeSRLhslhXodOnRwMR14Qs/ilsKTeSACFghYRhBX4sUXX8zsDmsFFu0ULChOOeUUFw8ClwwyZPjy3//+17nMUYAKgIF4LTN8H8SzwEKChTrZO3xhwV6/fn339ZVXXrGbbropcx8BUBkTrhSfffaZswKjxAMzqPfRRx+5OBY//fSTs6gg4CauJpElMmYGmowcOdIaNWq0S93sLDOAJ1h1xMpmAhTBBYb+gUzEtsCVJBHLDNxdyIBCIWMpUAaYgfUIFh9Yw0RzN4w1MwUzAgoJZsSaLtovBaSAFJACUkAKpKoCghmCGcG5K5ixQw3BjPh/1QjMGLROCLbEMoAkDLgkAC98CbpxEBySNJ+4SlCIt4B7BOCCAuTAAoQSZgDQRGAGFiRk66AACYKZWZ599lm78MIL3T5ADot6CpYquIsAeIAfQJp+/fq5fdFgBi43L7/8sostgaXF0qVLnWsGbho+NgawAWBC3AksWuifhT91g24mWMsQzwT3jb322svtnzNnjottAeQhZgbgEojEcXGNAYD07t3bWY7gJhOt+ACgwAyuG33iOgLMCcIMoA0xMxgbWUW5vgT/JPsMUIjgn4AqNAVo+VgYwAwAKLE2qEeAVgAXMGft2rVuvLGKYEZAIcGMWNNF+6WAFJACUkAKSIFUVUAwQzAjOHcFM3aoIZiR2K8aC3wW4hMmTMi0tgj2wBN2FuQspim8T58+Pa6DsHBn0Z6fMIO4H7huUIgJQQBOX8gSgrUEC3gsMbz1BTE1iHdBNhFgBvABFw/AQTSYwZy78847nSUKLiZYtJB2FjABOKAAAwA7v/76q4MkxBYBpkQGAOUY1MMtA6sQxn755ZdnZgRhO24fnAv7gBctWrRw0AB4hOUMYyXDS7BEwozgviDMYDvxMgAZPpsJMVO8yxBgAgsWzoP4Ixwb15xgNhOAF9/RD1gC2MCiJlYRzBDMiDVHtF8KSAEpIAWkgBQoBAoIZghmRMKMrJ6wJzPd8XuXm0kyyqVuG7JizJ8/38VK+OCDD3aKM8FTdeIhUHjq7i0vYp0tFgMefOSHZQaWB1g2+ELaUO8ewTYyhGDp4Bf6vl7nzp3dAtzDDIAGcSqAC/G6mcTSRvt3VUAwQzBD94UUkAJSQApIASlQBBQQzBDMEMyIfqPLMiOcH0Ce7uPuQCHGggcYQcsMYlhkF9gRN4tatWq5PvIDZhCLg8wavuCGQVwJXzzMiLTMIHsI1hEeZqxbt85lNcnKMiMcxdWLYIZghu4CKSAFpIAUkAJSoJArgNl35Av/drZ5yMF3v83X9d/9PuoGt1Evsp3/zntk/eB3fwy2JeLqS10sAKK9+8vIPnzxqce7NwX3n/17ZKrWYNpW6vDi6XNkO7+P+r6N3xbcF2wX3B8cT7xTL2yrBzTCHz+sgll72GMMa2yx+hHMiKXQ9v3Ml4kTJ9pFF11kRx99dGYqTfahIalFyXZBqVOnTmY8CTJdkNWCQuwE3EgIGBpZvv32WxczwafwBIwEU6+SfYf4CpEFFwriP/jCGIJZQNgeb8yMeGEGfeIGgVsFhePhJsH4scrAzYaMHRRZZsQ3v5KpJZgRUC2RP6TJiK02UkAKSAEpIAWkgBTIDwUEM7ZnFRDM2DH7+L+XuAdhFYIkCmaEpWbB7IeYCt27d3eDY9GOlcXuu+/u4mYAHoJpVzt27GiPPPKIqwtcICAoVgsU4iZce+21Lv0maTjJaEH2D2JVDB48ODONKLEhOIYvZNNo166dkcYV4EEMCQrBNrt06ZJZj4wiHA+gSjpVXFdyA2ZEZjMhHgVBQXEtIQsKvzcUwYzcm8+CGYIZuTe71LMUkAJSQApIASlQIBQQzBDMiJyIghk7FJFlRnw/U6RJJbBjrEIAR9KtVq9ePbMqi3sARxB4ROsnCDPYj6vG1KlTd6kKDHnooYfc9lWrVlmTJk2i9k1cGIBGbsAM4B0piQlmGVkANQT2ZGyCGbFmTPL7BTMEM5KfPWopBaSAFJACUkAKpIQCghmCGYIZWd+qghnx/YzhHoUFxldffeXcTQiUuWzZMmeZgXsGgTJJu9mpUycrW7bsLp3++eefLmMG7hhkv0hPT7dq1apZzZo1XapRXErI6OHTttIB1hlkuhg7dqxLI+qtHYIwg3oEIe3Tp49z+wgCk9yEGRyXmBiPPfaYS33K+XE+xAgBchBHA2sUwYz45lcytQQzBDOSmTdqIwWkgBSQAlJACqSQAoIZghnRYMawYcNCm8VXXnml3ExCU1MdpYoCwArcWYitw2cfAJRMLmQ3oWQFM4itgUuKjzOUKudckMZZ5GGG4mQUpOmosUgBKSAFpIAUkAK5oYBghmCGYEbWd5YsM3LjV6do9EkMDyxJjjnmGKtRo4atXbvWBT599913M2OEZAUzyJpC4FCsWBINhFw01I19lkUeZgQlEtiIPWFUQwpIASkgBaSAFEg9BQQzBDOiwYyXXnopx5P5qquuyuxDAUBzLKc6SDEFzjjjDJswYUKWoybY6Q1drrZuPe7cpc4ff/zh3FJIR6uSnAKCGQHdBDOSm0RqJQWkgBSQAlJAChRsBQQzBDNyC2b4foEaghkF+3dAowtfgXfeecdZYXz//fcupgfuJhUqVHCpaQ8//HCXrnbhvNlRYQYxR6pUqSKYkYPLIpghmJGD6aOmUkAKSAEpIAWkQCooIJghmCGYkfWdKjeTVPgVK7hjJAhoZMwM4mH8+++/7jVr2qQsYUbVqlUtLS2t4J5cAR+ZYIZgRgGfohqeFJACUkAKSAEpkFMFgBkEmcMK1YMNvvOZbf6zfw/WidzGP95BOOKD1/ltfr8/nt/vjx3sz2+LtI6N/B584s8+vkd7j9SJzAf+RRv/mawMfPbvwc9si9xPWxYsvh7fWbz492C//jjRjhGsx1h9ZoZ4rm/YVg/oN3To0HgOHVedDh06yDIjLqVUqbApIJiRf1dUMEMwI/9mn44sBaSAFJACUkAK5IkCghlb3UJbMGPHdANmDBkyJLT5d/XVVwtmhKamOkolBQQz8u9qCWYIZuTf7NORpYAUkAJSQApIgTxRQDBDMCNyogEzBg8eHNr869ixY6GGGT/99JOtW7fOxUVQkQJBBbDCwlILqJGRkWHp6enu5VO1Ft+SLjeTXJoyghmCGbk0tdStFJACUkAKSAEpUFAUEMwQzBDMyPpujBUzA5AB/GnatGlBuaU1jgKkABCDF/Biw4YN5uNl/PPPPy5mxsSxXwtm5NL1EswQzMilqaVupYAUkAJSQApIgYKigGCGYIZgRvIwY+bMmS4rhYoUiKaAYEb+zQvBDMGM/Jt9OrIUkAJSQApIASmQJwoIZghmRIMZL774Ymjzr1OnToXWzeSrr76ydu3ahaaVOipcCkSDGVhnYJnBa9K40bLMyKVLLpghmJFLU0vdSgEpIAWkgBSQAgVFAcEMwQzBjKzvxlhuJsCMc845p6DczhpHAVMgEmbgaoJ7iYcZk8d/I5iRS9dMMEMwI5emlrqVAlJACkgBKSAFCooCghmCGdFgxgsvvBDaFO3cuXOhtswAZoSdHjc08dVRvioQhBnEzQjGzABoTJkwJmmYQbwW+kikVKhQwerVq5dIk5StK5ghmJGyk1cDlwJSQApIASkgBeJTAJjBiyCGJUqUcJ+z2ub3R3vnaGlpaa5ttP1sC26nfmS94LH9mBgXL1/4nN3CkX209cXXDfbhU7EGU7L61Ky8k4Eg+B78TGYC3456wbrBz9ShLm357Pdl1W+wHmPne7wl7IU0Wj3//PPxHj5mvS5duqTsYj8ey4yzzz47Zc8v5sUrhBUOPPBAe+mll+zII48M9ezuvPNOd8/369cvs9/sYAYWGjmBGd999501a9YsoXOYNm2aHXrooQm1SdXKghmCGak6dzVuKSAFpIAUkAJSIE4FBDO2OnAgmLFjwghm7NBCMCPOH5I8rPaf//zHnnzySXdELA2aNGliAwYMiDujTGGCGSeccEK2ys+ePdv23ntvq1q1qqs3atSofIEZt9xyi+233352880359lMEcwQzMizyaYDSQEpIAWkgBSQAvmjgGCGYEbkzBPMSAxmnHXWWbLMyMOfr9tuu81Wr15tzz33nK1bt87++9//2pdffmnz5s2LaxQHHXSQs8xo3rx5XPXjrXTXXXc5y4y+fftmNsnKMsPHzZj67dik3UywzMgOZmANdvDBBzutfv31VytdunS2MIOsPHPnznVjr1atmh177LHOyoTPOS3jx4+3SpUq2SGHHJLTruJuL5ghmBH3ZFFFKSAFpIAUkAJSIDUVEMwQzIgGM1gohlWuueaalF3sx2OZceaZZ6bs+YV1jfOyn9tvv924Lj6uC+lxjz76aFu2bJlVrFjRDeWtt95yC/E///zTDjvsMHvqqaecZQClUaNGNnToUAcziDnRo0cP++ijj5yb3KWXXmr33HOP+7xgwQK74YYbbM6cOVaqVCkDWj3yyCNWpkwZ1w/7iQfzww8/uOPXrl3bWYpEgxnp6elG8E9iZgSzmUybOC7XYMabb75pF198sWHJwrgp2VlmADNwdvcUawAAIABJREFUCbvwwgudbtdee601aNDABg0alJeXN7RjCWYIZoQ2mdSRFJACUkAKSAEpUDAVEMwQzBDMyPrejAdmnHHGGYIZefjzBsxYs2aNi+uCZca9995r77//vv38888uvs7o0aOtY8eO9t577znLhGeeecZef/11mzBhgtvfuHFjGzJkiIMZuD0sWrTIXn31VZdlhPgnl19+udsOpPj7778dqFi5cqW1b9/ezj33XOvWrZtzSyNexQUXXGBYiowdO9btB9w99NBDmWp4y4xoMIPjhQkziJ3jYwN5qwwsMn755RfbY4894oIZAAwACOXpp5+2d955x77++mv3nXN5+OGH7e2333Zg5tRTT7UHH3zQypUr5+Y/EAeLF2APmtx66622ePFiK1++vEW6mdD34MGD3fU75phjrH///s4ChLFibUL9Dz74wF1nruX111+f8Awr8jAjGCgqYfXUQApIASkgBaSAFJACKaCAYIZgRjSY8eyzz4Y2e1kgZRWk9JtvvrHjjz9+l2OxYGJxyFNhFkXBMnXq1MzAhzxZ52nyiBEjrHLlykYQRp6m+/Lhhx+6xecff/zhzOZ5Ir/XXnvFfW7xwIzTTz9dMCNuRXNesXv37s7Swpfq1asbVghHHXWU23TZZZe5uBAsqH3BKoM0unXr1nWAg4U0MKNWrVo2cuTIzPnEvCP+xqRJk3YZKMdgcc8LF4/TTjvNfvvtN2fFQQFs0H8iMGP6pPE5tswAuHCPtWzZMvOco1llMMZYlhkeZvz111/WqVMnp8+LL77ozg9wgS58xwLmxhtvtJo1a9oDDzzgAAeWMAAIoAT7+BwNZrAd6xd0JJ4H9/fatWsdcAJmHHHEEW7/TTfd5GAS1xVAte+++yY0eRKCGb///rt98cUX7sJy01epUsX5xLRt29b22WefhA5cECsLbBTEq6IxSQEpIAWkgBSQAjlVQDBDMCNyDvF/L0+zwyrXXXddlot9nnBnZGRkHorFEpYOS5cudSb7wIwpU6a4J+m+4Pvv/zenb2IlsDD68ccf3dNiAEbr1q3dQvOAAw5wAOPkk092T3t5Ug1AibcIZsSrVN7VA2ZwXbDMAFIBL7AmAGpRjjvuOOcmwfzxhSf8r732mrOy8DADd5MaNWq4BTTvFOYaEI25g9vKHXfc4bYxR7GuAIqwsP7000+dRQj7fMFdhd/TvIYZWHjUr1/fWZaQrnW33XZz5xhplcE4Y8EMHzODugAhLFYAFpSGDRu678AGCvfbeeedZ99//71zzwEWAkMo8+fPd9+jwQyuF5lkAB4UdCaOCRYyq1atshYtWtiSJUucaw8FNy7uc+BRIiUumMHg7777bmdaA90iOixUFLqCac7kyZMdTbn//vvjjjCbyCDzqq5gRl4preNIASkgBaSAFJACeamAYIZgRuR8y0uYEXlszPQ3btxow4YNc7uAGaSTZBEVWTClJ0sDT3rbtGnjdrOYoj3m7pjEEwuBdQqFBS5xDXBHqFOnTly3WTwwg0VW2Olx4xpcEa0EzABO+LguxLQ46aSTXGwLrAIuueQSt5BmARytZGeZARTDMmPixInOZQSXCeAErhTDhw93kA+YwQN8XE6YS7506NDBWTJgweBLpJsJ7hlABx8AdMbkCTm2zOBYzHeOzzkDcyJjZfjxxIIZ3D8XXXSRO78rr7zSXnnlFZcthnFjRQHMIaU2hTnP/QG4QH9gIeCBAgvYf//9o8KME0880VlPtWvXLlOnPffc07mzACpxMwnqisXL+eef716JlLhgBuYsDJyAKBw8skCxPv74Yxd0hB8Sf/KJDKQg1BXMKAhXQWOQAlJACkgBKSAFwlZAMEMwI3JO5RfMAELwFJhYBx5OADMwY2dRyULxqquucv7zjJEn6iyYiGfA02gK7jG4EOCKwmKMh6yPP/545inSP/txDYmnxAMzsAYRzIhHzXDqYAEBzAi6QmFNgaVF79693aKYOYIlBsE/cUViEc96ld87vAeYA1gYEBsDKwxgAIABSwMW82wHCGDJgQUBi3n28Q7MwKKI9rg1ATWwgsCigPgOffr0iRtmzJzybSgww49nxowZ7thly5bdKVZGIjDDx8wgwOq7775rn332mWuO9QfgEJ0jCwAJiJKMZcby5cudQYS3zMhTmBHOlCz4vfCD6SPXFvzRaoRSQApIASkgBaRAYVaA/0v8gxb/2b/zz3pwm//OOyUIL/znYJ1Y24L7eUiVHQxhX7COr8s2P8Zo+9kXeR5hXk8Wnv7F030Ki4Hgi+2R2/jOdtr6z1nVCW739YNtgn0E91PHf498j7aPsZN6McyC/gToS6ZkFagvnsX+G2+84cz6gRR+fk+fPt0tRolzQdYKnuiSipPjYCHOwpSn3z5uAX2woMVCnMUniyRgiC+YyrOfBWs8JV6YwbVRyRsFosEMUn/yBB83Cax1AGJYWDCXSAmKpQZuKcwrLA2I+wCM8NlMWLAzh8jkgddByZIlXV8szgED9HH44Ye7FLA+ICZzrGvXrq5PAmxSh2NHwgzStQLqACFBywzgSVgwA+XHjRvngAIlmMEkeFXisczwMIMxoxXWKMBFzgsrqSeffNLdj7iCYQ2DpQVWKwTxJBAr1jHEu+BzNDcTtnMPYgVDP4yV3zDuXR8ANM8sM/Jmyub/UQQz8v8aaARSQApIASkgBaTAdgUEM3I2EwQzstcvJzAjWs+Ah3hgBnEt8KW/7777shzgo48+6haqLNwKimXGKaec4uCWihSIVADQFgkzfGpWYMZ3UyeGYpnhj8u9huUIcWF8BpNkYQbtcNUaM2aM87TgXLj/SHu7YsUKZylF5hcAI/Mfd5yXX37ZGQDguUHWGVy7iH0RzGbCbwEBXLGOASb5bCYEcs1XmMEFYVBQU9KsBAu0xj8RSMVpLpiRildNY5YCUkAKSAEpUDgVEMzI2XUVzIgNM4LZInKmtrnFTiyYQSBHshXwtLtevXpZHpJx4T7w7bffOisZnoT7gJ80ImYAT799zIxPPvkkM+AnT5J5Eow5e5gxMwQzcjpDCm/7vIYZsZTMzjIjVttE9mPVgmUU93N+lbhiZgQHRxAP0qcwcPLJBgsBVFI57oRgRn5NQx1XCkgBKSAFpIAUiFRAMCNnc0Iwo+DBDJ7qAh6wuAgWngJj3r/77rsb8QCuuOIKZ9qPqwEFN4CFCxe61JBACgIR4tdPNhNM3MmSQPBQH6CQbA9hZzPBokSWGTm7Jwtr6yDMwG0DqwxePgDorGmTkrbMwBWDQJuJFFxhiDMTdsH6BIsQ4l1gbcF9ieUGrj75VRKGGQTYIY0KIhW2IphR2K6ozkcKSAEpIAWkQOoqIJiRs2snmFHwYAYpVDFLJ4BisAAu8K3Hp55MJAQA7dWrV2ZSARZOnTt3dtYZrEHuuusuZwniC9tvvfVWl8KTuAmkaaWfeEs8MTPatm0rmBGvoEWsXnYwA6CRE5hRkKTkPAmEi5sI8UaAiX379rUqVark2zAThhmQGOgLOWkLWxHMKGxXVOcjBaSAFJACUiB1FRDMyNm1E8yIDTMI8hdWAUjEcjMJ61hh9xMLZhCgFMsR7klZZ4Stfur3FwtmzJ4+OWnLjNRXJ3fPIGGYAfEkiiwkBrOSYIGQys0kdy+YepcCUkAKSAEpIAWKhgKCGTm7zoIZsWHGE088kTORA61JbVlYYQZuKxkZGS5rSiqvdUK72OpoJwViwYzCYplREC97wjAD3zVS3hCRNDJmxuuvv64AoAXxKmtMUkAKSAEpIAWkQMopIJiRs0smmCGYEe8MimWZQT/E7CB2QdgpcuMdo+oVXAUIUks8CaAG0Cs9Pd29iJ/Bq/iWdFlm5NLlSxhmEDMDU6vsIhDn0lhzvVu5meS6xDqAFJACUkAKSAEpEKcCghlxCpVFNcGM2DDj8ccfz5nIgdY33XRTobXMCE0kdVQoFZBlRv5d1oRhBtGCiWIaLadt/p1GOEfmnwZy5KpIASkgBaSAFJACUiC/FPBm7MF3/7l48eLOzJ0Xnyl+W+S+4PbIz3z3L99XcJv/XKJEicx60fazLVodv833HfzO5+Ax/Tkkq3c0s3/v7kB8Az77dz7zFJXvwRfbIvf5dr5+Vu18P75+ZN/+uz+G/875Rm4LjjU4ZrbHYz2QiIboJpixXbGwtU3kOqhu6isgmJF/1zBhmPHcc8+5aMPdu3ffJWZG48aN8+9MQjiyYEYIIqoLKSAFpIAUkAJSIEcKCGYkJp9gRmJ6+dqCGTt0E8xIbg4VxFbEN1m3bp2tXLkyz4YnN5M8k3qXAyUMM0hzhE9QtEJwUGh7qhbBjFS9chq3FJACUkAKSIHCo4BgRmLXUjAjMb2CMOOxxx5LrnGUVjfffLPcTEJTUx0lowAgg9+Dpk2bJtM86TZYZvAiPsaGDRts/fr1RkpWUgrzPnHs14qZkbS62TdMGGbk0jgKRLeCGQXiMmgQUkAKSAEpIAWKtAKCGYldfsGMxPQKwoxBgwYl1zhKq1tuuUUwIzQ11VEyCsycOdNatWqVTNMctRHMyJF8OWqcMMzAKuPtt9+2GTNmOBOeYHn66adTLptJ5B9AxczI0XxSYykgBaSAFJACUiCHCghmJCagYEZieglm7KqX3EySm0MFrdVXX31l7dq1y/NhRYMZWGdgmcFr0rjRsszIpauSMMzo0KGDzZkzx9q2bWtly5bdaVh33nlnSudelmVGLs0ydSsFpIAUkAJSQArErYBgRtxSuYqCGYnpFYQZjz76aHKNo7S69dZbZZkRmprqKBkFgBnnnHNOMk1z1CYSZuBq4t1MgBmTx3+TJcyoUqWKlSxZMkfHL8qNE4YZ9evXt7lz5xbKrB+CGUX5VtC5SwEpIAWkgBQoGAoIZiR2HQQzEtNLMGNXvWSZkdwcKmitPMzw2YzyanxBmEHcjGDMDGDGlAljosIM4k1Wq1ZNMCMHFyphmNGiRQsbN25coRRdMCMHM0lNpYAUkAJSQApIgVAUEMxITEbBjMT0CsKMgQMHJtc4Sqtu3brJMiM0NYteR0CAWrVq2e+//27ly5dPSgBgxtlnnx3aPDzwwAPtpZdesiOPPDLb8WQHM7DQyApmLF682CpVqmRlypTJTLmd1IkX4UYJw4wBAwbYhAkT7KabbrLq1avvJJ1SsxbhmaRTlwJSQApIASkgBUJRIDuYwb7ixYtn/uMb/B65nQxz7Pd12O9ffpvPQse7b8+7/x5s4+sG9/tj+PqR7aIdO3IcfozJiBcNZPh+eDrLa+vWre7df+Z7tBfpFbPa57dHq+O3cdx4+giOyfcbHFvkmP3Yw7YeQDvBjO2zJWxtk5nLqdTm2GOPdWEHiKG43377ZQ79jDPOcOvEr7/+OuGMIrkJM6ZNm2Y9e/Y0AoSmpaXZAQccYPfdd1/MYKGvv/66nXjiiVajRo1cgRlYcKxYscL93qZyRtD8nLsJwwylZs3Py6VjSwEpIAWkgBSQAoVdAcGM+K+wYEb8WkXWRDseUoZV/vOf/4T2RDysMcXbj2BGvEptrwfMAD60b9/eevTo4bYtWbLETjvtNFu5cqV9/PHH+QYzzjrrrJ3mYUZGhgMuXbt2teuvv94ByylTpliFChWsZcuWiZ14FrWzsszwcTOmfjs2qptJKAcv4p0kDDMKs15yMynMV1fnJgWkgBSQAlIgNRQQzIj/OglmxK+VYEbWWglmJDaPgBlAgzfffNOmT5/uGj/yyCMu6OXzzz9vH330kYMZfCdBxKeffuosDy666CLr1auXs47A4qhfv342ZMgQF4uxe/fudvPNN2e6mQAI+vbta8OHD3fg5NRTT3Xfy5UrZwTYfPDBB139oKcAbiZnnnnmTjBj0aJFhvfA8uXLHcCIVt544w03foAMri5k6AR0NGrUyIYOHWrNmzd3zd566y035j///NMOO+wwe+qppxwoWbBggR133HF244032gcffGBr1qyx8847z2lEzIxpE8cJZiQ2xeKuLZgRkEowI+55o4pSQApIASkgBaRALikgmBG/sIIZ8WslmCGYkfxs2bklMIPsNc8884z16dPHLfaPOOIIe+211+z444/PhBlY6/z8888OCOBSgSXHJZdc4qwk3n33XefqMXLkSAckOnfubJ988kkmzHjggQds0qRJDnZUrFjRbrjhBqtZs6aDGFh/1KtXz1lYkJzCF2AGri7BAKBYZgAzGOOVV15pzZo1s6pVq2a2+eKLL6xTp04OVBAbA6CxefNmq1u3rmvH8Wk7evRo69ixo7333nt28MEHu3PHDQW3mh9//NHBG0DN1Vdfbb/99puDKs8995wbu2BGWDNv137ighkQKMxyuBhZFcgbdOq2225zPpepWAQzUvGqacxSQApIASkgBQqXAoIZ8V9PwYz4tYoGM3gandPC//6+5HUWiZyO3beXZUZiSnqYsXr1apflEkCBZQWxMvbaa69MmLHvvvu6xf/hhx/uDsBn0gGTTOLiiy921g+ADcrs2bNdDAsfABRYgcUEkIQCMCDt6rx587IcLDDj9NNP38XdiT45Lvt//fVXa926tT3xxBO2zz77uLEfeuihbvyRBWgxePBgBzMuu+wyVy8437HKoE/gB+NcuHChi5sDuLnqqqtcMFLaTJ80XpYZiU2xuGvHBTMgboCKNm3auIvfsGFDBzbWrVvnJtaYMWPchYSo9e7dO+6DF7SKghkF7YpoPFJACkgBKSAFip4CghnxX3PBjPi1igYz+vfvn3wHES1vv/12xcwITc2C3ZGHGawLjzrqKDv55JOdFUOXLl0yYQbrRcAGLhg+gCaBOHE1+emnn5wFBxlwsGCgrF271oAfgAcejO+55562//77ZwbGBJQBnegvqwfnWcGMoJpLly616667ztLT050liHcPOf/887OFGdTDvSToqoI7CdYopFcFxMyfP9+5wAAz0IJzJBOoYEbuzee4YIafYFwsLvqsWbMMElelShU75JBDnA8TtIrvqVwEM1L56mnsUkAKSAEpIAUKhwKCGfFfR8GM+LUSzMhaK1lmJDaPPMw499xz7dJLL3UPtbGYYFEftMzA8uH999/P0jLjpJNOcm4ZFAAH1g3eMgOQgQsKcSviLYyDIKSxLIQ+/PBDF9+C1KjxWmZQj/MGhEQWHu4DM9AAmMELmAHsAWbMmDxBlhnxXsQE68UNMxLsNyWrC2ak5GXToKWAFJACUkAKFCoFBDPiv5yCGfFrFQ1mPPzww8l3ENESM/1Yi8jQDhZyR4IZiQkahBnAB6wdiEVBCcIMLC+IH4GrBtYKWD9ceOGFDiS8/fbbLtAmwUHLlCljxNcgPoWHGffff79hyUEd+uQYpIMlVWp2AUB5yB6ch8TAGDZsmDs2lh/0Q+DQkiVL2jvvvGNffvmlXXPNNS6YKTDFx8wApvDQnrGzHRcawi7wcJ/gnwT2HDVqlAvyCYgBXOBy42EGfbKNOBwzp3wrmJHYFIu7tmBGQCrBjLjnjSpKASkgBaSAFJACuaSAYEb8wgpmxK+VYEbWWglmJDaPgjAjsmUQZrDgv+OOO+zzzz937iKADLKbABIADgTzJPMJgT2xqACIeZhBNpOBAwe6uBkrVqxwbieXX365AyHZBQAFZpB+1ReuLWMgTsfff//tPAmADAQY3WOPPVw1AnkSU4Njc5wnn3zSuc80adLEXnzxxcy4HcT8IJ3xL7/8YpUqVXKWGmRvIVYGLiXAliDMYJtgRmJzK9HaghmCGYnOGdWXAlJACkgBKSAFclkBFulBqBH8jL+438+7/57ddr+PBYVvw7ZgW/892jvtsqvr9wfbso0S3MexI8dAnTCCx0eCDRZLLGp4D34mQJ//zn6+8x58sY0SbV9WbXyfvk3we/B4fkzR3rPax1jCXnCjlywztt/IYWubyz8P6j4LBXAzOeWUU3aCGXkhFuCFIKCkkPUwA0sUYA5JMr6bOjFUywyfGhYrk1QuWLgAg7xVTzLnIpghmJHMvFEbKSAFpIAUkAJSIBcVEMxIXFzBjMQ0Qy8yFoZVevToITeTsMRUP0kpkGowY8aMGXb33Xe7eJRpaWnWoEED9x2Lj+xKWDADtxmOecstt0Q9HAFO69Sp4/YBnLGgwbqGMWZnFRfvxRs+fLizkvEBYuNtF6wnmCGYkcy8URspIAWkgBSQAlIgFxUQzEhcXMGMxDRDr759+ybWKJvaPXv2FMwITU11lIwCwAwyqwTdTJLpJ9E2QcsMrDOwyuCFVQbWGbOmTdrFMiMjI8MOOuggu/baa12wUMZMjJDy5cs7F5eCBDOALrgP4UbTvn1797txwQUXJCpTrtRPGGZgQkPAFk6K1KzBQoCWMMwEc+VM4+hUMTPiEElVpIAUkAJSQApIgVxXQDAjcYkFMxLTTDBjh15yM0ls7hTU2sCMtm3bFiiYAdCIBjN+/vlnl+XFxwiJpikBSh955BH766+/rGnTpjZo0CBnKRFpmQFMATBg6QBMIW4I38uVK+e6ZbuPCVKrVi177LHH3HGxyCB+CfE/2rRp4/oPFm+ZgeUImWkopNatV6+eizlCWb58uQEyx44d6wK5AmaIa0LxcVFeeuklK126tIuJQvBVf85BNxN0Ip4KAWFxReQ4vXr1chYraEX8kVtvvdU++OADY1ydOnWyG264wRKGGR06dLAJEyYYqXiCeXYZMAMIw+QkL2+QyPGWKlUqLw+vY0kBKSAFpIAUkAJSYBcFBDMSnxSCGYlphl4PPfRQYo2yqU2QRWUzCU1OdZSEAtOnT3eAgLmdl9YZ2VlmsEifPX1yVMsMFvNkSrnssstchpSqVatmnvWYMWNclpW33nrLGjdu7GJL8Hn06NEOblDfx8wALEyaNMllg6lYsaJb5OMSQoBVAA/pZF999dXM1LcYJ5CtJV43E2BG7dq1nWVGu3bt3Jrfp9QlcOuhhx5q99xzjwvMCiO49957XUBXIApQhVS4pO1lXKTqjQYzyGYDtBg6dKizasEChHS4Xbt2ddu5rvQLgCGQa/PmzR1ASRhmIDI5dKE6ha3IMqOwXVGdjxSQAlJACkiB1FRAMCPx6yaYkZhmghk79JJlRmJzp6DWJkUq7hsHHnhgnj5gjwUzollmoOEff/zhrCRI+7p48WJr1aqVs6DYe++97aqrrnLZVLBG8KVhw4aZqWyDMANLCbK+AEYoP/74o51zzjluzX7FFVe4foAFkSVemBFsd/HFF7sxY9Hxww8/2AknnODGjgUFBaACWAG+UPe4445zMIUyf/58O/roo6PCDNLmki0GaEHhM1qQhQaYAbzAIsUbHpx++ukOxiQMMxo1amRffPGF85spbEUwo7BdUZ2PFJACUkAKSIHUVEAwI/HrJpiRmGaCGYIZic2Y1KhNmtS1a9fa6tWr82zAZDDC2gGoAUxJT093L1w+eBXfkh4zmwnWBlgh0H7EiBEOErB4x9LCF9wrhg0b5lw+PMwgewrpZLG08BmksJAC0C1YsMBOOukkZxGBxUSyMAPLDAwZ3n33Xevfv7998803blxffvmlsyoBRPjiYRJwxbuGnHXWWW4314W6kZYZxA6BLTBeHwyU+CG4mgCovJsJ0MQXLDeI2xEXzJg7d26m2djEiRMd+cE3BuGCBROYVC6CGal89TR2KSAFpIAUkAKFRwHBjMSvpWBGYpqhF2boYRX82+VmEpaa6ieVFEjWMiPyHD/66CPnRsECHouKli1bOleTyBIZMwOQMXLkSMPoILJkZ5kBPMGqI1Y2k2DMDPqrW7euc/nA8uPMM880AFK0uJnACKxN4rHMANDggpKVZQZgJGmYgY8MtClWwVTGE6FYdQvifsGMgnhVNCYpIAWkgBSQAkVPAcGMxK+5YEZimqFXnz59EmuUTW386AUzQpNTHaWQAsnADKwTXn75ZRcbgoU88S+6devm3Dd8bAxgwyuvvOKCf5IVBXcU4AF1g24m999/v8uEQjIOLBzYT3yLE0880UaNGuVgwmuvvWbNmjVzVhGMFwDSu3dvF+fi8ccfj6p2tACgM2fOdGOYPXu2i/FBsFEABDFzCDgKiMECg2NxHg8//LCzNCFmBueD+0i0mBmc+2+//WaDBw92MTPOP/98lwaWYKI5tsxIobmUo6GmWvDSHJ2sGksBKSAFpIAUkAJFXgH/NI33WC/+T8quDg+0gvv57qEM2/3+YD/B/blxMQgCyAIbM3AK34Mvvy+4jbpsj6zLd/ZF2+6P4/cF2/M5jEV+GH0ENRbM2KGGYmbkxt2XP32ymCbjJov0vCrJuJkw5wCA48ePdwEtK1eubK1btzbAhHe1wFJh4MCB9uuvvzq3jmOPPdaeffbZXQKAAieoh/fEihUrnPfE5ZdfnplVhO1kKsHwgH3AixYtWjjwQHKPJUuWOHeUF154YSfJosEMKgAziGFx9913u2wmvBOYFJea+vXrO7CBmwy/hwBToA3ZTAAWxO7gfIl9EcxmAqyh3eeff+7+VgAy0Ae4EyrMYDCYl0QWKApRTVMZCKTy2PPqZtVxpIAUkAJSQApIgcKjgGDGdtBRVGGGT68Yxoy+6667QoE2YYwl0T4EMxJVrGDWZ3HOeg5LhrwswAReLOaJYYFlAVlMWKDzPnHs1zFjZuTlePPrWISuIBsKAUrDKnHFzAgejNy20KHIUr16dUdZUt3NJCxh1Y8UkAJSQApIASkgBQq6AoIZghlhzVHBjLCUVD/JKoALBDEa8roIZkRXnDAVuMbg7gLY6dKli7MMwYokrBI3zCBvL+ZtRCMlV2ywYPpB2hhMV1K5yDIjla+exi4FpIAUkAJSQAokqoBghmBGonMmq/qCGWEpqX6SVeCrr75yT/7zukSDGVhnsIDnNWnc6CJpmYEuJ598snMTwa0ENxpiaFSpUiW0SxQ3zMAiA7pCQJGaNWtmDoA/gvj19OjRwwXqSOUimJHKV09jlwJSQApIASkgBRIcAEzJAAAgAElEQVRVQDCjaMMM/PPDKvjNhx3XI6yxxepHbiaxFEqN/cCMc845J88HGwkzcDXxbibAjMnjvymSMCMvLkTcMMMP5vrrr3eRUgtjEcwojFdV5yQFpIAUkAJSQApkpYBgRtGGGffdd19oN8c999wjmBGamuooGQU8zMhrqBaEGcTNCMbMAGZMmTBGMCOZCxpHm4RhRhx9pmwVwYyUvXQauBSQAlJACkgBKZCEAoIZghlJTJudmgAxfMnrRWROx+7bp4plxkEHHeTSXR588MFhnXqu9kOGjNtuu825GiRaomWwiNUHMOPss8/Oc6iWHczAQkMwI9aVS35/wjCDFCk+vVXwsPjB1K5d20477TT3nopFMCMVr5rGLAWkgBSQAlJACiSrgGCGYEaycyeynSwz4lNyxowZLpXlrFmzLC0tzRo0aOC+k3YzVskOZvz2228uXSYhAXKjYJ3PWG+55Za4uy8oMOOII45wcRt++OEH23333d3433vvPXvooYds6tSpcZ9PVhWThRlYcJBKlQQaqZxEI8cC5qCDhGHGtdde63LFMjn32Wcf+/33310+WOJlrF692kUsff31112g0FQrghmpdsU0XikgBaSAFJACUiBZBQAZ/O/Di8/+Ffk9ch//dFMn+B6sw2f2eVDiP/vj+XbB42V1Dhwn+LTf/6/GNv+Zd1KrBv+P89vo16ddpQ2vYCrWyO++rn9wx/fI1K1+G20j61M38ji+XrLXybcL2+oBjXr37p3TYWW2v/fee/P8iXhYg88ry4yMjAwDSLCeIrMD82fatGlWvnx5O+qoo2KeTk5hBvEPASjJlLyEGYwTOHP88cfb4sWL4x4ulhmsQSPvFSAPa9bLLrvMBaD0MKNv3742ZcqUuPtPFGb4uBlTvx0b1c2Ec6tYsaKVLVs287c4x4MpYh0kDDMIqtK1a1eXYsWX8ePHG3mqP/vsM/vyyy/t5ptvtnnz5sUt5X//+99dfkz5gSXVK/SMY44YMSKzP254/I98WbBggV199dVGxpV69eq5mB7HHXdc3Mf3FQUzEpZMDaSAFJACUkAKSIEUVUAwY+sucEMwI/nJLJgRWzusAw4//HC3sGY9E1kGDRrkLAgef/xxt4vFMBbvf/31l5UpU8aBkBtvvNEGDx5sq1atsjPPPNMtzkuXLu3WPt9//73tvfferu3bb79tkydPdmsokjWwTurUqZNLjYlFAgvp3XbbzW644Qa75pprMoeC5QiZaVjLccxu3bpZ1apVnUVGyZIlrVKlStamTRtjrJHl448/dlYmPOC+5JJLHCjwbiYLFy7MXCNi0X/66ae7cXAM71JCdszhw4dbo0aN7I477tgJZrzyyivumO+++67tscce9uCDD7r+qlevnjkMYAaaRMKMI4880mU5GTBggM2ePdtq1apl77//vgEz0IgyatQo69Wrl/3666924IEH2mOPPWZNmjRx+zp06OA0YM3JtSAbBw/3vTcCQOr22293mpEog3Omrc9mMm3iuKgwg0yg1apVc7qqJKdAwjCDi7d8+fKdRGfCVK5c2dauXetGwcVmEsdboG+8fOGmZEKNGTPGbQJmnHLKKXbVVVe570AHbloKf3TwG2M/P6Kvvfaam4i//PJLwmlfBDPivWKqJwWkgBSQAlJACqS6AoIZghk8UAyr0FfY1iNhjS1WP3lpmXHYYYcZbg9YCfCZdZMv8cCMvfbay9544w1n/XThhRc6sNCzZ09nyRDpZsKCG0DAwh3YwfVhfcVivn79+s7VhUX+O++8Y82aNbNly5a5sfXp08cuuOACIysHoKFp06YWyzJjyZIlBjTAQv+YY45xMABYwdqMmBk//vije1DdokULB2IuvvhiF98CIOEhT/fu3R3EYJys5bxlxlNPPWWvvvqqOw9gwcqVK90DbGAJ5+ELMOOMM86ICjMADHgQAFIYWxBmMHauxbBhw5z3wZAhQxzomDNnjoNOPDSfOHGi0w4wxFqTc3j22WfdWAAX/fr1c+f57bffOjjEeLG4AEhlBTNwCWJtLZgR6w7Nen/CMAMTKOAC9Ik/gkw2JgQ3CySPCwpNy4m/1gEHHOBSvULBPMxgYkITIwuTuFWrVs7fyBNO2nNTe/gRrzyCGfEqpXpSQApIASkgBaRAqisgmCGYwYPAsAouK4IZsdXkaTxrJxbWWEewjnn00UedRUU8MANAAASgYBHPwpq4D1nBDBboPCTOqtx0000uFgaW988//7x9+umnbqEfWWLBDIDDuHHj7M0333RNeVBNv88880zUAKBYYBC3gvoeZqBNuXLlXHtvrQEY4DwBLlgxZFeAGVh8RM5DAMp//vMfB1uANawfWbcCICZNmmRPPPGEux7B8z700EON1MVYegAz6tSpYz7Y7dixYw3wQtvnnnvOPvroIxeYNT093QEgtASOAJqAGdMnjY9qmcF6GZiVrOtP7NlW+GskDDMgVBC8NWvWONOaP//800EEJiNUChpFHfzAkilQL1xYuLj4EFGAJ5hGUaBvBCE94YQT3PehQ4e6HwBMhny56KKL3A9C//79ExqCYEZCcqmyFJACUkAKSAEpkMIKCGYIZghmbL+B88oyI/LnAksFFr7E0sAdJB6YwQNkrCgoBLRk3YTbSlYwgzAAWEv4wpoKFw3cPlj0s6br2LGjs3DntW7dOhs4cOAuv2yxYAbuJZwHgMAXrEFYt2GxgNUHdQAv1OO17777OlABuGjdurU7B1/YxkN03FBY65177rkxf21jwQxiPGKpQuBNrPo9zAAIAR2ATL4AjEhsAUwBZgAnuFYUYAia4dbD+bEeJTQCHgNoSv/nnXeeWzMLZsS8bDmqkDDM4GgEN+JGAGRgpoTvV1hEiQkD0eJG9QVCiEkP0GTkyJHOjwv/JogZJA0SRtwOX+gDMIHpT7QiaJGjOaPGUkAKSAEpIAWkQCFQQDBDMEMwY/uNnF8wg2PzVJ94FD/99JOzjGCNxdN+Cu4PhxxyyE4xM4KWGSzeccsAEAA0gBxB63jWUyRqwNXDF/qjDW4kuKpwbKwDmAvZWWawkMe1I6tsJlhmMHZcNHwh9gSABpgBDAFM4MKC+wWWFpynhxmRwT69ZQYxMoi/QV3qZFfQAwARaZkBFMEyo3379k5L1pC4nfAwngfpTz75pLPM4LsvwAusjbDMAFzwnfgilCDMYL35zTffuPP2lhmsZYEYPgDojMkTZJmRS38zE4YZmAwRUAbTHMhdsBB400euTma8GzdudHCESYtZTlYFUsaNiOmPLDOSUVptpIAUkAJSQApIgaKugGCGYIY3mw/jXrjvvvvkZhJDSIADgIFFNVkhAQ8E2CRmAg9nWViT6YR33C2wGMBNIxgA1MfM4EEy1uhYP1CPBTRW81gLEOSTEg1m7LfffvbBBx84i3rGAyAgfgcww8fMIF4EY8TCgNgVLP5Z2BNOwAcnjTxVrCpwmRk9erRzycBlA4sG3EiAGRwDqAAQYM2HlQTvsWAGrjg8xKY9wIAUtpxrVgFATz311F3m4dFHH+105pwowBwAD3rhVcDYcT9BL6z/X3rpJRfvA8t/HqYT6oC4IR5mAI8AHOxHM9xXSIZBvA00Yz/xJPEyIAjozCnfCmaE8SMTpY+EYQZxLHAjadu2raNqwYKZTU6sHghmQ6wLoshm1w+TH3cTJjFkDLMkbi4/HiggMTcUMyOXZo26lQJSQApIASkgBVJeAcEMwQzM/sMqPGRUzIzs1cQChPUSFuW4mLDgZR2DdlihU7BAxzWEQJdYGVA/CDOwkGBRTwBK4kPgVo/FAwWrBx70btq0ycW+IMtGpGUG1gfACh4gc0ygCMfyVjq04Zjz5893QAULBhbzWI6wDsRahEX7Cy+8sMvJfvjhh851gywpjRs3dhCCNRkwg0wf3jqDjChY9mNJEQ/M4EATJkxwazuAA7E4sgoACszA3SNYWrZs6dxLPMwg1iLjq1u3ruuXwli4HwAbxF8k8wkQh8L5Y5nB+CnACrYRQJWCRQpgELjB7yprUSxYuL5YZwhmhPUrs2s/CcMMIMLcuXNdJNiwCxOdKLzc0L5A3rylBhlMuEkgllA/KJvPZoIJEJMIIMJNh2lSMDpwPGPNCYiJp3/VkQJSQApIASkgBaRAQVFAMEMwQzBj+92Yn24mBeX3oDCMAyBBLIxImJHb5wY8wnsBSxPWrryw0MAqA5jx3dSJsszIpYuQMMwgGiyRasNOIUP0WoLAEMgG0haEGUxKyBeBYho2bOhooSdr1KMNZky4vkDYMMfC5CrRIpiRqGKqLwWkgBSQAlJACqSqAvzf418ebPDuX+zDpz74Pbg/q8+08W3Rhnp+m2/Dd7/Pj4Gn+pH/i/E98mm/3xb5Tn/B9rTj5YPy+c9899uIAxfre7Cdr882Pgffs+rfjyOn8yRsqwe0wgogrIKZfdhjDGtssfoRzIilUGrsF8xIjesU5igThhmY3GCOQxqf6tWr7zQWzHVSuQhmpPLV09ilgBSQAlJACkiBRBQQzNgOJAQzEpk1WdcVzAhHR/WSvALADCz989MyA+sMrDJ4+QCgs6ZNkmVG8pc125YJwwwCpWBGE61gXeFJey6NN1e7FczIVXnVuRSQAlJACkgBKVCAFBDMEMyQZcb2G1KWGQXohykHQwFmENexIMEMgEZOYAaxSnBXSaRUqFBhJ0+HRNqmWt2EYUaqnWAi4xXMSEQt1ZUCUkAKSAEpIAVSWQHBDMEMXLfDKgSflJtJWGqqn2QUIBAngUX5bctLoBGMmRFpmQHMmD19ctKWGd99951LuZtIIYirD16aSLtUrCuYEbhqghmpOIU1ZikgBaSAFJACUiAZBQQzBDNI6RlWIcugYEZYaqqfZBTAioEYi2QTyct1XSyYkRPLDGAG6WITKaNGjSoUMAOI8+yzz2YLc5KCGaQLImfw6tWrbcSIES7tDyluCNSZyiUvJ30q66SxSwEpIAWkgBSQAqmvgGCGYIZgxvb7WG4mqf975s9g4cKFtnbtWrdOzatC7B3CMAA1gCnp6enuhZUGr+Jb0nNkmREmzGjVqtX/sXcmYFeM/R//vQjRm9Bii7TTYilplTZlKUtJoSRKG5W00CLSS5IiVJREslaWCMmr0r6pVNooKST6p9dSf/z/1/f3vPdpnnlmzsycM3Oec57ne1/Xuc45M/fcc8937pkz9+f8Fs0M2rZtW095LrjgAk3BG9QyxLNhnxUigRljx44VvO68807Nv7t9+3bZtGmT3HTTTQo1MrkQZmTy2WPfqQAVoAJUgApQgSAKEGYQZhBmEGYEuWewrrMCmWSZkSqYAbhz1FFHJTVkIoEZSH06Z84cKV26tFSsWFHTosKk7MQTT8x4qkmYkdR448ZUgApQASpABahABilAmEGYce+994Y2Yh9++GG6mYSmJhvKJAUyFWa89NJL8s4770iJEiVk7dq1alkycuRIqVu3rgwYMEAmT54sJ598shxzzDFyzz33qPEC6gGCbty4UU477TQZNmyYXHrppXq6qlSpIrfffrt6biBo6bJly3RZu3bt5JNPPtFlF110kYwYMUKOPvpo3eaZZ56RSZMmyYEDB3S/2D/2iWKFGe+9955ut2PHDjnppJOka9eu0rlzZwnsZnLKKafIV199Jccdd1wMZiD1zNlnny0//PBDJo27HH0lzMjo08fOUwEqQAWoABWgAgEUsMOMI444Qv3M8e72wnpkrrPWs37HZ+u2Tu1Z27D2IchzGP5Ii1cf61AHQQDd3k1KVqd3mI2b7azrTSpXrDN1zLu1vtPnAKfGsWrY8SigEWFGltR0M0l2dObv7TMZZgBSvPvuu1KjRg01WADEQCBVFLubyU8//SS1atVSqNCiRQtZvny5tG/fXubPny9gBAAXiFcydepUKVCggN6jsQwGENOmTdPfBtQ/77zzpF+/fvLWW2/JkCFD5M0335SSJUtK79691UUIde0wY968ebqPcuXKKVBp2bKlvP7668FhRps2beT000/Xg6hcubJSmf79+8u3334b23GmDucgP6KZeozsNxWgAlSAClABKkAFoABhxt8KO/IzzMDEJdnyyCOPxJoIG7gk2ze/2xNm+FUq/eshCCj+5cfEO1UlU2NmwDLjtddek1mzZqlUOI5TTz1VEHfkhBNOyAEzYEGB2JlvvPFGTFpYYsB1BdYXABejR4+Wxo0bx9Zj2WOPPSZNmzbVZQAfffv2laVLl8rNN98sF198sYavQNmzZ4+ce+65sm3bNt1/PDeTXr16Sfny5YPDDFhfXHfddfLFF19oYJMiRYqoVQbICkxUMrkQZmTy2WPfqQAVoAJUgApQgSAKEGYQZuAPybAK/ugkzAhLTbaTiAIAGfj3v1SpUolsnvA2dsuM33//XZCS1bzWrVqWlgFAATM++ugjwbspcB1BHEy82y0zhg4dqnWLFSsWqw8PDQCNu+66S2EGrCrwbgo+T5kyRS688EJdhBAVABtwFwH06N69u1x77bXZ9g+XFFhzWGHGqlWrBK5sOMe4z+zfv186duwYHGaYPcG8A8E/YRICUxEMnEwvhBmZfgbZfypABagAFaACVMCvAoQZhBmEGVlXCy0z/N410rve6tWrpUGDBinvJGAGXshcApCBCT5ABmJE4LVo3tyMhBnVqlWTCRMmxLKZILPJZ599pnDCqQBcvPLKK+q9YYUZDz74YAxYfPjhh+pa4mSZ8eOPP6qbipNlBsAK7lfXX3+9ujrCJQUxO33FzIDfjB/SmltpW8IasYQZYSnJdqgAFaACVIAKUIF0V4AwgzCDMIMwI93vU0H69/HHH0urVq2CbBJK3bwKM2BBAasLAAQUwAYE6YSFRPPmzZUPwGICIShg4OAGMxDrApADEAIhKwCc4OI2c+ZMeeCBBzRmBtro06ePptRFXRSrZUbZsmVlxowZUrVqVQ1vgXS1CEjqC2ZgY6RX8SqgKOhkJhUCjEw6W+wrFaACVIAKUAEqEJYChBmEGQjCF1Z59NFHff35Gdb+wmyHlhlhqpl7bRFmZGk/d+5cOf/88x1PhDU1q5ebyfvvv69BghGDZPDgwXLrrbfKunXr1LIC75j3Yz+49s866yxXmAFXkueff15+/vlnufLKK7U+MqQAhjz99NOazQQWLCabSdGiRXPADIAPbAcwUrx4cU37ihAXvmBG7g3J1O6ZYCO1enNvVIAKUAEqQAWoQO4pQJhBmEGYkXX9EWbk3n0ozD0TZnjDjDD19tOWk7WGn+381kkIZiCK6auvvqpmIMgjiyAhe/fulWbNmvndb1rWI8xIy9PCTlEBKkAFqAAVoAIRKECYQZiBrAJhlZEjR9IyIywx2U5CCuRFmPHVV19putIgpXDhwlK6dOkgm0RWN+1gxtixYwUvpFAZNWqUBgHdtGmT+qwAamRyIczI5LPHvlMBKkAFqAAVoAJBFCDMIMy45557ggyZuHWRftFPjL3QdhhiQ/nFMuP1118XvBCjIC8WL5ixc+dODTBZs2ZNQV17wfz2qaeekgULFqjLAwrcH+AmAZcLxMa49NJLZfz48erugIJ5MNwvEDsCGT6HDx+u7hZhBQDN9POUdjCjTJkyMmfOHKU9SJmC9Cq4cSGaaKbfCAgzMv1yYf+pABWgAlSAClCBZBRAdjo8D1nf8TnecqyD77S1jvmOvpjt7e2Y+laoYibDYT2T/f333/qcat7NZ3z/66+/VCq847v9ZepivXU7az3rcvt+kjkPTtuGDQqgMWFGltKZPoexj5d69epJ165d5cYbb8y2Cmkt8UqlNT0CNiJeQjKJIvy24QUzkAL0p59+kqOPPjoHzACM6NKli6xfv16QccPADLhiYe47a9YsOf744+WWW26RY489Vl577TW9Z2Cyftlll2lAS8SgGDZsmCC1KO6BYWQzCfs+ktfaC+xmAgoFc5fjjjsuBjOQfgYk6ocffshofcL64cxoEdh5KkAFqAAVoAJUIN8qQJhxGGoQZgS7DGiZEUyvKGu7wYwo9+nWtl8Q4bQ9ElAg0KPfNuLBjPfee0+DTTZs2FAQMsFqmQEoUbt2bRkzZow0btxY1xuYgUwesOZAelEUQAwAiy+++EKWLVsmCKj53XffKSBBatYaNWpIp06dBJlACDOiH3GBYQbSqSB1yogRIzSH7MaNGzXnK1KkTJs2LfoeR7gHwowIxWXTVIAKUAEqQAWoQNorQJiRv2AGUiGGVeB+Hrb1SFh982onv1hm2N1Mzj33XOncubNaHUADWE8gnECBAgVUMrijAFJhsn7BBRfoZL9UqVI55MQf23DR+PTTT9VaAXXeffddBQCwyjj55JM1ewWsHC6++GLp2bOnbNiwQQEAslsg1SesHVBMn9566y2FAYAP9jZatmwp//rXv7Qdk/kC27rBjN9//10uvPBC7RPatcOMcePGabgEZNUoVKhQNpiBzCDI5PHGG2/ELDPgnYC58OTJk2X06NGycuVKdUEBzIDLSbFixaRHjx6EGV4XXgjrA8MMWF9cd911SqMOHjwoRYoUUasMDAykR8nkQpiRyWePfacCVIAKUAEqQAWSVYAwgzAj0TFEmJGocuFv52aZ4QQzkFpzypQp2gmAhY4dOwr+vJ43b57ccccdaomAP7CfffZZ/fzvf/9bXdGsBTEk5s+fr9ABgGLt2rVqzQCAYbeq2Lx5s1rzI24FUnW2bdtWrr76agUTBmYAaLz88svaFvZlbwOuImXLllXLiHLlysW64gYzBg4cqO5usKgAnLHCjD179kitWrVkyZIlCiHsMANJLjp06CCw7ECB5QXcThBkE+DHaGJgxl133aWua/izn5YZ4Y9te4uBYYZpAIMUwT9Lliwp5513ng6QTC+EGZl+Btl/KkAFqAAVoAJUIBkFCDPyF8y4++67kxku2bZ9/PHHaZkRmprJNRQEZsAqAa4SKLCQQOYMvGMCjzle7969Y52pUKGCzJ49O0emDFg0INMlxgDAh3VO5eUiAsAyY8YM3d7AjCeeeEKaNGkS269XG6aiE8xAgM7mzZvLmjVrpGDBgjlgBmJgwFqkW7du2owdZmBbHA+OEdvfd999CmtghULLjOTGaRhbB4YZoGagdSBYea0QZuS1M8rjoQJUgApQASpABYIoQJiRv2CGdaIaZJw41YW5Pd1MklUxnO2DwAxYFiCIJQrcSBAb8cknn5RGjRrJ7t275Z///GesU/v371crDlhVWAus9WHxMH36dM3igcCjgwYN0iCYdhABSwi4bSxfvlwOHTqkr7POOkutHQzMANjAdqYkAzMmTpwosJaAJQUKXGLQX1hhIEzCGWecoX0wf8yjf0hsgT726tVLXWagyzXXXKPbI/kFrE7gugKogewm33//vcb2gJsJwMjtt9/OmBnhDGXPVgLDDBBcDDD4NcEsCClZYQqUFwphRl44izwGKkAFqAAVoAJUIFEFCDMIMxIdO4QZiSoX/nZhwIz27dtLnTp11NUkSEG2lNatW8uQIUMUAMCNBUDBZDOBBQTmkUhhCksHxOWYMGFCNphhBSzYt70Nt/44WWYAOgDCmAJLFLjKIAYGQiT8+OOPscxGqIPMna+88orCHGQvueGGGxR2wIUG/YZlBtK0wuLDZDOBew7igSB+JCAI4mwAbtDNRBSOQQe4BkVRAsMMdAInDilncMJgFgRiBQLXt2/fHD5UUXQ6qjYJM6JSlu1SASpABagAFaACmaAAYQZhRqLjlDAjUeXC3w4wA9YBmIibAiuJmTNnCtw6ABBQ8Ie0m2UGJvwIYol0owj+iQkp5n9wu7CHF1iwYIGceuqpCgL27dsnl19+ucIMTPLhLoLsHgAcKDfffLNa+Hfv3l0tGZAtBO9Wyww7zLC3AUARJACoVWF7zAy7+nY3E8T3gGUHAAXiYkALuMHABQcFlhoI+rl69WqdE6NfsHSBhUp+hxkAGRh3TkFjwxr1CcEM68537dolt912m+bjxQkGhcrUQpiRqWeO/aYCVIAKUAEqQAXCUIAwI3/BDJjRh1Vgik83k7DUTK4dwAwka7AWQAOkHfULM7At4AfiYCBOItxN0C6CfdrnTAjWiQCwsHIADEBIAsAM1EPgTATDPHDggNx///3qomKsM+D6Ua1aNc1CEg9m2NtAwNAgAUCTU9N7a8yBTQBQgBa4shBmiLrhNGjQwFvAJGokBDMwGJG9BCY4oHYIGgOXEwRQyeRCmJHJZ499pwJUgApQASpABZJVADDDCjTMZ/y7huckvKzLnD5jGeqbf2/Ntva2rW0FeQZDXeuk2Xw3bWCdWYbPeCG7AAqsi/GyLsM6s9z6jvpmnalvtrW2g8/W9lEXy8IuYYMCaESYkXWW8lpq1rDHXqa055bNJOr+E2Y4KwxO0KpVq0jlDwwzQNqQoxe+SwAYMF9CAJW8UIL8kOaF4+UxUAEqQAWoABWgAlTAqgBhxmHLjPwAM0w6zDCuApjehw1cwuiXnzYIM/yolP51CDPS6xylJcx49NFHFWAg6mxeK4QZee2M8nioABWgAlSAClCBIAoQZhBmBBkv1rqEGYkqx+3CUgBxK6J2a3DqKy0znM9gWsKMsAZbOrZDmJGOZ4V9ogJUgApQASpABVKlAGFG/oIZCGwYVkE6T1pmhKUm20lEAQScxBhEHI5UllTADGRQwTWGWCjIsoJApEitjFSwyRQEeS1XrpyEaaVl+uMGM5566inNDrNu3ToNU4FsN6asXLlSY6ogsCoKgsXiuMuXL6/fEe4C7nFvv/22nuvAbiZoBBFnkY5m79692W5aSGGTaUAg0/qbzGDltlSAClABKkAFqAAViKcAYQZhRtArBBMNUwgzgqrH+mErsG3bNvnll18iSwXq1F/EzPnzzz81CCjSuB48eFBfmDPjdcRfB+Xu/gNzbPr999/LiSee6JlAY+rUqTJw4EAZOnSoNG3aVGEGMsggw9bHdYMAACAASURBVAqyCCVTkoEZJj4Q4iI5FTeYgWyoSBoyffp0KVCgQDaYgeQiu3fv1gwo0BSBZefPny/Lli3TXSBV8ObNmzWQLYKsBoYZEA7RcI855hj57rvv5IwzzpCvv/5aKlWqJGvWrNGAT5laCDYy9cyx31SAClABKkAFqEAYChBm5C+Yceedd4YxbLSNsWPH0jIjNDXZUCYpAIiBibeBF8hmYjKaYMK9ZsWShGEG4EjlypVlwIAB0rFjx2yymGDH2D9CQbzxxhuCbCpIjYsUsccdd5zO02FwAGsGJPDYv3+/ZiKF9QNS9N59990KFJBZ5tJLL1U4AoOFe++9VyFCwYIFNbUuUumidOnSRYoUKaKGDd9884288MILmoo2CMwwddEnpK+1WmbY24EVBzLj/Pzzz7oKKYAnTZokV1xxhX4PDDMuuugiFbJr165KTJCqZ9asWXqwEDGTC2FGJp899p0KUAEqQAWoABVIVgHCjPwFM/CvbFgFkw5aZoSlJtvJJAWihBkrVqyQZs2ayZYtW9SKw6kAXCxZskShAFLoAlKecsop8tBDDynMwPwdQABuZT/88IO6bsBqAjEwnSwzrrrqKk32MWjQILVwgSHD4MGDFZIAZixcuFA+/PBDOe2007JcPf7xj1BhBixr4FYCEAQo9Mgjj0jfvn11HyVKlJDJkycnDjNOOOEEpTUgOGeeeaYSGRQc3OzZszNp3OXoK2FGRp8+dp4KUAEqQAWoABVIUgHCDMKMRIcQYUaiynG7MBXYunWrxlXAJDxVJUo3kzlz5mhcCbheuJUKFSoIXFEALVDghtGyZUuNSQGYUbNmTdm5c6ccffTRur558+ZqmADrBjvMQKyKyy67TBB/BK4gKIAHS5culfHjxyvMACiBy4tX8QoA6maZAUAC6LJnzx61/ABnaNKkie4OViU7duxQNxOAjsCWGbDGWLRokZIYCIODqlixopx33nlqbpLJhTAjk88e+04FqAAVoAJUgAokqwBgBp6HrO9WwIF1cCk2dcw6ax2z3rgeW+tYt8Nn893eb/szmfnH3yw3/wba3+3t/P333/rPoXnhu3kZf+94y1AHExUUvFu3xXdrG6YO3lEv7BK21QO0pGVG1lliatawR2vutAeQgfsN5qupLHbLDLh6wKrAvNatWpawm4mXZQb2VbJkSTn77LNj4R5wr8CY3rhxo0784WYCOGFK69at1doCLzvMQHrb9u3bq9GCKTg+zPdffvllhRmY9wOGeJVEYYa1XRhRlC5dWmFOoUKF9LgQ+BSWIXCBCQwz7r//fo14evPNN+sBwX8GQUggxpgxY7yOKa3XE2ak9elh56gAFaACVIAKUIGIFSDM+L8YsDAgJC/DDOMHH8awevrpp+lmEoaQbCNhBfJialbEzEBsyvvuu09uvfXWbNoYmIu5OeJhoJ69mJgZbjADridlypSJZTPZsGGDXHPNNZpNBL8H9gKYARcUvHuVsGBGsWLFFMYA2NhLYJhhbwAEDISkevXqXseT9usJM9L+FLGDVIAKUAEqQAWoQIQKEGYQZiQ6vAgzElWO24WlAKwKWrVqFVZzvtuJOjUrXEgQv+LBBx9UFxAE9kS8SpPNZPjw4QILDrh6nX766YIsKUjh2rhx41gAUDeYgTYRXNMYJQCQIGbGhRdeKP3799d9GdcdpLwNA2YgWCpeiIOBAKDjxo1Tlxa8kOmkaNGiGvQUrkIIfIokI4gZgrk6PEHwjjqAJYFhxueffy5Vq1Z1JDW+z3iaViTMSNMTw25RASpABagAFaACKVGAMCN/wQxkNAirPPPMM7TMCEtMtpOQAnkVZkCM9957T5AGef369QoYABvgbnHxxRdrSlhkIXnttdc0tiUyfrRr1049KLwsM5DKFsk9vv32W4UfEyZM0DYQMPTTTz/VDC1ly5ZVsAF3lTBgBuJtPPDAA9nOcZ8+feSxxx6TadOmybBhw7TfyLBSp04dGTFihAYENTqgD4ipgWWBYQbMO2CJUbduXalfv76+IGYmp2Q1ShJmJHTf4EZUgApQASpABahAHlGAMCN/wQw/fu9+hzb+XQ07rofffSdbjzEzklUwPbbPyzAjPRQO1gsvN5NgrTnXDgwz0AxIybx582Iv0BtQExAjJ9+aMDqaijYIM1KhMvdBBagAFaACVIAKpKsChBmEGYmOTcKMRJXjdmEpQJgRlpLhtJO2MAOHB38VAzSQkhUWG8uXLyfMCOfcsxUqQAWoABWgAlSACqRcAcIMwoxEBx1hRqLKcbuwFAgCMxBjAm4aeC9SpIggyYUJaol5LlwvVq5cqS4WcKG65JJLXLsJtwnEjIFLBoJnIljnwYMHNR4EXovmzU04m0lY2uRGO2kJM9q2bSsLFixQX5xLL71U3Uzq1asnJ5xwQm5oFOo+aZkRqpxsjApQASpABagAFcgwBQgz8hfM8JORwO8QHj9+PN1M/IrFepEo4Bdm7NmzR1ONDh48WJCm9LffftMwChdddJFmM6pSpYo0a9ZMAQeydwJOwDMB0MNeEKeiZ8+e8s4772gsC2T4bNKkicKQ/A4z1q5dKw0aNIjkXJtGA7uZnHPOOZozt2nTprGYGchtmxcKYUZeOIs8BipABagAFaACVCBRBQgzCDMSHTuEGYkqx+3CUsAvzOjXr5/s3r1bkCXEXpYtW6ZzXIRROP7443U1wAeyanTo0CFH/SuuuELjRwJ4wDLj1VdflX/9618ya9asfA8ztm/frnohC0pUJTDMQEe+++47TQeDF6w0QLNgnTFp0iS6mUR1ptguFaACVIAKUAEqQAUiVgB/7OBlhRrmswn2bl+H724va3tObZr19j+U8N0eTNK+zLqNqWtfhuXmhX9c8dm8//XXX7Hv1nX4jHUo+Gx/mTas7Zi6Zl0Upyns4JrQ6o477gitq8iCEHYfQ+ucR0MMAJoqpaPdj1+YAZcRWGHMmTNHdu7cqbEf4Upy5plnyuTJkzUzCKwKTGnTpo3gz/uRI0fmOICzzjpLs3BceeWVCjPWrVun3gsLFy7UewfSnq5YvCBfuplALFi0HDhwQNOsRlESghk4Mcj3inQteMEfBuQKKV0yOasJLTOiGGJskwpQASpABagAFcgUBQgzsuAFYUbwEUuYEVwzbhGuAn5hRunSpXWC/cEHH0iFChXkzjvvlM2bNyuAGDt2rKY4/eyzz2KdA/TDvRHWR/Zy8sknqysKAAlgxo4dO9RSA3055phjNJZGuVJn5FuYEe4ZztlaYJiBoCYI/FmoUCE9aSY9KwZCphfCjEw/g+w/FaACVIAKUAEqkIwChBmEGYmOH8KMRJXjdmEp4AQzJk6cKJ06ddJdwAIDkKJSpUrSsGFDBRcoABClSpXSuBkzZswIzTIDbhZwaenYri1hRlgn2dZOYJgxZcoUqVu3rpQpUyaiLuVes4QZuac990wFqAAVoAJUgArkvgKEGfkLZnTu3Dm0Qffss8/GdTNB8MT9+/fH9gezfMQVMGXYsGE6ucS/2zfeeKN+LlCggK5GIEX09e2339akAwMHDpTu3bvHtkXwxbvvvlt27dqlru9wFTj99NN9HxvdTHxLldYV/VpmIKFFsWLF5Mknn8wGM/bt26cWGnATgVtEwYIFdT1iRvbv3981Zkb16tU1pgbGLqw6hg8frmMb8TPgstL/7rsIMyIaOYFhRkT9yLVmCTByTXrumApQASpABagAFUgzBQgz8hfMMP9YhzEMn3vuOU+YsWjRIoGJPwpc0w2sMBkhPvroIznppJMEQRWvu+46QcpLlK5du8qGDRvkzTff1Mnm5ZdfrtkjMOn85ptvNEAjAAYSFPTq1Uvwjzhc4f0Wwgy/SqV3Pb8wA+Pspptukrlz50q5cuXUzQTpWBEL0mQzad68uQwZMkReeeUVueeee+Srr76SE088UcMqjBkzRh555BE56qijFFgApL333nsKP5DNBBk8kM0EQASZUzauXUWYEdHQyfcww6orwUZEo4zNUgEqQAWoABWgAhmhAGEGYUaiA9UPzFixYoWULVs2xy4AL/Dv9oMPPqjrMEHEP92AEohfgknkW2+9pa4BKEgpi3/BX3jhBXn00Uf1X3AkJkBBloozzjhDJ59wHfBTCDP8qJT+dfzCDBzJU089JQ8//LBa/SB0AgKAmgydX375pcKIVatWqTfCuHHjtA4KxjCCh/7+++9y7LHH6jKkcEV7hw4dkquvvlothw4ePJjvs5lAG1yH0DitAoCm/1BOrIeEGYnpxq2oABWgAlSAClCBvKEAYUb+ghm33357aAMXsQniZTOBm0nRokW1DsAFTPEN2EBGCJjjwxoDBZNJmPYjSOOPP/6o1hyYDMFqAwWBGJFFcfny5XLLLbeo64lxGcD6U045RdfDlcVPIczwo1L61wkCM8I8mv/93/8VvADYADmQ6fPXX3/N9zADIAMWWH6hYiLnhJYZFtUIMxIZQtyGClABKkAFqAAVyCsKEGYQZvgZywAXTiUezJg2bZpccMEF+o/1qFGjNBDjF198oRkRkRECriaNGzfWZr/77js57bTT9B0wo2rVqjpZhFk/Ckz/H3jgAYUeLVu2VPDx0EMPxbqExARYj5Safgphhh+V0r8OYUZ6nSOkt4XLTZSFMIMwI8rxxbapABWgAlSAClCBDFKAMIMwI9Hh6mWZYW0XriPFixeX119/XRo1aiS0zEhUdW5nVYAwI73Gw7///W9p1apVpJ0izLDBDJilsVABKkAFqAAVoAJUILcUMEAB70cccYSYd3yGyS7ezWd8d3vhX2ysw7v9hcCLZpm1ztFHHx1bjjrWl2nPvtzpO+piuQnyaPZl9mvWmX2bY/ajOerCAsDLohaB/DBpxuvPP//UwH54x8uYhVs/m2XmHfXNZ/jCx6tr2ndq12xn9m3erf3BMtNP89n0He84XlgxhFmg32233RZak3DriGeZYd0R6pUoUUKmTp0ql112mQb8rFGjRizgJ6w0kD3CGjPDBPxEOwgICnN+EzPj/fffjwX8/P777zWTybZt23ybt9MyI7RhkKsNrV69OnJLAKcDpJuJ82knzEjx5YCbOmFGikXn7qgAFaACVIAKUIFsChBmxB8QhBnhXDDQEUEOwyrPP/+8K8zYuHGjZoEwbiYjRoxQqwxkkEC8C5MRAtklEOwTcKNFixYxuIGAn1u2bJE33nhDIUWTJk00ICiymezYsUPOPfdcBSNYjmwmW7duZTaTsE5sBrWDGA0AZdWqVUtpr9MJZiAALmLS4N2pIMgugKkJtmuv89JLLwmyveA92UKYkayCAbcnzAgoGKtTASpABagAFaACoStAmEGYYbXKiNIyI1UwAxkgEGwUQALWP8gGgSwk559/fuxkY3KFIJ6wgmnbtq1mhzCpW5ENAWlkYZ1RuHBhGTRokHTv3j22LZb37t1bdu3aJfXq1dM0rcho4rfQMsOvUulfD7Drl19+iSx7hpMCxqoKUAPjF3Fh8EJAULyO+OtgwqlZcR0gzTDSEptSq1YttT6yL0OKWAS9BSjs0KGDJ8xAWuOaNWtmAx9RwwyAFFyrsKZCTBwEAUZ8m2uvvTbWX6Sz7dmzp6a7xe8h4uIAlpqC+wnawDvdTCynmTAj/W9Q7CEVoAJUgApQgbyuAGEGYUaqYMatt94a2uUEgODXzSS0nYbUEGFGSELm02YAMTBJN/AC2UxMRhNkNVmzYknCMGPlypU60YfVCdz1kNUHKYoBS+B6ZpYh6O3nn3/uCfGslhm5ATPgHnbPPfcobEGsHIBIgEkEC8UxoADW4DNS3CJAMCy7EFsHBaCjYsWKMnjwYGndujVhhvWaI8zIp3cgHjYVoAJUgApQgTRSgDCDMIMwI7UXJGFGavXOa3uLEmYAkiA18cyZM9V9ZtasWWqxgNgwsFAyyzC5R8wQu5sJrKF69OihLl2wwkCWoEKFCqmbCdy0AERKliyppwTuXsuWLZPZs2frMsSuQTrlMWPGSN26dQOfNr9uJnATw7HceOONarHRrVs3dRUz2YusO+7Xr58eI9zKUGiZYVGHMCPwGOUGVIAKUAEqQAWoQMgKEGYQZhBmhHxReTRHmJFavfPa3qKEGdAKbhZIcQooAWsFWC3ARQNWC2bZvn375JlnnskGMxBkGBAC28NtY+HChQoMEPgXMMPNMgPA4IknnlCLEEADuLrAQiRo8QMzYGlx5plnyvLly6VKlSoyZMgQtdLAPXDevHlSvnx5TeVcv3593f0ll1yibmpz5syRnTt3EmZYTwphRtAhyvpUgApQASpABahA2AoQZhBmpApmuPnVJzKmkVmEbiaJKMdtMl2BqGEGJvOACdOmTVMXk/HjxyvMmDBhQmwZ4t/cfPPN2WAGoACABKwyjJUD6sDSIx7MePHFFxUWoODYYM0BSwkE6w1SvGAG4osg2C/iZuCYUHAcuJegD0jrinfAFewfViLo+4EDB+SDDz5QqEPLDMsZIcwIMjxZlwpQASpABagAFYhCAcIMwoxUwYxbbrkltCE8ZcoUwozQ1GRDiSqASS8mu4gtkaoSZQBQHMPixYulXbt2CjTgKrJhwwZNTYzsQHALgfUC6mCib3UzQVaShx56SObPnx+TAu4cSO0dD2bYs5kAZiDYJt6DlHgwA+4ziHmBgoClBrYgfgb6u27dutiuzj77bHV1ufrqq6VSpUoKdMaOHavrCTNsMKN48eKeecuDnETWpQJUgApQASpABahAEAUMzMADpx1sHHnkkfogan3HZ+vLrMfDIV5YZz47vZv1yByB9Xg3n/Ed2SfMcrRtXW8+W9+tbaC++W59t/bNHIs15Sr+4cd3pxJvnbU+TKytUADf8QCNF/5txDr8M2i+4x3fTZpFU99ax6wz/8SabfCO+ma9dT/W9s1yU998N5Mh67u97wiCF2aBvu3btw+tSfyDSsuM0ORkQwkoAJCBe06pUqUS2DrxTeyWGQANCPxpXutWLUs4ACh6hXsQjmnAgAEKFXCtoTRu3FhTGMOqAYADxQozYJlxww03aABNUzp37iynnHKKwgykS65Ro4ZnNpOwYQbubchYBH0QCwS/MabA2uTpp59WVxNTrDAD2xUrVkwzH6EQZljGLW7qhBmJX8jckgpQASpABagAFUheAcKMf+ikmDDjrxiMASghzEj+2nJrgTEzotM2lS0jACZiS6S6GIiJbCYAGSaTCVIK47Vo3tykYAaO56qrrlJXi7vuuksDZKLAygLpWREXY+LEiTlgBu4bderUkf79+8s111wjO3bs0JgTsMgCzEBfkVEEWVCM1YVTatYwYQb6BCsTgJS3335bjj32WO03gDjA9t69e2NuJ4j1gf706dNH0zrDzQRWIzfddJPMnTtXypUrR5hhHeyEGam+9Lk/KkAFqAAVoAJUwK4AYQZhht3NhDAj2vsEYUa0+qaq9Y8//ljjLKS6pAJmPPzwwxoIE5P5Cy+8UA8RmU0Q92bEiBEa1BPFns0E8TJ69eqlcBh/2hcuXFiKFCmiMAMF7SJGBY4B7cGVJUo3E0AMkz3Fep5GjhypKVtREPgTgU23bdsmyHQyevRoqVevXqw6ApKi3wBFtMywqEiYkepLn/ujAlSAClABKkAFCDOyXGfoZvKnWmLA9SRVMAP/kIZV8A8q3UzCUpPtJKJAXoYZieiR29t4BQANo3/5HmbYTRjpZhLGsGIbVIAKUAEqQAWoQKIK0DKDlhmEGYlePYltR8uMxHRLt60IM9LrjBBmpPh80DIjxYJzd1SAClABKkAFqEAOBQgzCDNSBTOQpjGsMnXqVFpmhCUm20lIAcKMhGSLbCPCjMikdW6YMCPFgnN3VIAKUAEqQAWoAGHGfzO00M0k9W4mhBlZl19+tsxAWky8EEgynUuTJk00pkLTpk1du+kGMxBj4fnnn9d0nwh+aYJl2hu68847BXUXLFigQTVRkOYVMScQrBJuVJ06ddJ4Dbhfff3115phBKlEEb8BqVKHDh2qMSGQqQMZNyZPniyDB9yTdADQdD43bn1DRpKoA7LmezcTq/iEGZl4mbDPVIAKUAEqQAXylgK0zKBlBi0zUntN5weYgQCKXbt2lRtvvDGbuMiQgVezZs1SK3rAvSUDM2bMmKEpoqdPn65ZM5xgxqpVq6RLly6yfv16+fDDD2Mw44477pDNmzcr8AGgQFYRpDdFVpHFixdrsEosO+6442TYsGEyZ84c+eSTTzSjyf79+/W1YvGCfAkztm/frme5WrVqAc+2/+qEGRatCDP8DxzWpAJUgApQASpABaJRgDCDMCNVMAMpDsMqL7/8Mt1MwhIzgnbcYEYEu4qkyWRghukQLCxgQWGHGcgWVLt2bRkzZow0btxYPvjggxjMOPXUU2XSpElyxRVXaDMTJkyQZ555RtasWRM7TpPNBJk6KlSoIJ999pkcf/zxuq+wUrNGImoKGoX1Cqxbfvrpp0j2RpjhADOwyC23eSRngY1SASpABagAFaACVOC/ChiYgXeT5cN8PvK/LhlYjs/2l305/o3EC/XMZ/u7dR3+tcR6vFs/m2Wmrllvr2//jv6YbZ32b/pvjjneIIj3bGZfB3NwTFDwsoIBZAoxLzMBwXd8Nu9mObY1n+3rTRuHDh2KbWfqW9u3tm3dNz6jvllm+uiUyQTrokrNav+XPpmLcNq0aYQZyQgY8bZuMMPuZoJUmLA8QJpOWKxUr15dxo4dq/cDFLijPPbYY/Ldd9+pWwUAQKlSpRx7jwk/3DA2btwop512mgwfPjzmduC1n/fee08GDx4s+/btU2uSZcuWxdxMNmzYoP3r169ftv16xcxwgxnjxo2TFStWKLQoVKhQNphRokQJdRWxwozu3bvLwYMH9b6KYu4TM2fOlJ49e8rChQvl999/J8yIeEzrnP2KZk3/773ZH6RgV+m/C2OZQZiR/ueKPaQCVIAKUAEqkFcVIMxwPrOEGRtDHfLQkzAjS9L87GbiBDPOP/98mTJlimpz5ZVXSseOHaVNmzbqUgG3i9dee00qV64szz77rH5GoEf79Yl/4mvUqCEjR46Uq6++WpYvXy6wBMJE/5RTThHADLf97Ny5Uy6++GIBIEPsiieeeELjVMD6BzEzEL8CIGPTpk1Jw4w9e/ZIrVq1ZMmSJVKsWLEcMOO2226THTt2qJsJXEegB2JBwOUEriUGZsAC4dJLL5WBAwfKZZddputpmRHqLcuxMcIMiyyEGdEPOO6BClABKkAFqAAViK8AYQZhRqrcTNq2bZv05fjKK6/E2oBFTCYWwozDAUABGWCpUL9+fT2VgAi//PKLvnfo0EHOO+886d27d+w0w61i9uzZUrp06WynHq4cWI44FaYAimDC3759e4UZbvt5+umnNQjnq6++qpvCYql8+fJaP5EAoGb/TpYZCAgKcNKtWzetZrfMwNjA8SKORsGCBaVdu3ZqqWJ1m/jmm2/UPQXHdeuttyr0IMxIzZ2AMIMwIzUjjXuhAlSAClABKkAFfClAmEGYkUkww5wtQA3CDF+XeK5UCuJmAmuLKlWqaD/hRvLVV19pZo5GjRrJ7t275Z///GfsGBDgElYcNWvWzHZc999/vy4vXrx4bDkm+MgGAqgAmOG2H7iXwIVrxIgRsW0vueQStXoIG2acccYZui+4xKHAUuPEE09UFxf0014AdZC9BKDG1Af4ueGGGzQoKNxLCDNSN8QJMwgzUjfauCcqQAWoABWgAlTAUwHCDMIMwgzPyyTUCrTMyG6Z4QYZYHlQp04ddTXxKnBBgXXFSy+95Fg1HsyAZcbKlSs1naop55xzjoKVRGCGiU3Tt29fdf2AhYeJ4fPjjz9qXB1TypQpIwBzADcI4glXFtyTixYtqu40iCeCeB6AN7DOgKUJ3EoAWhBHAzAD+wPQoJuJKAiDDgwA6nXFhLCebiYhiMgmqAAVoAJUgApQgaQUIMwgzEgVzEAchLAKXAJomRGWmuG3A8uM22+/XS0ITEEASwStRDwIBPZEiQcZMJnv0aOHAgoE/8QkFWlImzdvHrNsMG3DwgHg45FHHpEWLVpoEFukP4UlRMmSJePuB24bsHbA/hBcFH2EiwrGGGBG0ACgQ4cOlQceeCCbqH369NFApvZidzMBuEDK1h9++EFdXRDEFDFAUKZOnapuJ/aCVLBnn3226oN4G5u++DxfpmYFyMAYcwsQG8Yop2WGRUXCjDCGFNugAlSAClABKkAFklGAMIMwI1UwwzqxTWbMYlv8m0+YkayK0W0PmPHFF19k28H111+vsR78wgxsDLDw+OOPy/bt29XdBO2OHz/eMRMkAmXCXQPvmNQi4CcAAia38aAJ9vPOO++om8lJJ52kwUaXLl0q/fv3TyoAaFTqmmwmf/zxB91MLCLjvDdo0CAq2bVdwgzCjEgHGBunAlSAClABKkAFgilAmEGYQZgR7JpJtnZ+cDNJVqNM2N4rNWtUx0CY4awsLGtatWoVleyEGXZlrZYZSnr+8Y9IxWfjVIAKUAEqQAWoABVweh7BMgSks4IN/LOJZdYXlpnlTp/hF47l1nfzuUCBArFtzWe8Y739u1mGfZvPft5R39oW+mK+m/7i3Ryn22jAeuu//ua727Ma6uIF03YDBvDZ+M7jHRMQrMO7WW4mJfiO+madvY7Z3rpdvPbNfvButkH/8Nn0zyy39td8Rt0vv/wy1IsF2rVu3Tq0NvHvPi0zQpOTDSWgAGFGAqJFuEm+gRlOfky4wcI3Cfl+4W+EYCvIKXzCCSdogJXu3bvHpEdgFvhRIVBM2bJl5ZlnnhFEvA1aCDOCKsb6VIAKUAEqQAWoQNgKmAk6YcZhZQkzCDPCvs6s7dEyI0p1U9f26tWrI3drcDqadLHMQPYVxOro2bNn6kSPs6d8AzMMiTZaPProozJ37lyZN2+eLuratasGekFgms2bN8vll1+uflSIHgsKjtRBzZo1E6QAMw4qkgAAIABJREFUevnll+W+++6Tr7/+WooUKRLoRBJmBJKLlakAFaACVIAKUIEIFCDMyCkqYQZhRgSXWqxJwowo1U1d2wg4CeugatWqpW6nImrBhVdUMTMQDHX9+vWyYsWKbME0EVh10aJFAosUxCP57LPPpHDhwlK1atWUHr/bztxgxlNPPaWZatatWye33HKLTJw4MdYEjBO6desWs0SrVauWpgVG8FUUGDnAqOH9999XzdMyZkbFihU1wMutt96qpnfI9fvWW29Jw4YN9SAQURaD5YUXXpBly5ZptNu9e/dq+hwUbD9gwADp0KFDoBNJmBFILlamAlSAClABKkAFIlCAMIMwA8+/VheZqNxMEAAyrPLGG2/QzSQsMdlOwgps27ZNfvnll8hSgTp1zLiPYXJ96NAhTdGKF+areB3x18Gksplgrot2WrZsKf369dMu7Ny5U7PIIOXpu+++qzAj3YobzEC2F7gpTp8+Xd0OrTBj165dsnv3boU2MHgYNWqUzJ8/X+f8KDj+OXPmyKxZs3Tun3YwY/HixRpV9/vvv9cIubCwKF26tJ4oRLNFQcTcSZMmyfLly2Xy5MkyevRojZJrCtJMIeXPyJEjA51TwoxAcrEyFaACVIAKUAEqEIEChBmEGamCGWEG54MFNWNmRHBDYJNpr4CJqWPgxW+//SZ4/frrr/pas2JJ0jAD4AIZgzD/RcEkH/t47rnn1GMBMMPqZoL0uVheokQJnSejj5gb161bN2V6ermZoL+wtLDCDHvnYMUxZMgQ+fnnn3UVAOw555wjDz74oH5PO5hxxx13aEqbF198UTsI8xOYyuAEgOCgvPLKK5orGIGQxo4dqycWZjWmoA08CAB6OJV4gT2LFy8e24QBQFM21rkjKkAFqAAVoAJU4L8KEGYQZhBmpPZ2QDeT1Oqd1/aWCpiBiT/mtsOGDZMaNWrIxRdfLAAWMAJwgxn33HOPWm2gPqwZ4LkAN45UlURhBixr4FYCEARg88gjj0jfvn212whFgXS/sARLO8sM0KxTTz1VTU6MSwktM1I13LgfKkAFqAAVoAJUIB0UIMwgzCDMSO2VSJiRWr2j3NvWrVvlwIEDec7NBDBj3759GkcSXggAE4iVceaZZ7rCDPzhD3cMFNxTMM/esmWLJtRIRUkUZsDCC4lA9uzZo2ElEC+zSZMm2mWElkAoiffee0+/p5VlBiwucGK2b98eS4tqYmaYgJ/oNAKCwnrDxMxAIFC4oRQsWFAPCqYniLnBmBmpGKbcBxWgAlSAClABKhCmAoQZhBmpghnwwQ+r4M9IupmEpSbbSUQBgAxkgUK8hVQWu2UG5qnGxQTv61YtS9rNBDADsTPq1KkjTZs2lUqVKkmnTp3iwoyPPvpIrTdMOe200zSIKN5TURKFGda+AV4g5ATiaBQqVEjjhOA3EiEnMPdPK5iBEwMzGJjPWAsCfoIiwZwEQV1AZhAQ1JrNBAcGfxoAEZjUIJotAocGKYyZEUQt1qUCVIAKUAEqQAWiUIAwgzCDMCOKK8u9TVpmpFbvqPaWV1OzAmIAZlx77bXSrl07dbVAKIaTTz45X8CMYsWK6dweaWcBqsaMGSPXXHONDqO0gRmIXHrWWWdpHIyyZctmG+MIDALyBOsMpJsZNGiQpmQxBdt07NhRVq1aJWXKlJFx48bJJZdcEvg6wcND0aJFA2/HDfKPAvbUcPnnyHmkqVLAjLGoxpqf9s1EKlP/YbOfq6i0TNWY4H7yhgJ+x6G5/vBufeHfRqfXkUceKeaF9fiM7RBnzLoOn63L8NlexyyL9462EX3eWgff0b7TctMX6/5MfWxj+ox3U8KKWYZ7mDUjiPmMCPnWF8CB+WfVuhz18R3r3Oo41ccyU99kOTDLTH07rDD18G5/oR84ls2bN4d6MUDn6667LrQ2kaEgU383CDNCGwa52hDcLsIMauv3YFKRmtXAjG+//VYTZVSvXl27F8/NJF0tM8x9EHEwMM/H3N38RuA+gvl45cqV1fMCXhtr1qxRwwbcs2644QbNGIPUrscee2z6wAy/gyXKeoQZUaqbN9r2+zCaN46WR5EbCviBDcn0y0/7hBnJKMxtqYCzAn5/PwgzJOZqnOxYIsyIryDGGv7pDavMnDmTMCMsMdlOQgrkB5hhFyYTYcbQoUM1mYe19OnTRx577DGZNm2aemkgbiaMGOBWM2LECA0IioJYGnfddZdapwAipY1lRkIjNuSNCDNCFjQPNuf3YTQPHjoPKUUK+IENyXTFT/uEGckozG2pAGGG+YcNFhi0zPgrZgVit9KwWo3klmUGYUbW9UrLjLxx586rMCNTz45XzIwwjosww6IiYUYYQypvt0GYkbfPbzocnR/YkEw//bRPmJGMwtyWChBmEGZkjpsJYQZhRl66ZxNmpNfZJMxI8fkgzEix4Bm4O8KMDDxpGdZlP7AhmUPy0z5hRjIKc1sqQJhBmJE5MMME0QvjukVwfsbMCENJtpGoAm4wA+P87bffjjV7/PHHa6wGU5ACtGfPnpruE89AyPKDmAzxys6dOzWDZs2aNWX27Nnq8rB06VK5++67BVlVcC0g40jnzp1lx9Yvk8pmkqgeub0dYUaKzwBhRooFz8DdEWZk4EnLsC77gQ3JHJKf9gkzklGY21IBwgzCjPwFMwAxTCHM4B0wNxWIBzOaNWsmHTp00O7hOeeYY46JdbVWrVpSoUIFGThwoAB0bNy4URo1ahT3UGDVhACVRx99dAxmIM7Djh07NMvIgQMHNH0oElTccF2LfAkz1q5dKw0aNIh0SNDNxCIvYUakYy1PNE6YkSdOY1ofhB/YkMwB+GmfMCMZhbktFSDMIMzIHJhx9dVXh3bJ4p9vwozQ5GRDCSgQD2ZcddVVcvvtt+do9f3335du3bqpNQXuXX4KLDiefvppadiwoXzwwQcxmPHHH3/I77//Lr/99pv8+uuvMmXKFJk4caL07tElX8KM7du3q5zVqlXzI2tCdQgzCDMSGjj5dSPCjPx65lN33H5gQzK98dM+YUYyCnNbKkCYQZiROTCjRYsWoV2y77zzDmFGaGqyoUQUiAczVq5cqU2WK1dOLTCM5cWQIUMEFgQIwjtv3jzNmjFq1CipX7++YxcAKy688EJ59913BVZJdpgBl5V69eop0ADcuPXWW+W0YifmS5gBAWGtAisVWLFEUQgzCDOiGFd5tk3CjDx7atPmwPzAhmQ666d9woxkFOa2VIAwgzCDMCPT7gPMZpJpZ8y5v24wAzEtihcvri4kgBCDBg3S+Bbnn3++dOzYUV544QV58cUXpVWrVvrer18/tdQoWrRojh0BhBxxxBGaPhSpRO0wAxDjm2++kV27dsmbb74p5513nvxxYF++hRlRjyzCDBvMgI9TbpZ0myznl/5YjzPeMfudCDqZWea1CSKuE7sebtq51fOqb78Wvcaj1/pUXdvJ9MM6Tsxn9Dss0137WPejCfadaePX7zVtPf4o9LZeJ/HGczJjxs85DKuOUz8T0dr0J+z2/B5nbuntdbxmvJixiAdmfMbLfMY7XkceeWSOdyzDC/XxDqhgltm/G+CAd9MeUqmaetb19rqmHt7d6pl1aNvUsbZt7Zc5Jus16PdcxquHe5c1/an5/Oeff8bSpeIz/pFF8D6n5U7rrHWt67E/rLOmYDVt2tOy4jte6JPpg3k3y00dvKPtLVu2hCFLrA3oTcuMLDkIM0IdWrnWmN9sJnCvqlq1qgKJ7t27y/z582XdunWxfp999tkyZswYsbthbdq0SZo3by5r1qyRggULOsIMq5sJgMb1118v9/TsTpgR0aggzCDMiDu0cuuBz61TUfXH78M4YUb2M0OY4TxSkxmnhBnh/Nr5vaYJM4Lp7TUZDzr2w27P79EE7affdr3qeR0vYcY/vCQMtJ4wI75cGI+YmIVV8I93WOA9rD75bYcww69S6V3PL8wAYIC7yb/+9S+ZMGGCxr+Aq4kpbjAD8S/uuusuKVy4sFaFFcbBgwfVggOw0R4zAzADsToGD7iHMCOioUOYQZhBmGGxMDAPkm4/xoQZhBl+7sXJTJQIM/wo7F2HMMNbo0RqeE3Gg479sNvze0xB++m3Xa96XsdLmEGYYbXYSIVlBiZaYZVZs2YRZoQlJttJSAEnmAFLienTp2uwTmQwQWyXLl26CNKG1q5dW/bu3Stly5aV8ePHa0rWl156Sfr06aNwApACcTQAOu68804N7rl///5Y38aNG6ftTJs2TU466SR1KylUqJCceeaZsnv3bnn88cdl8+bNcvstNxFmJHRGvTcizCDMIMwgzPC+U7jUoGWGszDJTJQIMxIejtk2JMwIR0d7K16T8aBjP+z2/B510H76bderntfxEmYQZhBmeF1F0aynZUY0uqa6VTeYgbSscA05dOhQLAUr4mOYAmDRo0cP2bZtm5x77rkyevRoDeKJgrgYgBRLlizJcTj2mBlTp06VkSNHaswMxOeoXLmy3HLLLbJj65f5FmZ89dVX8p///IcBQKO6GMzEwbTPmBnZlc6tBz638x1Vf/xOfGiZ4Tw+vHRxgx5u5zPoctOrqMZH0PtPMv0gzAiqtjdQ8ns+rL8HYZpK+xnPfvsYjjqJt+I1GQ96HGG35/fIgvbTb7te9byOlzCDMCPVMOPKK6/0Gra+1yNdZZj3Tt87DqEiYUYIIqZBE37dTMLuKmLl4GV3M8EkHq9F8+bmS5gBkIH4SKVKlQpb8lh7tMywSIuHDMIMwox4D7lek3bzIMoAoP6gh59JnrUlrwmI1/rI7qS2hpPpB2FGOGfJL6C0jy/zPcwHcj/jPJkxE45i/lrxmowHPY6w2/N3FIeDF/utH1Y9r+MlzCDMIMwI62oL1g5hRjC90rU2YUZ6nRm45zRo0CDSThFmEGbEHWBBH0wjHa02d5Aw9+V34kOY4Q9S2M+NXTcvHf1M/pzOf7qM12T6QZgRzpXt95omzAimt9dkPOjYD7s9v0cTtJ9+2/Wq53W8hBmEGYQZXldRNOsJM6LRNdWtEmakWvH4+0M8Eas7TxS9I8wgzCDMYMyMhO8tbpCCMOMfCZvaEmYkPByzbUiYEY6ObteyHQIZS5agkMBrch+0Pb9HHVW7Xvv3Ol7CDMKMVMOMK664wmvY+l7//vvvJ/zb53snEVUkzIhI2BQ3u3r16sgtAZwOiW4mzieaMCPFFwAeMnLbzSTFhxza7nLrwTDZAwir32G1k+zxpHp7LwsL82Ae1GQ/UT0T3S7Vuvndn9eEPJnjtUIT63kyy7Es6Hnze1zpXC8ZTd3Ge7JtprNe6dC3vKavuQbxfsQRRwjerZ+xDC/4IZt3fLZ+ty/HuqOOOkpfpq75XKBAAW0f79Z6pr793WyP+tZ19u9mHfpib9vsx7SFd3OciY4p673LtPH3338LXgAEf/75p97T8G6+4zNemIhgmfUdy7Etlpl6TvWt61DffLe2Z11m/Wz6Zvpjfbeuw3IUZEUIs0Czyy+/PLQmZ8+enbG/G4QZoQ2DXG0IMRpwnVerVi2l/SDMIMxI6YBz2xlhRuKnIVMfJsPqd1jtJH4GcmdLwoxodSfMiFZfp9aTvZb9/POe+qPK23tM9pylmzqEGYmdEcKM4LoRZhzWjDAj+PhJ1y2QkeSXX36JLHuG03EbEAmogYwpBw8e1BcCguJ1xF8HkwoAWr9+fVm/fr2sWLEiWzDNFi1ayKJFiwTuNeeff37anRI3y4ynnnpKnn/+eVm3bp1me5k4caJj35EOF3UXLFggdevW1Tpoc+jQobJq1SopUaKE0M3EIh1hRuLXQKY+TIbV77DaSfwM5M6WhBnR6k6YEa2+hBmp1zeKPea1+y9hRmKjhDAjuG6EGYQZwUcNt3BSwFhwGXjx22+/CV6//vqrvtasWJI0zEDbLVu2lH79+mkXdu7cKc2bN1do8+6772YUzJgxY4Za9k2fPl0t95xgBmBFly5dFOJ8+OGHMZixbNky2bJli+zdu1fGjh1LmGEdkIQZid+gMvVhMqx+h9VO4mcgd7YkzIhWd8KMaPUlzEi9vlHsMa/dfwkzEhslhBnBdYNmzZo1C76hyxYffPAB3UxCU5MNZZICqYAZABevvfaaLF++XKUZNWqUApPnnntO3nnnHYUZSI88YsQI2bFjh5x00knStWtX6dy5s9YfMGCA7Nq1S1566SX9Pnz4cFm6dKm89dZb6rIYRfGKmdGrVy9NXWuHGXCzq127towZM0YaN24suLcYywzTT/T7nnvuIcwgzAhn6Gbqw2RY/Q6rnXDORupaIcyIVmvCjGj1JcxIvb5R7DGv3X8JMxIbJYQZwXUjzDisGd1Mgo8fbnFYgVTADEz8x48fL8OGDZMaNWrIxRdfrGACk30DM+bNmyennHKKlCtXTpAWFZYcr7/+usYQgWUH0qR269ZNKlasKDfeeKN88sknUrJkychOZaIwY9y4cepSM2nSJClUqBBhht8zRMsMv0rlrJepD5Nh9TusdhI/A7mzJWFGtLoTZkSrL2FG6vWNYo957f5LmJHYKCHMCK4bNGvatGnwDV22gCl4pgaONjADEyj8I4y4B/aydetWOXDgQEpjMYR2cthQpAqkImYGYMa+fftkw4YN0qZNG7W0QKyMM888MwYz7AeJbcqXL68AA2XNmjUKOAoXLqzbt27dOlJdEoEZe/bskVq1asmSJUukWLFihBlBzhBhRhC1stfN1IfJsPodVjuJn4Hc2ZIwI1rdCTOi1ZcwI/X6RrHHvHb/JcxIbJQQZgTXDZpddtllwTd02eKjjz7KeJhx9NFH69HZYQZABvS64IILQtOLDeUdBeJlM0HMjMXzP0k6ZgbABAKB1qlTRyFkpUqVpFOnTtlgBuJMPPzww4LxCrC4f/9+6dixowwePDgmNraFuwnABjJJRVkSgRkICAqrEwNgaJkR4AwRZgQQy1Y1Ux8mw+p3WO0kfgZyZ0vCjGh1J8yIVl/CjNTrG8Ue89r9lzAjsVFCmBFcN8KMw5p5uZmsXr1aJ5IsVMBJgVTBjGuvvVbatWsnc+fO1UwgJ598cjaYAdjWv39/uf766xVU9O7dW0488UQZMmSIdnvKlCkyYcIEKVKkiDRs2FBjTkRZEoEZZ5xxhsJEE8cDlho4BgAZAB1TGDPD4cwRZiQ+nDP1YTKsfofVTuJnIHe2JMyIVnfCjGj1JcxIvb5R7DGv3X8JMxIbJYQZwXULC2bAIsOUvOpmAnN+TCRZqIBfmIHgnAhuideSBf8OxTIDY/Dbb7+V77//XqpXr65dsbqZlC1bVpAppGrVqlqvUaNGctNNNynM+PrrrzW+BtYDZmAdsomcd955kZ1UN5jx559/Cl59+/ZVfRAjA9lN8Prxxx8FbjumlClTRl555RXt7/HHHy8IDgrYgQwucJVhalbL6ctLMCMdHu7SoQ+RXZ1sOFcU4JhKXnY/gAR7MQ+kYWsednvJKxK/hUzrb9R6sP3oFbDCDHzGv1P2dyzDv272dyzDC/XNZzwcms94N9/Ng6N9nVlu6iFtntkOy7BPLLPWi/fZ1Le2Ye+bOUYnIOGleLxt8NCLh2L7u3mQNn7u5rsJ4me+YzvrOtRHHfNu1tnrW+s57cu0a/qFOtjG+jLrzDLck5GOMMwC7Zo0aRJak3PmzMmzbiaAGddcc01oWrGhvKWA3TLj999/15SsBmYs/ezT0GCGXTkrzJg5c6Y8+uijGgS0ePHiep8uUaKEDBw4UK688kq93vv06aNNIHgoIAKAwzHHHBPJCXGDGUOHDpUHHngg2z7Rr8ceeyxHP+xuJp9++qkGMjWFMIMwI5LBi0Y5CYhM2nzbMMdU8qeeMCOYhhxzwfRi7eQVIMwIpiFhRjC9rLUJMw6r4eVmYmBGplqeJD5KuKUfBawwA1lDYJVhhRnLFs5LCmb46UM61vFyMwmjz4QZhBlhjCPHNjgJiEzafNswx1Typ54wI5iGHHPB9GLt5BUgzAimIWFGML3sMANm52EVTPgzdbLvlc0Ex3b11Vdn7PGFdY4zvZ1zzjlHXnjhBQ0wGVbZtm2bZt/Yvn27pj+1w4xHHnlELr6wKmFGWILb2iHMIMyIaGjRMiMyYfNxw5xYJn/yCTOCacgxF0wv1k5eAcKMYBoSZgTTyw4z4IceVkFQwkyHGW7ZTAgz/I0SuEWNHj1aA03u2LFDU2tijA0aNEhjOyRTypUrJ1OnTk0KRDjBDLh5IRaDW3nuueekffv2rusJM9zPKi0zkhnxPre1/wgiKmxeKOnwAJ4OfcgL55LHcFgBjqnkRwNhRjANOeaC6cXayStAmBFMQ8KMYHoRZjjr5cfNpEWLFhkLaxIfJcG2RBrQxYsXK9CoUaOGHDx4UANOAhj07NkzWGO22uXLl1eYgXadCvaBGBHxyrnnnquWGfY2YE1hCvaDWBIG9Jm4QW7tAmbUrl1bA2zaLTPgaoJUqTWrnZcvLTPWrl2bLb5FUgPAZWNaZliEwQ8iYUZ4w4yTgPC0ZEtZCnBMJT8SCDOCacgxF0wv1k5eAcKMYBoSZgTTizAjPsxYsWKFTkyRLcFaYJnRvHlzwow4ww3pa+vWrStLly6VypUrZ6sJix1cq1999ZXcddddAp1NYMrWrVtr3cmTJyv4QPDKzz//XIPtPvHEE5oS9+6775Znn31WihYtqsEq77vvPt1XnTp1NCMGsl1gnwAVTz75pMKIX375RbcdO3ZsbH5XqVIl3Y8bEEE/zjrrLIE1xmWXXRY7hk2bNkn37t3liy++EFjvAGwhWOWxxx4rgBnoB1KiAuIgoHGHDh3kuuuu0wCgcDPJrzADrjco1apVS/xG5bElYQZhRnSD6x//4E0/MnXzZ8OcWCZ/3gkzgmnIMRdML9ZOXgHCjGAaEmYE08sOMxo2bJh4A7YtP/nkk4x97jOWGfHcTK666qqMPb7QTnKchjC5f+2112T58uWOtZChBxABOgJGrFy5UjPEzJ49Wy688EIFEXfeeacgK07NmjXlgw8+UIixYcMGba9ixYry4osvxkAEIEKVKlW0LbixAJgAhiBdJ9J2wq2lR48esn//fk1BigLg8fzzz8eFGaVKlVKYYc308+WXX8oPP/ygoOunn36SVq1aKaxA/9APpDe9+eabBVk6UPfGG2+U4cOHS4UKFWTEiBH5FmZAc1isHDhwQHWLohBmEGZEMa60TU4CIpM23zbMMZX8qSfMCKYhx1wwvVg7eQUIM4JpSJgRTC/CDGe9/LiZILVlpsYESXyU+N8SUGH9+vXy9ttvO260Zs0aadq0qezcuVPTO6PASgPWDUgnCpjx8ssvK8xAQfyNIkWKyLfffisnnHCCIN4FYnEYqwpAhKpVq8qePXtiMS9g5YFgnL1799Y2ACBKly4tu3fv1jYAPyZNmhQXZpx99tlqBRIvbfGrr74qb775pr5MP2C9gdgbSMsKkIExBWsOwIxa1c/Pl24m/kdP4jUJM2ww4/TTT09cTW5JBagAFaACVIAKUIEkFcAE3ekF82Xzwvojjzwy9t0sty7DZ/sL9cwy+JfjM9rCZ/Pd/m58xrEcda3fzXbWd7RpvmN/9vac+oR6fko8eGHfHv8EY/KJSRFe+G4+w78en/FuPsOs3SzDZ2xr1jvVsS8z7VvbNO1Z3009a3/sfcQ6+8v8Q+1HJz91oGWDBg38VPVVB8H+MnWy7yebCWFG/GEwatQotcxYtmyZY0VYWtx7770CdxRTsA2+IxYGYAasNNCGKSeddJKsW7dOMD9zghlw7/j+++9j9evVq6exOWA5YW1j4cKFun2iMAPABH3HscEFCbFAAD0w5gEzAFgAabAcMAPWH/Pnz1dLDcIMX7ePhCsRZhBmJDx4uCEVoAJUgApQASoQvgKEGe6aEmaEN94IMw5r6cfN5IorrshYWBPeqHFvadWqVXLppZdqzAyAA2sB5EIwyGbNmsk333wTs8wAeEAMDGOZAeABqwdTEMsQ2wFm2F1EEH8DcTNgdWHKDTfcoC4qxjIDEAKWGbt27fJtmYH6EyZMyGaZcccdd6gFCYJ5HnfccfL6669rXA7ADPQDFiJwLzGWGai3b98+WmakYOARZhBmpGCYcRdUgApQASpABaiAXwUIMwgzaJnh92oJp54fN5PLL7+cMMND7k6dOqn1AuJnXHTRRZrdY+bMmWrh1K1bN3UBQfDMfv36aZBPxMxAfAsEiIQLCSwzrDADAT/hngKYASsiQIU2bdpoLwARYIkBUGEK3D6GDBmiri7YplevXvLzzz+rOwgKoAPcTNA3t1KmTBkZP358NpjRtm1bjZeBmB6wvGjZsqW+G5hxwQUXSLt27WTw4MECdxPEz3jggQc0zgcsM2pfdAHdTMK5VHO0QphBmBHR0GKzVIAKUAEqQAWoQCIKEGYQZqQKZuCf9LDKp59+mrGTfT9uJoAZOC8s7grAXQoZSOA2AguM4sWLK4RApg8E5IRLBoJmIvgn1mE5rClQADNgmYHMJKYUK1ZMoQfAxKxZsxSCIEsJ3DcQvPaSSy7RmBqmwAIE2UwQ8wKZRLD+8ccfF7SDgkCdEydOjAszypYtqzCjcePGsXYRC6RLly5SsGBBKVy4sMIXxPZA0FtAFewHfRszZoy6/gFsXHvttYLUrLA6IcyI7qohzCDMiG50sWUqQAWoABWgAlQgsAKEGYQZqYIZSF0ZVpk3b17Gw4x42UzgIkGYEdZoyVvtIMYOrE9giQKLDbx+++03BSoAGp8vX0zLjIhOOWEGYUZEQ4vNUgEqQAWoABWgAokoQJhBmJEqmIF/lMMqCHiY6QFA3bT4+OOPNd4DYUZYoyVvtUOYkXvnkzCDMCP3Rh/3TAWoABWgAlSACuRQgDCDMIMwI7U3Bj8xM5BWlDAjteclU/ZmhRmwzoBVBl6wyoB1xpoVS1wtM5B+1qSqzZTjTad+EmYQZqTTeGRfqAAUwBAUAAAgAElEQVQVoAJUgArkewUIMwgzCDNSexvwAzMuu+wywozUnpaM2Vs8mAGg4QYzELwUGVsIMxI/1YQZhBmJjx5uSQWoABWgAlSACoSuAGEGYUaqYAayQYRVFixYkGfdTBCwEkEfcW3SOiOsEZN32vGCGWtXLnW0zNixY4cGFEXaV3PfzzuqpOZICDNsMOO0004LrLxTznPjM4h11s/WxrHcbOtUx7reqVNmvVs9p/VWX0bTN2sfrP217jNeP52Oyen447WHdX50tPfZtOmkgZPfpv04zPbx8tbb2/Y6L/Y+OWlujtftHFqXu9W1jx+vc+Q2Dr3Glv28+T3+oBdSvHFsPU9u59p6Dt3OfRAN7OPafh7c1od53PZr022824/L695g76MfXezjON5xut3/nNrwcx+MNwa9xoNdC3vf4l37Tjq53YOCnHe3+73TOHe7f1jHo/0+5nb/sLdvve+6nRune3O88eJ2X4o35uLdv71+n+y/sU5j334/cLuu4v2WOf1WOOmMek73Hz/3UbuuTkADUfKxHO/W15FHHhn7js+mDj6bF+pbvx911FHZ1uE76uDdrHP6bOqgLfybiHdTz1rfrDP7ta6z9sPa9yDXkVNd+zMMNDVQAFkW8BnveCFYH172z5iUmGWob+pZ61vrWJeb+mZ7ezvW5fiM/pn+WPtmBRmm36i7cePGZCXKtj30IszIksTLMmPr1q1y6NAhOeeccxyfV0M9MWws4xTwghlulhlwRdm7d2/sXpxxB54GHSbMsJwE3NQJMw7DF/vDl/UhzW0C4PUQ7fTQ7fSQaJY5TTy8Ji/2beMdR7x9W9uxT5T9TIDsWtgnH9ZJkf2Y3HR028ZrQujn3Pl9kHfSP4x7mVu7TpM5u/5O+tn7FA8sevXfawIcb3Lnp203kEeYkXNi6AZhncavGff268Z6Lfq5lu33gmSvAcKMw+c1HqA258l+Hu33dK/fCcKMLKBBmEGY4fS7WLduXa+fKd/rP/vsM0+Y57uxFFf0ghnozpYtWzQt6L59+1LcO+4u3RUwoBJQA9Dr4MGD+kL8DLyO+Ougo2VGuh9XJvSPMMNylggzsixFnP5V8vrX3+lh3z5594IKbhM6+8SDMOPweXKa7LpNrINMuJ1ATKITQL83QsKM7ErZAVU8oGY/t9bz52ey7mds2KFSvPNqn1w63Qv8jl2niWg8bawTX8KM/9PTZL+vO4E9p/ObyL3E69xYfyvi3VPijWnCDFpmuN1/aJnh9xc3qx70qlOnTrCN4tReuHBhnoYZoQnFhvKcAolaZuQ5IXLhgAgzCDOyuboQZuS8Ct2sJryuVycgYJ9EuE067ds6WWS4TRoSmYDYj4UwIydYCDLx8hob1vXxIA4tM2iZYYcMXt/tAIcww3kM2aFXkHugFch4gSGne4FfaxTUs7/oZhL/7kqYEeTXJzyYAYhhB5XBepL7tf1YZuR+L9mDdFWAMCP3zky+hxn2fy3pZkLLDLeHWvsDrNdlS5jhpVBOYBDPOscLJtgtF+x7p5uJ+/mgZYa/sRrU4sWtVSe9nSBFPIsKN0hBmOFsuWY9F26Q0AkyOlkGEWZkxdVgzIzDcTdM7I1MjJlBy4ysK5oww9/vYCbU2rNnj7p4wCUoVcXEzrG6mPz+++9iXv/z43d0M4noZOR7mGF/wCHMIMwgzMj6J9PJSsftH8Uw7k90M3GHO17WQXQz+Uc28ZysluJZO/kdv4QZWUrFg190M2EAUDvoYADQPzXwqDXYqAn6iesltwOA1q5d2+8t0LPeokWL6GbiqRIrRKkAQAaeVcuUKRPlbnK0DcsMvBAfAwADgT2RkvU///mPvi+e/wlhRkRnhDDDIixjZjBmhtN15jWRdLs2aZkR7K5FmEGY4WWxAIXsQM1p3BBmZL+XM2ZGVuwQU2iZkRUQlNlMmM0E1wJhRtadgZYZwZ7Z0rX2N998I5UrV0559xKBGUuXLk15P/PiDgkzCDMYM8MlLawZGoQZ2ScBbtAh2RskYQZhBmFG1hiwx8ixTsIZMyMnmLCOGyfrGTdXkXj3snjWafbfBifLqHj3Q8bMOJwu1po2FhYcyRbGzAimIPSqVatWsI3i1F68eDEtM0JTkw0losD69eulZs2aiWya1DZOMAPWGbDMwGvJgn/nsMwAzGjUqFFS++XGIoQZhBmEGYQZOe6FdDPJCRbsk0xrjXhm914/NPEgDgOAMgCoF7ywr8d4c3OpcYIi1jFmXW/aMePe73inmwndTOhm8qe6jljdStLZzSTMid+SJUsIM7x+9Lk+UgUAMy6++OJI9+HUuB1mwNXEuJkAZiz97FPCjIjOCmFGCDDDem6cHgztD4jWh02zzv7PkVOb1odL68TKbZLl9BAcLwii00Ox04Ox0/HYx6fT8XgFs7O3YZ/IuR2PXRe7NnYt3bR2M1/3Y4kQ75+5eGPC73XtFTHfKb6FfVy4/Tvpdo7d2ox3/v1oZZ8k2f9J9fpH1Elrr+Cf8a4X+7+61smbW1/czptTAFOnum4TPq/l8c6h23XgdL9xul7j9d1rv/HuTW7Xn9d14TX+nNoNcp04jRn7MjcLCesYcTu/bvdl+/XmBhP8jD2/GtmPw8+92O9vhZ97mP0Yvfpt37cfLeznxH4vcoM+fn4/g/yGmLrxftOt91CnYzN64d28sI09kwnWmXgUeHd6wfLBWsdYQph3Ax7QlnE9QX0st7qh2L9b3VSs65w+o21rW04uLqbvfsaTVx3reIO+AAl4ATDgu4EMJlaFCdxnAEQ8CGFdZ/9s9mFt13y2wg3rMtO/eHEzUMf0/csvv/Q6/EDroRVhRpZkdDMJNHTStrKBGX7uwWEehBVmIG6GNWYGYMayhfMcYUbDhg3D7Ea+bIsww3LacVNPJACo/UHHaVIR5EHLPhLdJmpuD3xOD1NOD+X2yQthRlbwU+uDkFW3eHcIwowsdQgzsgeidBszXtDCrqUX4HGbQNnHsp/+ONUhzMgZGNkP/HG7f9gBnv03Ix5E8Tuxdqrn1q4TXCDMyO7OYgcQTteJ22+123UX73yYZwbCjODP5oQZ/jUjzDisFWGG/3GTTM0LL7xQnn32WalevXqOZubOnSsPPfSQ/Pvf/054F4AZNWrUSLmFUDyYAQsNN5jRoEGDhI+VG2YpQJhhGQmEGYcf3uwPZW4Pu/EmR05Qxg5M4pFTJ6hgf6C01vHzkO90HPHaJMxwfqA3D9r2c0yYQZhhxobTte00QXa7B8S7Vt3uLV7tu03Q7TDSwIV4UIEww/9jlP0+7XVu3UC91z9tTr9bppe0zDhsoWG1zqBlxuH0qvnVMiNMk3zEAPC6Tv3fOVJbM6/BjHr16knXrl3lxhtvjAn59ttvywMPPCCrVq1KrbiWvb3++uty6aWXSvHixVMKMz7//HPNNFKtWjUpUKCA7vunn36SnTt3yvnnnx/ry969e3V5hQoVYsu++OILjXsBSOIW2yfdYMauXbvknHPOSWl62twaVIQZhBkxBWiZQcuMRGCT9eZFmEGYQZiRPXWp0zVBywznFOB2sGwdS14AxA5Y6WaS5XZCNxO6mcSbYOC6IszIUogwI7emoof3G5ZlxkUXXZQDqq1Zs0YOHjyoEKVUqVIxmPHtt9/KeeedF+vE1q1bpXDhwjHYgm1WrlyprnKlS5eWokWLOgrlBjNM3Izli+Y7upkA7JiyYsUKGTBggAC8YH8AKg8++KDUr18/8MnBfqdNmyadOnUKvG2mbUCYQZhBmPFfBexWGE4TDrcLnG4mWcoQZhBmEGYQZtjvk7TMcP7loJtJVlYTa6yPMB6i6WbiX0VohX+bwyrLli2jZUZYYibZjh/LjBEjRsjLL78sP//8s5x99tkyfPhwueSSS3TPnTt3Vtd7TOQxyQb0mjhxogwbNkymT58uZ555pkyePDmbBYPpMuJF3HnnnfLpp59qvBrAg3fffVcKFSokVjeTAwcOSM+ePeWTTz7RfV1//fXyzjvvxNxMfvzxR53cz58/X4499ljtE9pF2bBhg8yaNUv69euXTSm4mcCFxW4htHbtWjnppJNk9+7daolx9NFHqwUGLBiqVq0aawPHi+/GegProQ8AB44L1g5OxcAMwA8E/0RdazaTFYsXxIUZhw4d0nPQo0cP6datm+qG6wma1alTJ9BoQDwfwJD8UggzCDMIMwgzcmQ/iDchNQPGycyeMIMwgzCDMIMwwzujifU6sVudmHuriZdhvjMAqL9Hc8IMfzqZMUiYkaVXfrTMmDFjhtStW1dOPvlkefXVV+X++++XdevWScGCBRUcfPbZZ/Laa69JmTJlpFWrVgoChgwZIldddZWCj02bNul29jJ+/HgFEM8//7xCA4AEQIBjjjkmG8zo3bu3tgkoAveOa6+9VqGBiZlxxRVXKHjAPgEerrvuOu0jlsNlBiADfbAWwAy4kjjBjNNPP13279+vsfEADgApYJlhYAasGb766iupUqVKrElYdJQoUUL7BW0uuOACPSZ7iQcz0K4bzDBWF9u2bZPKlSsLAA4AhlPBuQCAgmaAQk8//bQeB7YF8Ojbt6+88sor2g7OT6VKlWLjGu3efffdCphwfgFMevXqpbuBhnBJAiDC7wzOL+KaZEohzCDMIMwgzCDM+G96XicLGz/m7fEAj9OPAQOASrZAu04aBdXdHiTVKZ4OY2YcdqXzcilz0wrnKqhPPC0znB8JaZlBywxcS9YsKPbP+I46UWYzIczIuzDj66+/VoBgCv79L1asmGvMDEyQASAAEAAzMPkHPECZMGGCvPnmmzJnzhz9DmgASwpMgO1l0qRJCjkef/xxnVhb//yyWmbAugOWGCZmxTPPPCNvvPGGwgxk7mnUqJHs2LEjZmWAviH9b7yJNvqFfdh/pwAiYP0BUIDPABaADLC8MPACn7HdGWecoYeEOBk4PgAMWGoAykC/U089NTDMWLnkM0fLDGMJg3MDrXA93nLLLWpdcuKJJ8b2A01uu+02AYBCf8eNG6duJAsXLowBmPvuu08GDRqkxwDggfb27dunbTRp0kSPAzFTAIZatGihLiwAFzfccIPANadPnz4CKIPjdArQmq5wgzCDMIMwgzCDMIMwI9vDhv0Hy/5Q4GaVY4U6DACaBWwYMyMnuPICVQwAmmXhRcuMxB6daZnhXzdohUlMWGX58uWBYWdY+062nbxomdG2bVu55pprYtJ89NFH8uSTT8ZgBsABrCi+//57dfn64YcfdIIMiACYgckv/rFHefHFF+XDDz9UtxQUWDAgEwdgg73A1eKxxx5TdxQAAwQhxSQb+zAwA5YagAZox0za33//fRk5cqTCDECTm2++Wc4666xY85jwYztYH7gVL5gBK5Tt27crRCxSpEg2mIFtsT9jGQEYhGOpWLGi7g6AABYkVrcU0w8vyww3mFG7du3YocBKZMyYMYLYIdAVVhs4XyVLlpT27dtrbA8AB1PKli0rOKcoAEI4j8cdd5x+B5jBMlhkbNy4Uc8V2jfuJ3AZAhjCO+AJLE/69+8fAznJXk+p3J4ww6I2buqJpGZ1MhGN98+V04Oa/aRbf4ytEwe3f9OcHpq9/j1z+ufNbdLiFRzU9N/p31Hrv91e/wZadXD6Z9VJJ6f2vR6W3fR2uvic/kUPGlwO7bqdD7/jwSsuh5sO1mNyOr9ek04nTeKNHaexax8Xbjc5t38q3fpgdHW7Ruzjyeu6tLbnNm692nSa6FvPv9Mxuulp1zLe+XMa8073Jjft3caXW7te7Zj1Xv8+xxvXQX8Mg9yL3SbM8a5VrHPbh9f9Kt593L7PePevRCf68bT0Gjv2Me312+J1f/V7P4ind7x7iNvvkXVMul3rfs9/vHtVIr8/TtAL7Rjt8W51MzHfrfEmrJ+x3in4pwkKas1ogs+mPj7jYRf1TKYT827Woa59Hb7b61nbMvszdUz79v4Hvea9fkugKyYtxuIB32HlYF7wLbd/NsvwbrWUwHd7fft30751uXV/9s+mvrWP5rO1z2aZ3aQ+Wb1wLsP8BxaxFYLeH5I9hrC2z4swI142E0yWEVcDAAH/4KNgLMCNIVmYYT0nCKjZunVrdRUBWLFbZnz88cdSvnx53eSFF16QKVOmKMyARUTz5s1ly5YtrhlEnM49gAQgjH0cIiMJLCoAMwBFYJ2B73A1wfHjmjVuJOZ3YPXq1XoPwP3LLEM9uG8cf/zx2XZvhxmImwGQYwKArlq60NEyo1atWo5DGGAC8TMAUxBvBDDiu+++y+aCApcZQCa4wcDCA7DCFBMbZM+ePQo8brrpphxg6Nxzz1ULGtRFLBTAKliewB0F1hqZUggzLGcKN3XCjOypOJ0e0O0P5U7f/QAGrwc+r8mB/UHX6SHf74Vof1i3bkeYkVNFu9bWCYD1vNk/ez3kxJsg2HvhtJ94E5Eg483vWHKbBDqNO/s14baPIPp59dPeP69xbq4p+/l0g5zxjtOsczun9uvbz/XudT07HW8QiOinD2778NrWfp+06mMft/HGqtM59xrbQXVzurfa74lebVrX28cdYUZ29azXiF03ox3eCTP8jzqjKWFGfM2gE2FGlkb5DWZgct+yZUtBTAgE1wRUgNsIXEmShRkLFixQUIBYG3BzuPzyyxVmXHnlldlgBoJ/AnCOGjVKg2YiFgYKYAauXWyH+Bf33nuvWhwAjPzyyy86ZuMFAIVFgv23H5ADfUIQUJRvvvlG3S0Q/wJwAhYXaBsZS1AAOWDBYXeTgSUJYk7ARcZavGDG6mWLHGFGzZo1XS9SBDiFRoiJ0a5dO42L0aVLlxz10SdkRcExmQJAAagDaxtoBXcS6OeWWtY8h8ybN0/HAcYHIEkmFMIMy1nCTZ0wgzDDfuESZuS8lRFmZGlCmJFzbLhZj7iBFVpmZLkUWHUjzDg8roIAKnNNmq3doIkdGAYZg3Y453YP8AK31iuHMCMrjWy8h+ygD9SEGf4Ug06YLIZVkAnCbezDZN9kpsC/1XBveeKJJ2JWATCvR0BIa4HbioEtiF8A1wcEfjzhhBNk4MCB0r1791h1xF7AP8owr4fFAYJKIuaD35LfYAZ0GTp0qFpmYGKOCT2yimBZsjADrigAFCaYZZs2bRRmYLxZLTMAD+666y6FBoAMmNjPnj07WzaTwYMH6/c//vhDypUrp2AD/YsXABQwAxYV1oIJ/SmnnBKDGbCwQGwIgBxYKAAIwO3EwA5YhCDeiB1aAM7AqgUuH1ZQD5iBNtFPgBmrZQbGuxfMgFUFrCwAmODqAssMXA+ALQj8CQ0w3qdOnaqQAtcDzhesV6BfPJhhwBC0R1wNgCEcH7LJ4PqClnB3gVUGoE/Dhg3VNcVo4fcayq16hBmEGbFJmf2B2vpgaH/Qtj8suj08Ov2LaOp6/Zvo9U+nfTIZb19eF5j9n0NrfcKMnOoRZmRpQpiRc2wQZmQHwtb7nfU+aV9OmOF8lybMOBw/g5YZXr/kh9cTZvjTKpUwY/HixYJ/feFqABiBQISYuGIihn4AZiAVJYI8moLJpHk+M9kWYDmwefNm/dceAMNM4hDXAACjadOmmqUB7SJzg9+S12CG3+POa/UwGQdosMOMeMeJ31+ADVhhGJeSoLo4wQyTmhUw4/Plix0tM5DyFgXjD4AOGWRgTYFrBGMb7h/FixfXOjNnztSgqhjb//znPxXaIeYJQKE9fonJeAIoggKw5AaGECvjrbfeUhCDfeE7stdkSiHMsJwpWmbkjOvgBBSsE3+7n6/9nzDCjGBZG9wATzx44AV17GDG+t3P/pxuZoQZhBluP3KEGYQZ9rFhh8V0M8muEC0zaJmRmzEzUmWZYb8vwJcfZuywpIBVNGAGYm7gn2d7QawRBInEhAv/GqPA3B6TL8RZePTRRwUm+UgHioKJnAkuWapUKV9zMsIMXzKlfaVEYAYsKmBxAcuEREuyMCPR/XI7kXwPM+wPWXQzoZuJ/cZAy4yct0rCDMIMwozsY8DLkswOgY1+bsA4aKyPIG4NTrDBDUIZWBoPino9TBFmxFeIMIMwIzdhBkzPwyqrVq3yHQAUpu2dOnVSc3pYHQFmPPTQQ2r2j9gGHTp0kG7duqllBv55RiwDxDgwpu/4RxopQOGKgmwM+CcbmR9MgUsB1iNOg59CmOFHpfSvA5iBbCNBLDPCOCorzABkg1UGXiYA6JoVSxwtM8JMjRzGcWRiG/keZlhPGi0zaJnhdBETZhBm+JlY2ienTlDMTAy9LJhQz23c2e9ZVn//eBNSp0mp0wTVPrkO4kpj+u3URyd3AWt9Lxjg5wc2iEuCk9WYnz647cNrW8KMw2eQlhnZRzNhBmFGbsIM+N8nUpDpwe2Zyau9nTt3CrI4IA0n0oeiIN4G4gAgzgXaRnwAxG8A0ECWCUxQMWE0qSWRnhOuKl9++aXGGUDKTsAQUypUqKDrEa/BTyHM8KNS+tcBzKhSpUpawQwADTeYEWZq5PQ/O9H0kDDDoithBmEGYUaWAm7uJ0YfWma462T/F9poZocObi5Y1kmx/bPXv+eEGf9IOpCmE5BxgjP2a4Eww/0hhZYZ8R/gCDMIMzIRZjiNakAILysxpJdELIA77rhDA3a6ldGjR8uMGTMEmTFomRHNJDAvtorgnAigiftqKq0z4llmAGasXbnU0TID8T1YklOAMIMwIzZ5dXqIdzOBtk7Q7P84xpuk+Q1yZybUQSYWbvv1c4m4TUDN/p0mlX7/afUzyYn377odLridE6c2nCYR8SZmTrDCST/CDMIMt+uKMTMYM8M+NggzCDMQVA8v/KuOd7gV4LPJYsJsJn/rxAuxIQzYMN9xTzXLNm3a5OeRxncdXJvI/BBW+fzzz+PCDMTJAMi46aabNNhhvPL0008LsmIsWrRIdUHMDBPwE9shICgyRpiYGcjKYQJ+wnUFFh5IacmYGWGd3cxoB8EzMV7gqhTv2T7so/GCGW6WGcgowpKcAoQZNpiRnJzcmgpQASpABagAFaAC+UcBTBjMy2RcwXfzGUrYM7FYl5kJR1QTD8AA88J+AQYMIMB389nUMeut26XyH954I8fL6iHoqEslzEC8C4CMZs2aaYYGU0zGEqSfRDBSBGFE7I327dtLjx49NLMCCgJ+Ip3kG2+8oZCiSZMmGhAUbeLfeKTXRPBQLEc2k61btzKbSdABkUfqA2YhbgUsIlJVEEQUr0OHDsnBgwf1ZVK04v1/fvzO0TID2XdYklOAMIMwI7kRxK2pABWgAlSAClCBfKsAYUbqTn0mwwyAhnbt2uUQCwE8q1evruACaVeRVQKZSBAA9L777oulykQ8DQQMhXVG4cKFZdCgQRpXwxQs7927t2ZHQcpKpGlFO34LY2b4VYr1nBRI1DKDMCP58USYQZiR/ChiC1SAClABKkAFqEC+VIAwI3WnPQqYEabP/po1azxjZqROrWB7IswIphdrZ1eAMCP3RgRhBmFG7o0+7pkKUAEqQAWoABXIaAUIM1J3+qKAGcgSElZZu3YtYUZYYrKdjFIgLJjx5ZciMDhatkykUCERJPsZOVLkyCNFPv9cxJ58COvuueewVPDgGjtW5I8/RG68MetzgQIZJWXgzhJmEGYEHjTcgApQASpABagAFaACUIAwI3XjgDAjOq1pmRGdtqluGfFSEFgTcVpSVRB0FDEzADWscTMQuwOvI/466CtmRo0aIpUqiTz1lMj334tcdlkWrOjaNQtmXHWVyNath48KoAKgA+W110R69hT56CORk04SueIKkeuuExk6NFUq5M5+CDMIM3Jn5HGvVIAKUAEqQAWoQMYrQJiRulNImBGd1oQZ0WmbypYBMhBw2G8Wm7D6ZrfMQNBPBCA1r3WrlvmCGcWKZUGJhg2zegaIAVgBuGFgxrffOvca8KJ6dZEHH8xa/+qrIgMGiGzfngVAsO7ee0Vef13kf/4nywLEZEe++WaR00/PsghZulSkdm2RV14Rue++rHZKlcrq17nnhqVYeO0QZhBmhDea2BIVoAJUgApQASqQrxQgzEjd6Y4CZlSpUiW0A1i3bh3dTEJTkw0losDq1aulQYMGiWya1DaAGXjBCgMg47ffflOQgcC1eC2aN9cXzPjXv0S2bDlsmYFkJ088IXLllVkwo2bNLOhw7LEizZplWV38859ZXT/rLJHRo7OsMVDgsnLOOSLI/gorj3LlRB55RAQJgr77Lmvd6tUiZ58tApjx6acis2Zl1bv8chFAk4cfFrn2WpFBg0Q2bhR5992kZIpkY8IMwoxIBhYbpQJUgApQASpABfK+AoQZqTvHUcCMypUrh3YAX3zxBWFGaGqyoUQU+Pjjj6VVq1aJbJrUNmHBjFWrssACwAEKLDOeeSbrM4DEkiVZbii7d2e5nwBEwNIC5eSTs6wnGjfO+g5gcdppWe//+Y9IxYoiv/0mcvTRWevr1xfp3Vvkmmuy9onkP4AdKE8+KTJtWtb+UNauzXJbcbMKSUq8JDcmzLAIGFWO8yTPETenAlSAClABKkAFqEBaKkCYkbrTQpgRndZ0M4lO21S2nMkwA0E7zzxTpEcPkb59RX7+WaRNG5FGjZzjXsCqAjE2ACqOOcbbMgNuJnAvMQWWHYAY5oX1vXplrZ04MctK4623sr4bNxXr9qk8r/H2lTYwY8+ePdKzZ0957733NJhUy5Yt5fnnn9e+X3PNNfL222/HjuP4449Xkx1TNm3aJB07dpSVK1dK2bJl5ZlnnpFLLrkksMaEGYEl4wZUgApQASpABahAPlXADWRgOfzWrevNMkhlX4dl5hkME3Z8Nu9+pDX1rXXNMrSD199//x1rF5/NMmxjvlvrGnCAdWa9n75EWScKmFEJf/OGVNavX0/LjJC0ZDOJKZDJMAOxLWBpsW+fSJEiWcc/frzICy8ctpCwqrJ+vQiSEWFKXLBgluUE4IYJ+AkrDbiUWGNmEGYkNq58bVWrVi2pUO22+MsAACAASURBVKGCDBw4UAArNm7cKI2Aov4LM5o1ayYdOnTQ7/iBOgYI6r8/QPD3w/r7779fXn75Zbnvvvvk66+/liJmJPjqweEfUp/VWY0KUAEqQAWoABWgAvlWAcKM1J56wozo9KZlRnTaprLlTIYZf/0lUrJklmUGXEgANVq3znIPmTBBZO5ckRNPFCldWmTXrqx6iJ0xe3aWwgjUiYCeph7gRosWWXDDybKClhkhjsz3339funXrJohAe9RRR+VoGZYZV111ldx+++051i1btkzq168ve/fuVQiCUrFiRRkwYEAMfvjtKi0z/CrFelSAClABKkAFqEB+V4AwI7UjgDAjOr1zE2asWrVKBg8eLGvWrNF5UPny5fV7vXr1ojtgny1XrVpVLeWrwwchA4obzHjqqaf0OBCk9pZbbpGJ8KMIsYQVM2P58iwgsWZNlusIUrMikwkgBhwWhg/PiluB+BgIDvrooyLIgGIKMpkg3sWhQyJt22Zti/SthBkhnmynpoYMGSJr164V5OidN2+eXsSjRo1SSIECmAEXEpRy5cqp9Yax2pg8ebKMHj1atzelTZs2UrJkSRk5cmSgnhNmBJKLlakAFaACVIAKUIF8rABhRmpPfhQw49wQcy1u2LCBbiYBh8ShQ4cE56BLly7SuXNndWlasWKF/kELq/XcLnkFZsyYMUNB0fTp06VAgQJpCzNy+3xn4v7TImYG4l288MIL8uKLL2oEWrz369dPLTWKFi0qs2fPluLFi+uF/e6778qgQYNk6f+zdybgNlX///+EhIqQSkqmilJkipTQIDRPX0qDqL5KipSKChmLJk00KkQqJTKUMjSojJlCRAiZ/qZKv9L/eS3ffTv33HPvOefefcb7Xs9zn8s9e6+91mutc85e7/3+fNY331jNmjVtyJAhNmbMGPviiy8y+N9+++0uFOUlAo1CFIkWqThV1WYREAEREAEREIFkIiAxI76jEQsxoxr7M/pUCBH3u40+NS1sNYlyZqxevdpq165t69evz3CYBzf2nXfecQ9uOaZs2bL2zDPPOKFj4MCBLrx++/btVrFiRevbt29GzkDWUuQbPProo53jA+cAD4o9t8fjjz/unApsI1qmTBl78cUXrW7dupkuzVqMY0qXLu3C+/l/mzZt7PPPPzceRK9du9a54QcNGmSIHqFKdm1kC9VrrrnGfvjhhwxX/uTJk13KANZ4u3btsk6dOtn06dPt2GOPdceOHz/eXZtCjkW2P+XvgSVcmMk999zj8i4mqzMj7ETVAVkIJIWYceedd9rMmTOd9ccrvCmffvppu+yyy7I0mr/xpnnsscdMzgzNahEQAREQAREQARGIPwGJGfFl7rdQwPhJzDgwhokSM3Bm1KpVywkJCAX8uyQxBf8rLM47dOhgI0aMcMcgaPz1119WqVIlw21w9tlnO7Fh9OjRTghgLVW0aFH3YLhLly5GKH+9evVs6tSpToxYsGCBsYUuLnaEAYSMn3/+2QoWLGjlypXLMqGDnRlc/8wzz7RXX33VueSHDx/unPCIE8WKFctyfk5tpD/9+/e38/+3l2i7du3cfOzatasTMhBpXn75Zff7yiuvdPV7YsZ9993n/k47JGbE93Mo2a6WFGLG0KFD7fnnn88UKpKTmIEKR7hJv379jJwZjRs3tm3btrk3L4U3Qrdu3ZQzI9lmm9ojAiIgAiIgAiKQNgQkZsR3KGMhZvBk3a/CU3a/2+hX28LVkygxg3Zt2LDBuS0+++wz53YgzB4nBiHzN954o9WoUcPuvffecF1wQghOCpzriBlvv/22c7dTCOXH5Y4TZOPGjS4XIUJBw4YNrXDhwtnWHSxmsGMkgsLYsWMzzkEsQUhp2bJlVG0cMGCArVmzxjnpcVmwtvvyyy+tQoUKru8IMWzyQKGto0aNyhAzsruQnBlhhyDtDkgKMYPknWypymRmS9a33nrLvWlXrlzpLFfENzVt2tRZnLAYEVfGG+mss85ysWVM9EsuucRZnnjjoujxZg1UNiMZOYWfREJJx4iACIiACIiACIjAgV3gvJ/g7Va1Nav/M8RvoYCxk5hxYJwSKWYEzpTNmzdbx44dDccGYSK4H3Cw40wILggKrJ02bdrknBWcy4KfcxAzpkyZ4sJQvHLMMccYyUYJ22C9hKthxYoVduGFF7oHxIgdwSVYzGCtRZjGk08+mXEoKQLYVTLURg05tZF0Ak2aNHHrPdIIDBs2zD755BPbu3evHXfccbZq1SorVaqUuw7CBg4Qz5khMcP/z5dUrTEpxAzgkfiTNy8Tl0Q4KJLEdRHLxRuEeC/e2N72rbxxvIISTN4N3qCVK1d2cV+NGjWKekwkZkSNTCeIgAiIgAiIgAjkcwI5CRmg4f7KO4b/B//bO8ZbrGd3P8br3mvevwP/FmoYeN374XX+zYOwwL8H/tt7jd/e8X6LCLmdLn63wy8xg/twr/jdxtyyiva8ZBEzaPeECROM3A4s9rNzZuDgYJ3EIr969equu+w4Qo6KSMQMjw+hGnfddZfLxUHui+CCy4P8Et5uJtE4M8K1kWvhru/cubMTXQg3IQkqRc6MaGdw/j0+acSMZBgCiRnJMApqgwiIgAiIgAiIQCoRkJgRn9HyWyjgvpeHhH6V5cuXK8wkSpjkoPA2QChfvrxzWZDrgh032OBg2rRpLmcGi30EBY4nmSdhGbjZedhbpEgRI7yCMPx33303rJiBs2LHjh0u8SiiHWIGDgjyVwSXCy64wG699Va79tpr3Uvr1q1zOTPYuAHXPG1HQOGBMm76wEJujpzayLFsmUriT3ZwYWdKzx1Cm2hjdjkzok0ASp4Rfsi1Qf958M3uJvz4UfzamtWPtuS3OiRmBIy4xIz8Nv3VXxEQAREQAREQgbwSkJiRV4KRnR8LMeOkk06K7OIRHEXIgt9tjOCyvhySKGcG1+3evbvblZEwkRIlSji3ApsceAt7QkLYFIHcGoSIPPvss1a/fn3r2bOnc2Yggpx66qku5wZ/C+fM4Do4PwjJJ4SfsH3q90I6AoEiGpCHcPfu3S4vBk54BBbCTRA2EMMI/8DBEark1EaOJ38HzhL6TFoBr+zcudMlAcW5T5+vuOIKJ9gQOkOJNgEo7ejVq1emJpLSIJQbJTcTSmJGbqj5c47EDIkZ/swk1SICIiACIiACIpAvCUjMiM+w+y0U8BBPYsaBsUuUmBGfmZP6V2GzCLZsJcFpTiVcAtBYkZCYESuy4euVmCExI/ws0REiIAIiIAIiIAIikA0BiRnxmRqxEDPYQcKvQiJHv9voV9vC1SMxIxyh+L6Oa4S8iThOyKdIrsSHH344ZCLUwJZJzIjvOCXD1SRmSMxIhnmoNoiACIiACIiACKQoAYkZ8Rk4v4UCnBkSMw6MncSM+MzhSK9C/oy2bdsaO14WL17c2rRp40JL+KzJqUjMiJRw+hwnMUNiRvrMZvVEBERABERABEQg7gQkZsQHucSM2HGWmBE7tvGsef78+W6713gXhZnEm/i/15OYITEjcbNPVxYBERABERABEUh5AhIz4jOEsRAzqlSp4lvj2UrU7zb61rgwFUnMiBfp2F6H8BTmIDu1xLNIzIgn7czXkpghMSNxs09XFgEREAEREAERSHkCEjPiM4R+CwWEmVSuXNm3xpPbwO82+tY4iRnxQpnw6zAPd+3aZdu2bYtbW/7++2+39Suixp9//mn79u1zP3/88Yf7KfD3PuvSrXum9pDQtFmzZnFrY7peSGKGxIx0ndvqlwiIgAiIgAiIQJwIsDD2fry49oIFC2Zc3ftbsPDBOYEl+P/ZNZ9Fc/Cx2f2NOvbv35+x0OY4/h/4d/7m/QQfGyeEYS/jt1AgMeNf5HJmhJ1+OiAHAogYiBmeePHbb78ZP3v37nU/C+fMlpgRoxkkMUNiRoymlqoVAREQAREQARHILwQkZsR+pCVmxI6xxIzYsc0PNUvMSNwoS8yQmJG42acri4AIiIAIiIAIpAUBiRmxH8ZYiBmVKlXyreFevgLfKoxjRRIz4gg7DS8lMSNxgyoxQ2JG4mafriwCIiACIiACIpAWBCRmxH4YJWbEjrHEjNixzQ81S8xI3CjnezEj0tjMxA2RriwCIiACIiACIiACyU1AYkbsxycWYkbFihV9a/hPP/2kBKC+0VRFuSXArjq7d+9WAtDcAkyx8/K9mBE4XhI2Umz2qrkiIAIiIAIiIAJJQUBiRuyHIRZiRoUKFXxr+Jo1ayRm+EZTFeWGAEIGSYb9nNeRtCPYmfH7779nJP8kAeiied8qAWgkIHNxjMSMAGgSM3Ixg3SKCIiACIiACIhAvicgMSP2U0BiRuwYK8wkdmzjWfP8+fOtSZMm8bykuxZiBj/sZoKQ4e1ksmfPHuPnqxnTJGbEaFQkZkjMiNHUUrUiIAIiIAIiIAL5hYDEjNiPtMSM2DGWmBE7tvGs+dNPP7Wrr746npeUmBF32pkvKDFDYkaCp6AuLwIiIAIiIAIiIAIiEI5ALMSME044IdxlI3597dq1CjOJmJYOjAUBiRmxoJrcdUrMkJiR3DNUrRMBERABERABERABEfBdKMBNU758ed/I/vzzz7630bfGhalIzox4kY7tdSRmxJZvMtYuMUNiRjLOS7VJBERABERABERABEQggEAsnBkSMw4ATiUx45133jF+3n333bi/P0455RQbM2aMnXbaab5fu1OnTlapUiW75557cl23xIxco0vZEyVmSMxI2cmrhouACIiACIiACIhAfiEQCzHj+OOP9w3funXr5MzwjWb2FcVLzBg1apS9//77mUSTWIoZs2bNsuLFi1uNGjVyTTEnMWPkyJH22GOPGVsIE1715ptvWv369d21xo8fb126dLENGzbYOeecY6+//rqVK1cuox2cN2TIEJfg87rrrnP/PvjggzNeD0wA+uGHH1rPnj1t06ZNri933323LV+8QAlAcz2qOZ8oMUNiRoymlqoVAREQAREQAREQARHwi0CyihmIGF7xu41+sQtXj5wZWQnFW8wIN0aRvJ6dmDF58mS76aabbNiwYdagQQNjzpYqVcoqVqxohEdVrVrVCRjNmjVzzhC2GZ4+fbq7JE4UBImpU6e6c1q0aGFXXnmlEyy84okZbA175pln2oABA6xWrVrWv39/W79+vV3espnEjEgGMBfHSMyQmJGLaaNTREAEREAEREAEREAE4knAb6GAnBlyZhwYwWjEDBa3Y8eOzXAs1KtXz04++WR76623XF2nn366DR8+3IVitG3b1mbPnu227axTp449+eSTLk8JT/b5O24Br/To0cNt6zl48GB3PAtiXBi4AZo3b+7+X6xYMfe3wDCThQsX2gMPPGDLli2zY4891vr27ZuxPeltt91mRxxxhK1cudI2btzo/v3qq69muA5wJLAo37Fjh3McfPvtt9a1a1c76aST7Pzzz7e9e/faUUcdZYcffrh9+eWXhjPjvvvus6FDh9ovv/ziFvbBLgWvPzgfPv74YzvmmGMcK9r22muv2ddff22DBg1yhw0cONAuv/xy9+/AMBPOxeFw9NFHG/2DB1xwTVCWLl1qEyZMsPvvvz/TWzA7MYMxgkX79u2zvGUff/xxV9fMmTPda/TruOOOs9WrV1uFChVcHxm73r17u9dHjx7teCN4eMUTM6gL4YS5ADuOQfjo0e1eiRkx+rCUmBEAlg91FREQAREQAREQAREQARFINgKxEDNYtPlVeALtdxv9alu4eqIRM+gnT/cJV0AEaNKkiVts//DDDy5MgddYxO7fv98t4i+99FIrWLCgdevWzS2UEUIQFs444wxbvny5lShRwh1bvXp1t9gn9KFPnz5O7OD/CAl33nmnEwX69euXSczYtm2bsVB/4okn7LLLLrPvvvvOrr/+eic8cDwL+G+++cY++eQTJ0o88sgjtn37dnvuueecI4G2Is7w+4UXXrBevXo5gQWHQnbODNwMCCKFChWyiy++2DkZWrVqlQUxggTCyEsvveSOQ2QZN26ctWzZ0h599FHnfLjjjjsct8KFC2cRMwj7QAyhf7giEC4WLFjgroPQwf/hF1hCiRmMTdGiRV2IyfPPP29///23XXXVVY4Zf8exwRg8++yzGVXBjj7SVkJSnnrqKSdKUGhvtWrVbPfu3XbYYYe5v3lixi233OIEpwcffNCJGXv27HHj3/H2dhIzwr0Jc/m6xAyJGbmcOjpNBERABERABERABEQgXgT8Fgp4iBeYFyCv/WAh73cb89qmSM+PRsygTnIhIDQgbCAUrFixwp555hn7/vvvnYCBYBFcEDJYmHMOhQU+IkCbNm2MfBEIFrgQGJcqVarY22+/bXXr1nXHUj8OBhwJgc6MV155xSZNmmTvvfdexuVYUDdu3NhuvPFGJ2awGO/evbt7nes89NBD7jcL+6+++irDHYKggsMEoSMnMYN+XnDBBa4+BAoW7IRTBBfEDBwK8KEsWbLEOSvoPwt+CsLItGnTXOLPYGcG/advFAQIxBjcEggP2ZVQYgaiDQwQbOBEXZdccolzXNB+hA3ECQQkr8ABYYfxKV26tBN8cKpQEKJwmfAb0YPiiRn/+c9/XF86duyYIWZQxy03tJaYEembMcrjJGYEAJMzI8rZo8NFQAREQAREQAREQATiQsBvoUBixr/DFq2YgaOABS8CRc2aNV0YBwtcxAxvRw4WzTgpCGFgwV+gQAG3kCcx5CGHHGJvvPGGcxjgViAnA/kYcCwQakJd1IOjg8LY00acCIglXpgJxxPSwkLfKzgCbr31VueYQMzAAdKhQwf38pw5c9zf5s2bZw8//LDt27fPCI3wSqNGjZzwkZOYEbibydNPP+0EhkBXg1cXYsaUKVMyxBKOw8Wydu3ajOsFJhQNFjMCz+UEhAPaDZvsSigxY8uWLY4P3BAuKDCj7fPnz5czIy6fXrG7iMQMiRmxm12qWQREQAREQAREQAREwBcCEjN8wRiykmjFDEIxPvjgAydM8G/EjBEjRjgxg3wS5FggTAPnBIv/MmXKuGNxAPBEv0iRIi5Ehf8jMOBYmDhxostJQUHI+Oijj+zUU0/N0t5AZwYJLXFZePk6gg/OSczAgUH+Ci9vR7Azg9wQCACBW8AG72aSCmIGTMqWLeucKF6oSKCYgZhDOIuX8JNxwrG0atWqjJwZOGq8hJ+MJyFD2eXMQIRByEFUwhWCo0Y5M2L33pWYITEjdrNLNYuACIiACIiACIiACPhCIBZiRk5PuaNtNC4Fv9sYbRtye3y0YgYL2YYNG9qRRx7pQkNYuJLwE6cDr7FtJ7kiZsyY4cJFKIQtsPj3xAz+RggC52zevNmFfHiF/A6IHOSxYGHNAnvx4sUu1CFQzPj1119dO0gOSm4GBAncC+RCIblrTmIGDglCL6gvVM4Mwj/I/UD+DW8b0mQRM6JNAEpoDWOBAIVjhlwYhJnAGQ70CzGK8BkcLexK4okbiDrk74BHyZIl3Xmw9sQNnCwkTyVkBlELliQ4xbFD+A31azeT3L4zw58nMUNiRvhZoiNEQAREQAREQAREQAQSSsBvoYAwE4kZB4Y0WjGDc3BNnH322c6JQWEhTEJIwkYohJa0a9fOiReEObAjCQkxA8UMcjiwwwaJOTt37pwxv8jBwM4nCCFbt25143TDDTfYXXfdlWU3E9wghIzwm7AUFtEsptmJIycxg4uxuEdkof8syBEuCF0hHOTPP/90+TxIKkq/Fi1a5Bb9yRBmEk0CUPpJXwhjQZggxIfcFjgycMhQ2NUF/uR9wSXDNq2ByXHZyYRQGupp3bq1yyviCTywod6mTZu6nWdoGwwRqNjZhhCiFUsWKmdGjD49JWZIzIjR1FK1IiACIiACIiACIiACfhGIhZiB/d6vwiLd7zb61bZw9eRGzAhXZ6q9jmOBPCCEXLA1ayqW7LZmjXVfvASgiBnkPPntt98yEoAian01Y5rEjBgNQr4XM5T0M0YzS9WKgAiIgAiIgAiIgAj4RsBvoYB7YG83Bj8aSSiE3230o12R1JFfxQwW/7hL2GaV7UfJj0EeDZKVpmKRmJGKo5a3Nud7MSMQn4SNvE0mnS0CIiACIiACIiACIhAbAn4LBRIz/h2n/CpmkAuCsBjmAslIBw8ebFWrVo3NBI5DrRIz4gA5yS4hMSNgQCRmJNnsVHNEQAREQAREQAREQAQcAYkZsZsI+VXMiB3RxNTMVqvk+4h3UZhJvIn/ez2JGRIzEjf7dGUREAEREAEREAEREIGICMRCzDj66KMjunYkB5Hw0O82RnJdP46RmOEHxcTXsXr1ajcHa9euHdfGSMyIK+5MF5OYITEjcbNPVxYBERABERABERABEYiIgN9CAY5kiRkH0EvMiGgKpsRBq1atsl27dtm2bdvi1l6Sp/7111+GqMGOJ2y3yw8JQfkp8Pc+JQCN0WhIzJCYEaOppWpFQAREQAREQAREQAT8IhALMYMtQ/0qv/76q5wZfsFUPSlFABEDMcMTL9jNxNvRZO/evbZwzmyJGTEaUYkZEjNiNLVUrQiIgAiIgAiIgAiIgF8EYiFmlClTxq/m2ZYtWyRm+EZTFaUSAYkZiRstiRkSMxI3+3RlERABERABERABERCBiAhIzIgIU64OUphJrrDppP8RkJiRuKkgMUNiRuJmn64sAiIgAiIgAiIgAiIQEQGJGRFhytVBEjNyhU0nScxI+ByQmCExI+GTUA0QAREQAREQAREQARHImUAsxIwjjzzSN+xbt25VmIlvNFVRbgn8+OOPtnv3biUAzS3AFDtPYobEjBSbsmquCIiACIiACIiACOQ/AhIzYjfmcmbEjm08a0bIKFCggFWoUCGel3W7mAQmAP3999+NxJ/ez6J53yoBaIxGRGKGxIwYTS1VKwIiIAIiIAIiIAIi4BeBWIgZpUuXznPzArfA9LuNeW5chBVIzIgQVJIfNn/+fGvSpEncW4mYwQ+7mSBkeDuZ7Nmzx/j5asY0iRkxGhWJGRIzYjS1VK0IiIAIiIAIiIAIiIBfBPwWCg466CArVaqUX82z7du3K8zEN5qqKDcEPv30U7v66qtzc2qezpGYkSd8eTpZYobEjDxNIJ0sAiIgAiIgAiIgAiIQewISM2LHWM6M2LGNZ80SM+JJOzmuJTFDYkZyzES1QgREQAREQAREQAREIFsCEjNiNzkkZsSObTxrlpgRT9rJcS2JGRIzkmMmqhUiIAIiIAIiIAIiIAJxFTNKlizpG/EdO3YozMQ3mpkreuedd4yfd999N0ZXyL7aU045xcaMGWOnnXZa3K8d7QUlZkRLLPWPl5ghMSP1Z7F6IAIiIAIiIAIiIAJpTiAWzgyJGQcmTbI7M+IlZowaNcref//9TKJJOogZK1eutDvuuMNmz55tbEfcr18/a926dcYnxvjx461Lly62YcMGO+ecc+z111+3cuXKZbz+2GOP2ZAhQ1yCz+uuu879++CDD854PTBnxocffmg9e/a0TZs2WY0aNezuu++25YsXKAFojD6fJWZIzIjR1FK1IiACIiACIiACIiACfhGIhZhxxBFH+NU8Jwj43UbfGhemIokZBwClo5jx999/O1dJy5YtrVevXjZ37lz37xkzZtgZZ5xhP//8s1WtWtUJGM2aNbN77rnH1qxZY9OnT3dMcKUgSEydOtUlzG3RooVdeeWVTrDwiidmsDXsmWeeaQMGDLBatWpZ//79bf369XZ5y2YSM2L0Zs73YgaZnFVEQAREQAREQAREQAREIJkJ+C0UcA8sMePAiIcTM1jQjh07NsOxUK9ePTv55JPtrbfecueffvrpNnz4cLdobtu2rXMAsMCtU6eOPfnkk1a+fHn3NJ+/jxw5MmOa9ejRw23lOXjwYHc8i2BcGDgAmjdv7v5frFgx97fAMJOFCxfaAw88YMuWLbNjjz3W+vbtm7El6W233ebGFTfCxo0b3b9fffXVDKcBLgQW4oQF4TL49ttvrWvXrnbSSSfZ+eefb3v37rWjjjrKDj/8cPvyyy8NZ8Z9991nQ4cOtV9++cUt5oOdCV6H3nzzTfv444/tmGOOcaxo22uvvWZff/21DRo0yB02cOBAu/zyy92/J0yY4Bb8a9eudULBnXfeabfffrt77f7773dOCY8X7ohvvvnGaH+BAgXsueees/r16zvGXgkVZrJ8+XInVrBF6qGHHuoOxZVBH5955hl7/PHHXTtmzpzpXqOPxx13nK1evdoqVKjg+ss1evfu7V4fPXq0Y4/g4RVPzKCuyZMnu3kBR45B+OjR7V6JGTH6cM33YkYgVwkbMZplqlYEREAEREAEREAERCBPBCRm5AlfjieHEzN4ut6gQQP76aefnAjQpEkTJz788MMPbsHNayxc9+/f7xbxl156qRUsWNC6devmFscIIQgLOAFYXJcoUcIdW716dbfYZ1Hep08fJ3bwf4QEFvaIAoREBIoZ27ZtM8SUJ554wi677DL77rvv7Prrr3fCA8cjZrDo/+STT9yC/ZFHHnHb5rL4x4VAWxFn+P3CCy84twKCAa6E7JwZFStWdIJIoUKF7OKLL3buhVatWmVhipiBMPLSSy+54xBZxo0b55wQjz76qHM7EO4Bt8KFC7v/ly1b1k488URDoLniiiscP8QDBJ1GjRpZx44drVq1avaf//zHuSmOP/54d13aT18Rj3ISMxB8Tj31VNu9e3cmMYMwkM8//9xuuukmNx7PPvtsRj1wpL+0+4QTTrCnnnrKiRIU2k57qO+www5zf/PEjFtuucWJTw8++KATMxBQmAsdb28nMSNGb1+JGQFgJWbEaJapWhEQAREQAREQAREQgTwRiIWYwSLOr7Jz5860DjMh/wFCA8IGQsGKFSvck/3vv//eLcARLIILQgbCA+dQWOAjArRp08ZmzZrlBAsW8axBqlSpYm+//bbVrVvXHUv9OBiWnjVUlQAAIABJREFULl2aScx45ZVXbNKkSfbee+9lXI5FdOPGje3GG290C3wW4N27d3evc52HHnrI/X7++eftq6++ynA7IKjgMEHoyEnMoJ8XXHCBqw+BgkU6jorggpiBKwE+lCVLlrgcFPSfRT4FYWTatGlWqVKlLOd36tTJOUQQMCgLFixwAkfx4sVdHxA0ciqhnBl//fWXc5cgRiDczJs3z/UFgQPR56qrrnLiBGKSV2DCsYxV6dKlnfiDa4WCKIXjhN+IHhRPzKB99Iv2e2IGddxyQ2uJGX590ATVIzEjAIjEjBjNMlUrAiIgAiIgAiIgAiKQJwKxEDNYJPpVdu3aldZiBo4CFrkIFDVr1nRhHCxqETNYwOJWID8DTgrCFljwEw7BQh4XwCGHHGJvvPGGkSAStwJ5GAitwLFAqAl1UQ+ODgrjjWMEJwdiiRdmwvGEtOC68AoL51tvvdW1ATEDB0iHDh3cy3PmzHF/YxH/8MMP2759+1xohVdwPyB85CRmBO5m8vTTT7sQjEAng1cXYsaUKVMyxBKOw8VCGIlXAhOKkr8CXrCkvwhi7dq1c0y8gvAAw8WLF2ewyW7OZrebCe6Mu+66y4kjuEAIB8LhgiAkZ4ZfnwCJqUdihsSMxMw8XVUEREAEREAERCBfE/AeIsX6YRKLJL+FgEQMnN99gDvhDH4VbPd+t9GvtoWrJ1yYCecTivHBBx84YYJ/swAfMWKEEzPIJ0FoBGEaOCdY/JcpU8Ydy1N/nuIXKVLEhajwfwQGHAsTJ050rgEKQsZHH33kHAPBJTDMZNiwYc5l4eXrCD42JzEDBwb5K7w8FMHODPJBIJwEbgEbvJuJn2IGuUYIybj22mudUIEYww47nphBUk5CVsj7gTOC3B05lUi3ZkW4adq0qQsDQtghz4eX8JMxYyeTVatWZeTMwF3jJfxkbDkvu5wZiDmIOghMhPXgrlHOjHDvwNy/LjFDYkbuZ4/OFAEREAEREAEREIFcEpCYER04v4UCiRn/8o9EzGDx2rBhQ7e1J6EhLFZ5wo/TgdfYqpOFN3kdCBehEKrA4t8TM/gbYQecs3nzZhfy4RUSXCJykMeCxTSLatwILOIDxYxff/3VtYPkoORjQJDAdUHSSvJJ5CRm4JAg1wT1hcqZQfgH4gL5N7ytR2MpZhBygkBECA/uC1wchOAgZuDqQHDgdcQMXsPRgiuGEmkCUI4lnAQ2OGUIFcJVghiFmAcT+ogwhQsEQYVdSTxxA4GHbVthg9BCQlC4e+IGrhYSqdIX6oQryU5pp5fcVLuZRPdZF83REjMkZkQzX3SsCIiACIiACIiACPhCQGJGdBglZkTHK5qjIxEzqA/XxNlnn+2cGBQWvySBZJFNIbSEMAnEC8JA2JGEhJiBYgahDe3bt3eJOTt37pzRTPIusPMJQsjWrVtd2MkNN9zgwiOCdzPBDULICL9xNLBwZgHN7hs5iRlcDHEAkYU+swhHuEA8QCz4888/nZhAUlH6tWjRIrfQj1WYyfvvv+9EGZKAwosEo+ShYJeXiy66yIW+wI9CaA1CD2IRLpdIE4B6ohJ5PwjnOeuss5yYEeiAYYcUxoJkrjhmcIQgDnmFnUw4Bz7shIKQ4ok9cELwQHghaSlhRPBErMJ5QjjRiiULlTMjmjdkFMdKzJCYEcV00aEiIAIiIAIiIAIi4A8BiRnRcYyFmOHtxhBdS0IfzULe7zb60a5I6ohUzIikrlQ6hhwf5AEhzILEm6leIg0z8bufXgJQxAwEk99++y0jASjvi69mTJOY4Tf0/9UnMUNiRoymlqoVAREQAREQAREQgewJSMyIbnb4LRTAX2LGgTHIT2IGC37cJbgg2HKU/Bjk0SAEI9WLxIxUH8Ho2y8xQ2JG9LNGZ4iACIiACIiACIhAHglIzIgOYCzEjEMPPTS6RuRwNDkk/G6jb40LU1F+EjPI/0BYDO8/kpEOHjzYqlatGi/UMb2OxIyY4k3KyiVmSMxIyompRomACIiACIiACKQ3AYkZ0Y2v30IB/IsVKxZdI3I4Gmu93230rXESM+KFMqHXmT9/vsv9Ee+iMJN4E//3ehIzJGYkbvbpyiIgAiIgAiIgAvmWgMSM6Ibeb6FAYsa//POTMyO6WZdaR7MDCu+T2rVrx7XhEjPiijvTxSRmSMxI3OzTlUVABERABERABERABCIiIDEjIky5OkhiRq6wJeVJq1atsl27dtm2bdvi1j4Sqf7111+GqMGOJ2y9yw8JQfkp8Pc+JQCN0WhIzJCYEaOppWpFQAREQAREQAREQAT8IhALMaNo0aJ+Nc/t4uB3G31rXJiKJGbEi3R6XgcRAzHDEy8IufJ2NCGXzMI5syVmxGjoJWZIzIjR1FK1IiACIiACIiACIiACfhHwWyggzMQPMQMRwyt+t9EvduHqkZgRjpBez4mAxIzEzQ+JGRIzEjf7dGUREAEREAEREAEREIGICPgtFCBmFClSJKJrR3IQT6X9bmMk1/XjGIkZflDMv3VIzEjc2EvMkJiRuNmnK4uACIiACIiACIiACEREwG+hQGLGv9glZkQ0BXVQNgQkZiRuauR7McPLpJ24IdCVRUAEREAEREAEREAERCBnAhIzYjdDJGbEjm28a16xYoXt3r3bduzYEbdLKwFo3FBnuVC+FzMCiUjYSNxE1JVFQAREQAREQAREQASyJxALMeOQQw7xDTm7N/jdRt8aF6YiiRnxIh3b6yBk7N+/344++ujYXiiodm8nk8AdTAKTgK5evkQJQGM0IhIzAsBKzIjRLFO1IiACIiACIiACIiACeSLgt1DAfW/hwoXz1KbAk9mS0u82+tY4iRnxQpnQ68ydO9dq164d9zYozCTuyDMuKDFDYkbiZp+uLAIiIAIiIAIiIAIiEBEBv4UCiRn/YpczI6IpmPQHffrpp3b++efHvZ0SM+KOXGJGKORyZiRuIurKIiACIiACIiACIiAC2ROIhZhx8MEH+4acBZ3fbfStcWEqkpgRL9KxvY7EjNjyTcba5cwIGBWJGck4RdUmERABERABERABERABv4UC7nslZhyYVxIz0uP9JTEjPcYxml5IzJCYEc180bEiIAIiIAIiIAIiIAIJICAxI3bQU1XMmDZtmvXp08c+//xz++WXX6xWrVq2adOm2IGKYc3vvPOO8fPuu+/m+ioSM3KNLmVPlJghMSNlJ68aLgIiIAIiIAIiIAL5hUAsxIxChQr5ho8dHfxuo2+NC1NROogZ7J4xZswYa9u2bbyw+XqdH3/80fi56KKLcl1vdmIGO5z8/PPPtnPnTitYsKDb7aRMmTLZXgdBaMuWLW5nlFKlStlxxx1nnoM/VF1HHHGEMf//+OMP+/XXX23NmjW2Z88e9344/PDDbcmCOdrNJNejmvOJEjMkZsRoaqlaERABERABERABERABvwj4LRSwOGNh51f5+++/JWbkASaL4WjFpUBnRh4unTanZidmrFu3zgkNFStWNLZPRTSpXLmyHXbYYVn6vmPHDlu/fr1VqVLFjceqVausRIkSVrZsWXdsqLpOOOEEY5vj3bt326JFi5wAUqBAAfvpp59s165dtnXjOokZMZplEjMkZsRoaqlaERABERABERABERABvwhIzPCLZNZ6EuXMOOWUU+y2226zDz74wD3Jnz17tnNW8JuEqnXq1LEnn3zSypcv7xrNYvnuu++2zz77zI499li75pprbPz48SHDTAYOHGgjR4607du3u0V83759rVGjRq6eN9980z788EPnUFi4cKG71uDBg+2cc85xr2/evNkeeughmzVrlnsNt8SLL77oXiMMZNCgQbZx40Y744wz7Omnn7YKFSpkgbp69Wpr0qSJPfroozZgwADncujXr5+VK1fOOnfu7K5x8803W69evdy5gWEm3rkcBxscFe3bt7c777zTHfv777+7umBx5JFHZlw7lJjB++b777+3SpUqOZeEJ0jQHkSI4IJ4UaxYsQzxAnGDEJ5TTz3ViXWh6mJbYsYDoWPr1q2OK04Z2r1kyRLb+/+2SsyI0dtXYkYAWCUAjdEsU7UiIAIiIAIiIAIiIAJ5IhALMYOnx34VFod+t9GvtoWrJ5FiBoIGokPhwoVdqAJiwaWXXupcM926dXML6bFjx7ousLjn/6+//rpbNF9xxRVWvHjxkGLG+++/b2effbaVLl3aRo8e7UQFXANFixZ1YkaXLl3s448/tnr16tnUqVPt/vvvtwULFrgxvPDCC6169erWu3dv5ziYO3euNWjQwGbMmGG33367C2fh9WHDhrl/k7MjeB2FIFG3bl3773//aw8//LBNnz7dbr31VieoIIAgSDRu3Njee+89J4oEixm1a9d2bb7nnnuc8EE7Z86c6QSIbdu2OefEt99+ayeeeGKOYgZCA4LC6aefnuFEgh11nHzyyVmmBsciuBA6QsHRsWzZMqtRo4Ybn1B10T7EkpUrV7pjcHIgZuzdu9cWL15su7ZtlpgR7k2Yy9clZkjMyOXU0WkiIAIiIAIiIAIiIALxIuC3UMDiU2LGgdFLpJjxzDPP2AUXXBByGiFcsIgn7IGCQwMnRs2aNd3/X3jhBSd0RJIAlOSgr732mjsXMePtt9+2SZMmuXoIETrqqKMMAWLDhg1OzCAUo0iRIpnahZOCRT2iilcQBKiHxXxgoS6cJbQdpwMFh8grr7xi5513nvv/DTfc4Pp+4403ZhEz6Df9R+ShtGzZ0u644w73O7sSypmBaPLDDz+4fnuCC24LnCUIScEF5wXt9FwcOFMQJBBvECpC1YUjA1Fl+fLlrjrO9cSMpUuX2v/bslFiRow+KCVmBICVMyNGs0zVioAIiIAIiIAIiIAI5ImAxIw84cvx5ESKGbgmcA1QEBUIn5gwYYILO0FsQgwgISULaRJRIhKULFnSHY+z4oknnggpZiByvPTSS+5cXB64B0aNGuWEBMSMKVOmOEeIV4455hibN2+ecx50797duR6CC+ciMHgLfV4nlGL48OFWv379TId7oSJr167N+DviAU6O0047zf2NEBtcGR06dAgZZhJ47tVXX23XXnut+8muhBIz5MyI3fsmGWpOGjGDzK/EPU2cONGpZldddZVTDym8mZnsxHZh2+EN5sVM8Toq2C233OIsUFiOUCm9mLBoIEvMiIaWjhUBERABERABERABEYgXgViIGX7e+9K+7NoY7l4+Xgyzu04ixYzAxT1iA84F/sZuGwgR1apVcy4CXBI4M1iwn3TSSa4rb7zxhhMSgp0ZiADkv0DswFFAwSVBHo1wYgYscGaQO4IQk8CCg6Jhw4Yu1CRcSRYxw8tzEZjwEydFXnJmBNelnBnhZkPsXk8aMYM4LGxKCBWHHnqoi03yLEiodVh0iCFbsWKFNW/e3FmsiLNiIqLukZiGuCoURhLWkD3Wi3WKFJ+fH+iRXlPHiYAIiIAIiIAIiIAIiEA4ArEQM8JdM9rXs2tjTvfy0V4jFscni5iBk4K8FISAUEiOSX4JT8zgwS87bJCsk/CJFi1auOOCxQzCIngwTHJPRBAEEJKFspYKJ2awawdiBusrcmYQ5uHlzOA6HTt2tLfeess5KhCpSEZ6ySWXZAlZiqWYEU0CUPggXrCLSeBuJoTFsJsJYSQ8VCeBJ2tBQlAIteEBOY6WULuZBNeFyBS4mwl5SqiLLVpxrmg3k1i8aw/UmRRiBqohMVDEZgVvSYTdCisVmWybNm3qGk0iGZKxoEZigTr33HNdEhxEEErVqlXtgQcecBlyoykSM6KhpWNFQAREQAREQAREQATiRSBVxYxw9/Lx4pfTdZJFzEAcaNeunRMvyGHBA9yuXbtmiBls89mpUye3SGb7T0I7yFcRKmdGz549nTODhTY7cSA68LdwYgaLekJSSD7KbibMOx4a43ynjBs3zu2wQhsIN8EBgggTKgEou5nEIswkmgSgtJmH3z///LMTFhAo2G0E5wuF3Ba4/MkF4uWQwRGzZcsWdx6cCe/x+heqLh6gEwbE+hRhBDbsPEOB0ZIFc5QzI0Zv9KQQMx555BG3zQ0fdqiRWKdQHBEpcFignDFpmUwU3jCvvvqqfffddy6b71NPPeXO90qrVq3s+OOPdzFk0RSJGdHQ0rEiIAIiIAIiIAIiIALxIpCqYka4e/l48UtGMSMZ+p5ObQiVMyMe/cPd4YkZCBoIJF4CUHY0WThntsSMGA1EUogZ5LvAZUEyGpK78JvtgXBqoEySFIdJ4rk2sF5huyKb7JAhQ1xc2RdffJGBiDguhAlEj1BFokWMZpOqFQEREAEREAEREAERiBkBPwWNWNwPh2of24HmdC8fM1hRVJwoZ0YUTdShERCQmBEBpDQ7JCnEDJJ5sm8wH3ZeIaaJGDE+/OLlzODafLD7+UWRm/miNmgcvHmT6LmQ6Osnw3tSDA7MxkRzSPT1k4FBMrRB46D3g76f/r2zS4b3Q27uM+N9jpwZ8Saef68nMSP/jX1SiBlDhw61559/PlOoiCdmXHzxxS5nhpfwkyEiiRCJX7ycGSQCJQylaNGibgTJ+kucV7Q5M5LhRlFtSI4bRY2DxiFZbtg1FzUXA29NEr14SvT19X7Q+0Gfzam3WPFyZmR3L58MPZIzIxlGIe9tIFFp7dq1815RlDUozCRKYD4enhRiBsk7yRhLWAiZd8mQe++999rKlSvtyCOPdAk/+Tf7JZNR9oILLnAJQQN3MyGLLrk3CEEhUU7gHszR8NKNWnLcKGkcNA7JcsOquai5mCxzMRkW8no/6P2QLO8HzcVo7m4Tf2xO9/KJb52ZxIxkGIW8t4F1Ituk8mA7nkViRjxpZ75WUogZNInEn2z1wyQ85ZRTXFJPsuNSyOx76623OndG8eLFrUePHkZoilfInUHejXnz5hn7/r744ovWqFGjxFHVlfNMIBluUvLcCVXgCwHNBV8wpnwlmgcpP4S+dUBzwTeUKV2R5kFqDV+4e/lE90ZiRqJHwL/rk3ORXUvYYjVeBfcRCUARNRBT2LqVH5KB8lPg731KABqjwUgaMSNG/VO1KUpANykpOnAxaLbmQgygpmCVmgcpOGgxarLmQozApli1mgcpNmBJ3lyJGUk+QEnePDkzEjdAEjMSx15XzoGAblI0PTwCmguaCxDQPNA80GeC5kAgAX0maD74SUBihp80819dEjMSN+YSMxLHXlcWAREQAREQAREQAREQARFIMAGJGQkegBS/vMSMxA2gxIzEsdeVRUAEREAEREAEREAEREAEEkxAYkaCByDFLy8xI3EDKDEjcex1ZREQAREQAREQAREQAREQgQQTkJiR4AHw8fIrVqyw3bt3KwGoj0yTuSqJGck8OmqbCIiACIiACIiACIiACIhATAlIzIgp3rhVjpCxf/9+O/roo+N2TS7k7WQSuIPJb7/9Zvzs3bvXVi9fEnI3k0KFCkXdzt9//91KliwZ9XnpeoLEjHQdWfVLBERABERABERABERABEQgLAGJGWERpcQBc+fOtdq1a8e9rbkNM7nwwgujbutXX31lZ511VtTnpesJEjPSdWSTpF/su/zwww/b66+/bnxRnHbaafbZZ5/ZYYcd5lr42GOP2ZAhQ9wezNddd53798EHH+xeY0/y2267zT788EMrUaKEde/e3e68886Mno0fP966dOliGzZssHPOOcddo1y5cknSczUjmMCECRPsoYceMvb/PvbYY61Hjx528803ZxymuZCec+bWW2+16dOnu3F/6623rE2bNpk6mtP7ONxnwPLly+2WW24xbl6qVKliL7zwgjVq1CiiOZWetJO7VznNhWnTplm/fv3cWPId0KJFC3v66acznj5pLiT32EbTunCfCV5dd911lz333HM2a9YsO/vssyO6L9BnQjQjoWMDCUjMSI/58Omnn9r5558f987kVsy44IILom6rxIzMyCRmRD2FdEI0BB544AHjJpVFxgknnGDff/+9uykpUqSIjRkzxu6++26bOnWqlSpVyt28XnnlldazZ093iQ4dOtjSpUvt3XffNWxjzZs3NxY+jRs3tp9//tmqVq3qBIxmzZrZPffcY2vWrHGLJpXkI7Bjxw4rW7asPfvss07AmDFjhl1yySVu4XLqqadqLiTfkPnWIt771apVc0IkYlagmBHufZzTZwA2UsTRiy66yB599FEbOXKkq/+nn36yI444Iuyc8q2DqihiAjnNhddee82JGOeee66z5SJSIVC9+eabYb8PNBciHoKkODCneeA1cN68efbf//7XlixZYlOmTMkQM/SZkBRDmJaNkJiRHsOaamJGTsILD3Mvu+yyLAPz9ddfW4MGDdJjwHzohcQMHyCqitAEtm3bZuXLl7cFCxbYiSeemOUgxIs6depY79693WujR482xA9ECRwdxIN98MEH1rRpU/c6NzY4ON544w17/PHHjSf9M2fOdK/98ssvdtxxx9nq1autQoUKGpIkI8ANKQvPP//807z4QBa4uDGuvvpqJ2RpLiTZoPncnJo1a1rXrl0ziRk5vY+PP/74HD8Dvv32W7fw3bp1qx166KGutQicfIYgmOU0p3zumqqLkkCouRBcxTvvvOPcWwjZ4b4PNBeiHIAkOTy7eYA4hYUaZw43+pMnT3ZihuZBkgxcmjZDYkZ6DGyqiRnnnXdeSPAIGTzAffXVV7O8Pnv2bKtfv356DJgPvZCY4QNEVRGaAOEkLCpat25tw4YNs9KlS7uwkDvuuMOdgFPjqaeecm4Myg8//OCe4JKBeMuWLVapUiVDEMG1QXnppZfcm/q7776zm266yYWe8KTfK8ccc4x7vWXLlhqSJCPwzz//OGcNY82cQIRiXuDUwbGhuZBkAxaD5oRauOT0Pj7llFNy/AzAlcXnB3PIK61atTJEkCeeeCLHOeWFucWgm6oyAgKRiBmdO3d2Drz33nvPuW1y+j7QXIgAehIekt08ePHFF23OnDnu+5z3qidmaB4k4SCmUZNSRczA7dynTx/7/PPP3YO8WrVq2aZNm9JoJPLWlVQUM7hHDiyIGIgZlGAx46CDDjJPzAg+L2/kUvdsiRmpO3ZJ33LswSxcsYXyBHbRokVGohtuTokRQ9wg1MSzWG3cuNHlUuA3Ysbpp59uxKB5T/Lffvtt69WrlxM9rrrqKid88IHulZNPPtm9zoJGJfkIMH7MhZ07dzo7OR/QN9xwg2uo5kLyjZffLQq1cMnpfUz4UU6fAeTX4fPjiy++yGjq7bffbnzRI3zmNKcQPlUSRyCcmEHoIWInccF8rvPdobmQuPGK1ZVDzYNff/3V2ae5WS9TpkwmMUPzIFYjoXohkIpiBiF5fA+2bdtWg/g/AtmJGawreECKw5uHpDjHvcJD1M2bN7sQR+4hihcv7tzeBQsWzDiG18jRx2/+zn3EkUce6V7nvnbdunVu1xIEBh62Fi5c2B27fft2t27Z+/+2htzNBPd5oCiBkMGPV1555ZVMYysxI+tUl5iht3/MCIwdO9auvfZaZwNnYUHhA5d4dp6o6ml8zNAnXcXkxmjYsKGNGzfOiVc8Tb/44ottxIgRhsVOcyHphsz3BsmZ4TvSlK0wJzED1xahZ++//35GngQ9kU/Zoc6x4dl9Jpx55pkZDk45M9Jz7JOxV4kQM9jOM9qtOQOdGcnIMdFtyk7MYHwRArzfgWIGIgev8XlDmBuuwEMOOcTdm1IYJ3L4IWAQAs8xhL0VK1bM/UZo5TVEEOoiETEPZ3kNMYME6Du3bgopZjRp0iRqMeObb74xPiflzDgw2yRmJPpdl8bX581MDHt2YgYx7fXq1ctI+Im63K1bt0w5M7yEn2DiqT57K3s5Mz7++OOMhJ9Y7NjJZNWqVcqZkYRzijEj/pn8KV7BQUN+kwEDBrj8BpoLSThwPjYpu5wZ2b2PvZwZ2X0GkCeBZMDcOBQtWtS1FLcWnyFezozs5pSP3VJVuSCQnZiBE+Pyyy83XFyBccRergTNhVzATuJTQs0DnoaSW6lAgQKu5Tg1WDywKxq7m/BvzYMkHtQUblq8xAxCKNmpj5xw7NKEC4kHffzGjUz+sCeffDLDOYBrgGT5hG6zQL7mmmvceyBUmMnAgQNdMmwW0BUrVrS+fftm7PCFW5rQhaOPPtoWLlzorjV48GC3GyAFZwJJtNk9iNdIrk3IF4VE/IMGDXLO6TPOOMPdz4XKT0feOhbnJOXm3o5FP7tUcX9O6CDX4PsZFzVl5cqVrm8IBTgZCBPv37+/2ySAPrKL4ZdffulEAvpP7jzcmEcddZRNnDjROR/gEVjChZmsX7/etStQzAietiStp6+MFQVHBkxC9Rmnx7Jly1wye76r+D/iBm3GwRFOzCD3V7Ao8dFHHxk/FML0AwuiC/c/3N9IzDhARmJGCn/wpkLTSeLFBzNhJosXL3Y3qDxx4zcJP8mhgcrMDQoL2ksvvTRD3OBDiw86HB6IFISm8OHPAmbt2rXuQ4Yn+/yd3UxQPrWbSXLOCsaeD16+SBl7L+SIL0Ts5JoLyTlufrSKhQk3DjxF4H3KeHPTwmIl3Ps4p88AbwcLdsV55JFH3AKYBKPcTPF5Em5O+dE31REdgZzmArmQuHl++eWX3XeBu0E56CD3dIyiuRAd62Q+Oqd5gBWcBYFXKleunCFukehX8yCZRza12xZPMYP7V0QHvgt56o9YwP0vi18EeXJhcO9LQQTg/+QG4uHgFVdc4RbKocQMz9GGG5rvQEQF7rcQ/BEzuOfmAQL3Y4Tz3X///e4hE4tiwsCrV6/ukvLzuYujlpAvdp8jhJMHjrzO4pp/c30+owML379169Z171MESO7J2YqZLdO53+OBJPfwhJsjipDgGYGDZJYs+rk/YPcOBA4KDzH5PGANwXqCfFheXrz77rvPnROcU8IPMQPxgs8pBCEKaxFcGAhL/J3PIh64MH4U1ij8zXNmcDwCDsfSRh7u7tmAWvaxAAAgAElEQVSxJaQzI5SYQZ2eoCExI/znisSM8Ix0RB4IEEPWrl07p6RiweJDmg9Fr/ChSRJP3vB8iLGnPPkUKCjWfAiizvIBQWZ7tnf0Cn/nQ54PHZRlPuh5qqOSnAQQnnhKgH2PL1pPnfe+DDUXknPc8toqbly4GQosfEkTZkTJ6X0c7jOAOFS28GQbRxY9PEXipimSz5e89kvnR08gp7nQvn37LDel3BwyByL5PtBciH48EnVGuM+EwHYFhploHiRqxPLHdeMpZjzzzDPuQVyognCB2ICDgIKDgO9JnEwUtjZG6IgkASjJQdn2mnMRMxD9J02a5OpBJMDhgADBfTRiBg8FcUUEFu7VatSo4e63vUIuI+ohMXNgoS4eYNJ2Fv8UBAHyPnhuO3Kl0fcbb7wxS/fZxQpBBiGGgnhAiDKfA7Vr1zZyZYUreRUzuCahjfTRE9PZkY8HKNxnwIe1zb59++ykk05yzcHJwTmsZXBwkEvDy5lBPg3nzli2KKSYwT1Ldg4L7pV4YBNYuGdG/Ec0kjPjABmJGeHeFXpdBERABERABERABERABEQgbQnEU8xgsU5SYwqiAqEYEyZMcOItrkXEAMKncW3wkM5zHHI8zgocCqHEDEQOEmBzLi4PXA+jRo1yQgJixpQpU5wjxCs8ZORhAIt1QjoIXwgunIvAcvjhh2e8xAJ9+PDhWbYH9cJMcF16BRcKTo7TTjvN/YkQG1wZuC4II8PBweIcIYAf8lR88sknGef37NnTEH/IE+GJBzlNwryIGfBHlECACdz1jDAS+u89MKWdMGMMETVwmCA6IXQwj3Bi8NAO4YGkoPwsnDM7pJjBttPRiBLUyW5PiEbRnJe2b1yJGek8tOqbCIiACIiACIiACIiACIhAOALxFDMCF/eIDTgX+Bs7+CBEkP+JnA0sjlkks0D3FvLkIENICBYzEBBwKSN2EA5CYcFLHo1wYgZ9x5lBuITnRvB44aDAHRHoqs6OZbRixh133OH6iGuXUBjCbYYOHZohZpBLg7BDnByE2ODaCA5tCW5LbsUMBAfaT16MQOGG+tesWeMStYYSMxB2EGVwbSA+kTODMBNEKgQRiRnh3nl5f13OjLwzVA0iIAIiIAIiIAIiIAIiIAIpSiBRYgZOCkIxCQGhkByT/BKemEH+CBbSJOsk54SXUyhYzCA3Gdudk9wTgYBFPckxEQjCiRlly5Z1YgbuCUJ+CZHwcmZwnY4dO9pbb73lHBW4F0jGSfiDl6jXG/JoxYw2bdq4vByEkCMC0F5+48zA/cC2pYgphLrQB473RJVoE4DiYuAHlwlCAzkvEEb4IZEoITYIR4S1U7zX+DehJwgaVapUcWIPzhkcGSeeeKJrL06MQGcGYY/k7mLcEGGo/4dF87N1ZkT7lvGcGdGel67HS8xI15FVv0RABERABERABERABERABMISSJSYgThAbjnEC3JYNG/e3CWz9sSMXbt2WadOndxiulSpUi60g3wVocJMCMnAmcHCmt01EB34Wzgxg11SCEkhrx27mbDoJyEz+Tko48aNczus0AZcCzhAEGFCJQBlN5NIw0xwXnjuDEQE8mIgwiBmkNib5KWeG4NQD9jwGiJCtAlA4YnrJbDAm0Sd5HJjZ7TAglBDrhCvkJwYRuTOwHGBS8NLAEpODEQSXBiww2VCfxAxuCbix7ZN60OKGWEnpg4IS0BiRlhEOkAEREAEREAEREAEREAERCBdCcRLzEhXfsnSr3BhJrFqJyEmJP/EsYGrBBcNYgYCB//+7quZWcSMWLUlv9UrMSO/jbj6KwIiIAIiIAIiIAIiIAIikEFAYkZ6TIZEiRmErnhiBoIG4Sf8IGjwM3vW5xIzYjTFJGbECKyqFQEREAEREAEREAEREAERSH4CEjOSf4wiaWEixQzcGbgyEDEQNHBk8G9+f/H5JxIzIhnAXBwjMSMX0HSKCIiACIiACIiACIiACIhAehCQmJEe40jiUnJvxLvgzPDEDAQNxAzPoYGYMf2TSRIzYjQoEjNiBFbVioAIiIAIZCVAIiwygvO0gtK+fXv3/wceeEC4REAEREAERCAhBCRmJAS77xdle1nEBLa3jWfxxIxQggZixsD+/eLZnHx1LYkZ+Wq41VkREAERSCyBYDGDjOwlSpSwWrVqJbZhuroIiIAIiEC+JSAxI32Gnm1Wd+7caTt27Ihbp9jFBEEjUNTwkoKSSyPwh797P9457JJCHSpZCRQrVsz4YfeZ4DJs6EsmMUOzRgREQAREIG4EgsWMuF1YFxIBERABERCBbAhIzNDUyAsBxAhPmAgULrzdTbzkoPzGOcLvUIJGXtqQH8999pmnJWbkx4FXn0VABPI3gQ8//NDuv/9+t2c6anePHj3cXu+UESNG2IABA9y+6+w9//LLL7s95Xv16mWvv/6624u9cuXKbs/5pk2bunNeeeUVGzt2rJUtW9bmzZvnvqTZn5795oNLTmEm4er59ddfrVOnTvbZZ5+5fdzvuusu69q1a/4eTPVeBERABEQgzwQkZuQZYb6uAFcF4gSihidSeIIF4gU/XghKsDPDOy9fA8xl5wcO6C8xI5fsdJoIiIAIpCyBUqVK2cSJE61BgwbGDRwCQ/Xq1W3SpEl200032bhx49xrCBp8yZLTYvTo0da4cWMrU6aMvfnmm04MWbt2rRNDECH++9//2syZM+2ss85ydSM0rF69OmoxI6d6GjVq5BJ79evXz7Zu3WrNmjWz/v3722WXXZayY6GGi4AIiIAIJJ6AxIzEj0EqtwAxwxMyvN/edq389sSMwDAU79/0m3P4UYmOQO+ej0rMiA6ZjhYBERCB1CdA3GHv3r2tVatWdsQRR2R06KqrrnK5K7p37x62kwgcY8aMceICYsbw4cNt1qxZ7jy+oAsXLuxcHIH181o4Z0Z29WzYsMHOPPNMJ74UKlTIXefFF1+0L7/80rlJVERABERABEQgtwQkZhwgR76J3bt3u+9vlcgJIGZ4P54w4f0OzIsR+Dcvz4Z3XuRXy19HklftsMMOs+OOOy5Lxx964AGJGflrOqi3IiACImD29ddfOzHjiy++cGLEoEGDrE6dOlavXj3r0qWLEzmCy8iRI+2ZZ56xjRs3WsGCBd3v8ePHO3cEYsaECRPsgw8+yDitSJEi7qYo+MsnnJiRXT3ff/+9XXHFFVaxYsWMa/CkA0cJ7VARAREQAREQgdwSkJhxQMg46KCD7Iwzzsgtxnx9npfEE/HCEy28EBJP0AgWNjxHhwSNnKfO0qVL3QHly5fPdOC9XTpLzMjX7zp1XgREIF8TIDEVQsaoUaNsyZIllp0z46effrKaNWu6MJIaNWo4ZieddJI9++yzdtFFF8VFzCArOTk4yJtRoECBfD1u6rwIiIAIiIC/BCRmmM2fP9/OPfdcf8Hmo9oChYlgd0ao/wc6OcCk3UxyniyzZ892D7ACS8c7OkjMyEfvMXVVBERABOy3336zjz/+2Fq0aOHyXRCqMXToUFuwYIFNnjzZ5czAYVG/fn2XM4MEVnv37nUODEQNEm+SW4Pz+R0vMaNcuXIuESnuEZKRHnroobZ8+XLbtWuXCz9REQEREAEREIHcEpCYYfbpp586B6RK7gh4YoSX+8ITMEKFoHCFwO1YJWSEZ04+tmCx7fZb20vMCI9OR4iACIhA+hBAmLj00kvdriPYSatWrWpDhgxx4SYUclYMHDjQ1q1bZwgIhJCcffbZ1q1bN2MXlAoVKtjpp59uU6dOdbuexEvMIFwFVwa7l3zyySf2+++/28knn+yEDdqgIgIiIAIiIAK5JRBOzEA837NnT1TVE+fP91SqFMSMyy+/PFWam5Tt9ESJwLART9wIFDVovEJLohvCjz76KGMXPe/MtjfdKDEjOow6WgREQAREQAREQAREQAREIJ0IhBMz5s6d63JLRVPmzJmT8aAgmvMSdawnZsgl4M8IBHIMFDkCaw91jD9XT69aePhGfrSmTZtm6thNN7SRmJFeQ63eiIAIiIAIiIAIiIAIiIAIREMgEjHjvPPOy7FKElUff/zxVrJkSXfctGnTUk7MYKvzVBEz2Mq9cuXKdt9990Uz1L4dm+jrex35448/jB0/2IEGN1A6FsQM3MHnn39+pu5d37qVxIx0HHD1SQREQAREQAREQAREQAREIDICeRUz2KXitNNOM5JVr1mzxg455JCIxAzCOgj7XLFihbELWCSFfFbkj9q0aVMkh0d8DM6MZBMz7r33Xnvuuecy9aFPnz5OwJgxY4YVL17c7b7y5ptv2jvvvON2VotXya2YsXbtWjdXyPnlR4lGzEgEJz/6KDHDD4qqQwREQAREQAREQAREQAREIO0I5FXMGD16tLVu3dpYfLNLGCWcM2PDhg0uBxVP1Z944gm3o1gkJZZiBjm1ksmZQZ4sHAckK/fKwQcf7LaIDyxvvfWWEzPIqxCvkhcxg3HfuXOnL01FzDjiiCNs69atYZ0ZieDkRye9MBM5M/ygqTpEQAREQAREQAREQAREQATShkC0YgYLfhZYFM+VgSODXb+OPvroiMSMJ5980u0u1rBhQ7c9+rvvvpvB85hjjnGOjWOPPdb97eGHH7ZChQrZo48+ao0aNbJFixa5kBbK2LFjXaLR559/3l5++WXbvXu32/1r8ODBVrp06YjHCGfGJZdcklRiBg4MxoZ+BZcOHTq4MJMrr7zS9Zfd2o466ijn1vjuu++yHN+vXz9XDwnEy5Qp4xKcsxsa29T37dvXiSHbt293idHZ1Y16rr/+evvqq6/czm64YUiYfsIJJ7i6vesjuFDGjBnjEqj/8ssvVqtWLTceFStWzNIOrklIUvny5d1rXKtatWpuu3tEGxwb7NrBtUKNH3OP9g4bNsw5gB566CG74447bMuWLU7MILfEY4895hxCpUqVsk6dOtmdd95pq1evDskpu+MjnjhxOJD3GkKVxIw4wNYlREAEREAEREAEREAEREAEUodApGLG5s2bjSfyCBDeIjaUK4Oeh3NmsDhu166dq6tx48a2ePFiQ8Sg5CRmhHJmjBs3znr06GH8RuS4++673aKYtkVaEDMuvvjipBMzcDCwcA8uLOArVarkxgHHAaIOC/NQBfEH58uXX37phAxCPXB3sFMa3L744gsXqsL/2ar+xBNPdGE/CBSEAnEsrhuECsQHSuD1P//8czeW77//vgshQZQYNWqUu54nennt4to1a9Z0IUleee+99+yBBx5wC3ZEjo4dOzrnBn8PLoguiFqTJ0+2I4880tq2bevCa9jxDTHjs88+s7JlyzqBi760bNnScalbt25ITjkdH+ncifVxMKSPEjNiTVr1i4AIiIAIiIAIiIAIiIAIpBSBSMUMtjdnocvvH3/80T35ZvEa7MoIJ2aw0wnbii9dutS5CRo0aODCVHiKnhsx47rrrnMuA0QMCgtbFrO0izCWSApiBgvfZAozuf/++52D4tBDD83oAo4VBAnEBJwZiAwjRoxwYgZJIkOVZcuWWbNmzeyNN95w280XLlw44zAEDM5lDHIqhAXhuEDQogRev02bNk6g8AQuXseVAVPaGFgQM8jzgQvEK9dee627fufOnd2fuAZCDeJJ8Phdc801zmHhzZWFCxfaWWed5c4JlQCUduI24fhwnLx+ecdHMm/icQxixsSJEyVmxAO2riECIiACIiACIiACIiACIpA6BCIVM+gRC2KehhNmQMhHcK4Mr9c5OTO6dOni3AHek3dCTlhQf/311+70aJ0ZbFnJ03xCLrxCHdOnT3cL2UhKsooZGzdutAEDBmR0AddBgQIFohIzOHnkyJHO4bF8+XJr3ry5Cwlh8Y8wQgiGFx7kXYjwIcI1cDXs2bPHXXPdunVOhCC8I1DMYB4gPASKCTgruCZCQ2AJJWYgTiBEXX311RmHIpTh7CAEJbAgxhB+Q7JWCg4cmHhiBkJZ7969beXKlU6YYm7fdttt7m+hxIycjo9k3sTjGIkZ8aCsa4iACIiACIiACIiACIiACKQcgWjEjP379zvLPg4BStGiRTPlyvA6n52YQY4GBIY///wzY/HLv2kD4kONGjXcU3nO93IukPMABwfhBevXr7c6depk2s3EL2dGixYtks6ZgSgwdOjQLHMKJnDCmUFIB+EXXghIThMQMQIhAgHgqaeecmE5CEn169fPdBoLf8QPBCcED0QVXDkk2iQEJfD68EeQQOAKVxBEcHGQ2NQr//nPf9z1PWcGzhr6hhsk2JmBi+PCCy+09u3bu9NxCFEfYgYOllNOOcW6d+9urVq1cuExd911l9suGDEjFKecjg/Xl3i9jphBfhmFmcSLuK4jAiIgAiIgAiIgAiIgAiKQEgSiETPo0KxZs5wrgxK4g0lgZ7MTM1hw8xSePA084fcKi1MWlrgQeOrOziLkYeBJPjk1br75ZidmkMCS0AjyQHgJQsnVwGv85jUWxeRkIOdDpAVnBo6FZAoz6datm8sd8dJLL4UUMwjhwOXyySefuJwTs2fPNnY7CS64MeCBCIQYhRCB8wF3BslVccS8/vrrVq5cOSNsA9GCHBqIS4gklEceecSJHyTa9MQM7/rknUAgwYlBKApODsafMcTREVhIVIqQQogR16OQ/JX6CZPhb/fcc49zgAQmhfXqYExJLjplyhQnpDHWhOKwVS9iBuIMuTcQOBBOmKc33HCDEzNCccrp+EjnTqyPQ8yYNGlS9mLGyLcjTw4T68aqfhEQAREQAREQAREQAREQARFIFgJz58618847L1NzWLyS+JEFb3CIAgdmJ2bwFB7HRWDoBMezAGVhSn4HFt8suNnBBMGiWLFi7jeCBYXdLFh8s8sGizxCEdj9gkUtC2lcAmwRi6Mg0uKJGSz2k6XkJGYQVoN7ATEDZwvuiG+//da5XRAKAsv8+fNdzohVq1Y5AYmkq+wegqDh7WaCcICoBUv+jShCOBGODFwxCD0IV7gmEDMCr8+1EJLYQYYdbdgJhTHA2RGcAJRj+/TpY6+++qobP0QJRCzaw/GMHwIEoUehxs/bzYT5QigReU7I1UE7ETNwkvTv398JJrSbOcRxvXr1Cskpp+OTZR4gCEnMSJbRUDtEQAREIJ8SIC6T2FFuOvLy73yKT90WAREQARFIEIFQYka4poTbzSTc+fF+HTGDpKTJJGbEm4Gul5wEEDPYvSXbMBM5M5Jz4NQqERABEUgnAl72cMSMvPw7nZioLyIgAiIgAslPgGSKJFqMpvB0nnCFVCkSM1JlpPJfOyVm5L8xV49FQAREQAREQAREQAREQAREICICiBlsXypnRkS4dFAcCSBmEI6jBKBxhK5LiYAIiIAIiIAIiIAIiIAIJD+BcAlAk78HeW8hYga7ZEjMyDtL1eAvAcSMqVOnSszwF6tqEwEREAEREAEREAEREAERSHUCEjPMyAtSu3Ztl7BSgkaqz+j0aT9CBklPvfkZ2LPrW7eyg1pc1OyfiZMmp0+P1RMREAEREAEREAEREAEREAERiJCAxAyzH3/80SXoZjePUDtwRIhSh4mArwQQMtjhh1xrVapUyVS3xAxfUasyERABERABERABERABERCBVCMgMePAiHmJTnfs2JFqQ6j2pimBkiVLWokSJbIIGXRXYkaaDrq6JQIiIAIiIAIiIAIiIAIiEBkBiRmRcdJRIpBMBCRmJNNoqC0iIAIiIAIiIAIiIAIiIAJxJyAxI+7IdUERyDMBiRl5RqgKREAEREAEREAEREAEREAEUpmAxIxUHr3MbSf3x+7du23btm3p06l83JPSpUu7MJNKlSploSAxIx9PDHVdBERABERABERABERABETATGJGeswChAySl55xxhnp0SH1whGYN2+eG9fKlStnIiIxQxNEBERABERABERABERABEQgXxOQmJEewz9//nw799xz06Mz6kUmAjNmzMgiUknM0CQRAREQAREQAREQAREQARHI1wQkZqTH8H/66ad2xRVXpEdn1ItMBMaNG2fnn39+pr9JzNAkEQEREAEREAEREAEREAERyNcEJGakx/AjZlx++eXp0Rn1IhOBDz74QGKG5oQIiIAIiIAIiIAIiIAIiIAIBBKQmJEe88ETM/7555/06JB64QiQL0NihiaDCIiACIiACIiACIiACIiACAQRSFYxY9q0adanTx/7/PPP7ZdffrFatWrZpk2b0nb86N+wYcOsTp06ueojYsZll11mkYoZo0aNMn4mTJiQq+vppPgQQMz48MMP5cyID25dRQREQAREIByBuXPnGj+U2rVrux8VERABERABEUgEgVQQM3777TcbM2aMtW3bNhGI4nLNWIkZdevWtbvuustuvPHGTP1YuXKlrVixwlq2bBmX/ukiuSMgMSN33HSWCIiACIiAzwS4GTv77IttzZo/bd++U13tRYoss4oVD7FZs8Zb0aJFfb6iqhMBERABERCBnAnEQ8z466+/rFChQlENRaAzI6oTU/RgP8SMSy+9NIszo169ek7MuOGGGxJOBtfI/v37rWDBgglvS6o0ADFj/PjxcmakyoCpnSIgAiKQjgQQMqpXb24//dTTzJpk6uJBB31qFSr0saVLJ1uRIkWydP+HH36wO++807799ls77LDDrHXr1vbEE0+4m4EFCxZk2a6L17p27ZpRz2OPPWZDhgyxP/74w6677jr374MPPjgdMatPIiACIiACURKIlZhxyimn2G233ebi/ffs2WOzZ892zgp+/9///Z8Lp3jyySetfPnyrsW7d++2u+++2z777DM79thj7ZprrnGLuFBhJgMHDrSRI0fa9u3brWLFita3b19r1KiRq+fNN990tvyjjz7aFi5c6K41ePBgO+ecc9zrmzdvtoceeshmzZrlXrvooovsxRdfdK+9++67NmjQINu4caP7bn366aetQoUKWYjynY5AMH36dLc455iPPvrIfUdnVz+CTk79DxQzaNeAAQPsnXfecd/dzZs3d/8vVqyYa8tzzz1n9evXzxSSQpjJJZdckkXMOPPMM61jx45ZxIy3337b+IExpXLlytahQwfHjjmBCPLSSy9l3C/gjIG7F/Lz/PPPO/b06/rrr7evvvrK8eQ87jNOOOEEVy99LlmypC1btszWrFljo0ePtho1akQ5S1P/8G3btjlG2ZWzzjrLSpcuneVlxAzmlnYzSf05oB6IgAiIQMoSqFWrqS1Y8LD9809mIcPr0EEHfWK1az9h3303NUsfuTE49dRT3c0L8cIXXnihEyu46UDMuPjii+3HH3/MOA+hwnvqwc0HN4dTp061UqVKWYsWLezKK6+0nj0RVVREQAREQATyO4FYihkIGogOhQsXdotexALcA3xHdevWzS2Mx44d64agc+fO7v+vv/66bd261W0zWrx48ZBixvvvv29nn322W/yxOH700Udt0aJFzuGImNGlSxf7+OOP3cKa77/777/ffV/iDOA7tHr16ta7d2875JBDXNhngwYNbMaMGXb77be7cBZeJ38F/0ZMYUEZWFjkz5w501577TXXt++//96qVavm/p1d/Sz0c+p/oJhBrhBEH+o//PDD3QONY445xvr16+eaQXsRigLDbhAzuB8IzpkRqZhRpUoVJ+CQR4NCP9q3b++EChi0a9fO4H7aaac58YfjvvzySzeucGInFcb13nvvdeOIiEW55ZZbHCv4litXzrUvmGd+eQ8iSvATXBCh+AlVYEVeE4kZ+WWWqJ8iIAIikGQEuFG68MK7bfv2L3JsWcmSDeyzz160mjVrZjquTJky7kahadOm7u+IGNwwIG54Ysb69etD1o14wdMvbtoo3PQ98MAD7ukIAgivPfjgg+7pDze03DBxE0hp06aNu/HAEfLNN98YTw14isMTLerhSRTt4mZVRQREQAREIDUJxFLMeOaZZ+yCCy4ICYYFL2KD9/2FQwOXgPcd+MILLzihI5IEoAgBLPw5FzGD76pJkya56/7999921FFH2erVq23Dhg1ukc73X7AT8uabb3aOAUQVr5x88smunkqVKmXqw6uvvuq+B3GWIHx4i/OlS5dmW38whOD+B4oZCAv0gXwXFHJbIBZQf3YFMYP8F8FiBg4OnBl8pwcW2s81cGJQTjzxRHv55ZetcePG7v8IKrt27bLHH3/cnQvbQNcnrgyuiaMjsMCYvuBQoSBmlC1b1rlnVMyJGYGCRk5CBryYWxMnTpSYockjAiIgAiKQGAI83encea799tvQHBtQrNht9vTTde3WW2/NdBxPYkjU5TkzmjVrZtwgctOCmMGNCqIDN2bYZXFd8CSHgs3zqaeecm4MCiErPD3CzovLg5sXrKs8IcNWy2vz58931lFuXrDQ8kSA47C5ctPZv39/98SsR48ezjYa6ilDYkjrqiIgAiIgAtESiKWYwYL59NNPd01CVOD7jO8Uwk4KFCjgvlP4LuLp/nHHHecEB0ISKDgrCJsMJWYgcuCO4FzEfRbOOAXOO+88J2ZMmTLFOUK8gqth3rx5tmTJEuvevbsT6YML5yIweN+fvL5z504bPny4+54NLPv27XPhKO+9957t3bvXhXDynUiITHb159R/HCKemIETkzAbBBTPZYlAwTgtX77ccQtV/BAz6I83XoTmrFq1yhCVCOGBDWE0XoENjHF+EM6KEOWN67p161wIEP1CzMDxQViOygECnqARTsjgWIkZmjUiIAIiIAIJJZBXMYMbMIQFhAMKzgxuLijcyGFF5eaHGw2emiBE4LSgYMHFPeHZExEsuEniNzcdVatWNWJ/scZSzj33XPdUiidAXJObS8QOyrPPPutuFrkeBVstzo/sXCEJha6Li4AIiIAIREQglmIG3z+EJVD4/njllVfcdxKOQ76/END5PkKMx5nBgvykk05yx7/xxhtOSAgWM9auXevyXyB24Iqg4DIkn0M4MYO+4sxgkc5CO7Cw20fDhg1dqEbUUgAAACAASURBVEk0BZfHtddea4888ohre3b1h+t/oDMDIYMFL9/tkRbY8Z0c7MwgJAXXZShnBmKTFw5C2wmDCRQzEJfIjYFYA3PuP4LLiBEjXEgOQgjjynjyAIRQIcaV8BT6RhtU/iWA28ab6zlxQcxgrivMRLNHBERABEQgIQQOhJl0tu3bZ+Z4/ZIlG9q0ac9lSuhJ4i9u8LCI3nfffe5JR6tWrdwNW6i8F7gqsO0iVHCjFs6ZwQ1g4I0szg5ueLwfXr/nnntcu7kJ5Ymad+PjhanE6kY4IYOli4qACIhAPiMQq89wQhADxQycFORNILSB0qtXL5dg0xMzyO/Ejic4An7//Xe3MKcEixmLFy+2q666yiX3ZLHMIp5koSzEw4kZhDsgNiCwEH6JkO/lzOA6fNe+9dZb7nuY71GcFjw9D3ZDkDyUugix2LFjh3MuImbQ5uzqD9f/QDEDp8OcOXPcgwuclwg/9Ntb0GaXAJR2BIsZhIiSX4N7B6/g+EB8YHzGjRvn/kxIDY4XT8wghAbRBzEDDnfccYdzYtBO2LDbDPlP6BcuTu8hChxwhG7ZssWND3k34CkxI3cfLIgZhDpJzMgdP50lAiIgAiLgA4E6dS6wefO62T//nB+ytoMOmmJ16z5l33wzOdPr5LbAacHN0hFHHOFe48aBJ1aeQyLwBCy03Ihwo0EiNG6sEDc84YMbF0JKAnNmSMzwYYBVhQiIgAikKIF4iRl8L/GUHvGCHBYsvHETemIG+Rk6derkvp9IWE1oB4u4UGEmfKfxtBqxH/cCi23+Fk7MwJlISArfgwgSLPwR8T23Iwt7FvG0gXAT3Ah85wYnrGRRj+jCgp3QC4QCFvEcl1394fofvJsJ7UD4weFAu9la1QvVyC4BKEzZXSWw4DYhOWpgwUlCLhOcGZ6YgVMTQSJQzMCZgXBCIfknff7pp59cYlbY4MggzIZEpIHjShLQX3/9NUPMoG+IISrRE0BIk5gRPTedIQIiIAIi4CMBnjKdempzW7Omu/3zT+ZkaAgZFSr0tx9+mJoR7uFdmhjb448/3j0t4qYPUYObEG46hg4d6p6MEF+MJZWkWxzHkxAv8Rk3KiT09I5D3OBJCjd9oZwVcmb4OOiqSgREQARSgECsxIwU6HpaNRGHCt/hwWJGWnUyH3YGMWPy5MlyZuTDsVeXRUAERCCpCBAycs45l9qqVbtt374DMcSHHLLEqlQ53L74YnwWIcNr/HfffecECSy1hI5gYeVJCSIG2dvJEE7eCvJjkByUzOPErXoFKy35Lv78809r3bq1O5ftWyVmJNX0UGNEQAREICEEJGYkBLvvF5WY4TvSpKhQYkZSDIMaIQIiIAIi4BFgBxIECgo5KYglVREBERABERCBRBCQmJEI6v5fEzGDBxpyZvjPNpE1ImawO49yZiRyFHRtERABERABERABERABERCBpCMgMSPphiRXDULMwLkpMSNX+JL2JMSMqVOnSsxI2hFSw0RABERABERABERABERABBJCQGJGQrD7flF2Zaldu7ZLQipBw3e8CakQIYMktd7YBjbi+tat7KAWFzX7Z+KkzJnjE9JSXVQEREAEREAEREAEREAEREAE4kxAYkacgcfocuTBIjdWtWrVsuy+EqNLqtoYE0DIWLZsmcupVqVKlUxXk5gRY/iqXgREQAREQAREQAREQAREILkJSMxI7vGJpnUrV640trhl5zOV1CdAovcSJUpkETLomcSM1B9f9UAEREAEREAEREAEREAERCAPBCRm5AGeThWBBBGQmJEg8LqsCIiACIiACIiACIiACIhAchCQmJEc46BWiEA0BCRmRENLx4qACIiACIiACIiACIiACKQdAYkZ6TOk5M3YvXu3bdu2LX06lY97Urp0aRdmUqlSpSwUJGbk44mhrouACIiACIiACIiACIiACJhJzEiPWYCQwU4mZ5xxRnp0SL1wBObNm+fGtXLlypmISMzQBBEBERABERABERABERABEcjXBCRmpMfwz58/384999z06Ix6kYnAjBkzsohUEjM0SURABERABERABERABERABPI1AYkZ6TH8n376qV1xxRXp0Rn1IhOBcePG2fnnn5/pbxIzNElEQAREQAREQAREQAREQATyNQGJGekx/IgZl19+eXp0Rr3IROCDDz6QmJHdnCAGJ7vyxhsj7Oab22g6iUBIApofmhj67NAcyA0BfXbkhlr+OUfzI/+MdbQ91dz4l9g///wTLb5sj5eY4RvKhFbkiRl+zo2EdkgXdwRYq0vMyGEyACi7ST98+Ei76abrNZVEICSBdJgfTQa1tT/tD/uw4xCNso8ERo9+11q1utrHGlVVMhMo1vcJs3/+sd963J9jM73jXqtSSfMjmQc0wW3j82Nd1Z+saMGidtDHTdw9Ss+ejRPcKl0+GQikw32HHxxzunfPTf0SM3JDzf9zatWqZcOGDbM6derkqnLEjMsuuyzbdV1wpaNGjTJ+JkyYkKvr6aT4EOD9/uGHH8qZEc6B4Q2HJ17whRFY9PcDNMThXw7BcyQV+VTr2sL+Lvindap2YOHtLcC5mQ4s+vsBGuIgDqHeF6tbt3VixreXX5zjPLll1U/uOMQMvb/M9Dlz4HM3mAN/Q8xYsfhHs4kHRIzLLy+l79//vWl0H6L7scD7LT+WUxIzslJkkf/+++/bu+9mvh/0g3d2dcRKzKhbt67dddddduONN2a69MqVK23FihXWsmXLWHZLdeeRgMSMMADlzMjjDMvHp6fDExI5M2IzgeXMiA3XZK1VzoxkHZnUbJecGak5bvFodTrcd/jBKV2dGX/99ZcVKlTID0R5riNVxYxLL700izOjXr16Tsy44YYb8swlrxXgtNu/f78VLFgwr1Xlm/N5v48fP17OjOxG3O8PxHwzs9TRtCAgMSMthlGdSDCBaMWMcOEoCe6OLp8EBJ5Y8ITCTJJgHNSE5CTg9717rJ0ZmzdvtoceeshmzZpl//d//2cXXXSRvfjii/bmm286+/xRRx1lc+fOtfbt29ttt91mzz//vL388su2e/duO+ecc2zw4MFWunRp++2339yifPr06W5BXKFCBfvoo4/ssMMOs8cff9xee+01+/33361MmTKufhwJ+/bts4EDB9p7771n27dvt6pVq9qYMWNs9erV7lrz5s3LGOQmTZpYjx49rFKlSm7huHfvXte2ww8/3L788ssskyHaaxYvXtzatm1rs2fPdhwIJ3nyySetfPnyru5gZwaukEGDBtnGjRvdtpxPP/206zPlueees/r162cKSSHM5JJLLskiZpx55pnWsWPHLGLG22+/bfywUKZUrlzZOnTo4MaEOYEI8tJLL9nBBx/sXocbLH/55RfXVsapYsWKhgh1/fXX21dffeX6xXlDhgyxE044wZ1Hn0uWLGnLli2zNWvW2OjRo61GjRrJ+eaKYau2bdvmGGVXzjrrLDfPgwvvd+a5djMJIBMccqJEMTGcuao6qQlIzEjq4VHjUoSAxIwUGagUaqbEjBQaLDU17gRSScxgjXHhhRda9erVrXfv3nbIIYc44aJBgwZOzOjcubOx7WSjRo3cIpxEhwgK/O3444+3u+++23bt2uUWwCysZ86c6USLwoUL2/fff2/VqlUzwiVatWpln3/+uRMyfv75Z/fkv1y5ctazZ08nRHAO/1+4cKGdeOKJ9sMPP2QrZpx33nkul0ROYSaLFy+O+pr0HYEC9wTt69atmxMGxo4dm0XMmDFjht1+++1OQIAduTT4N31k/OGHGINQ4BXEjIsvvjjXYkaVKlWcaELfKYwbAhNCBddt166dY3Laaac5sYjjYIuYQdvYSYV+3Xvvva5fjCXllltuceNGnxgDxjmn9Adxf0PF8YKIEvwEF0QofkIVWJHXRGJGNgOlMJM4zuA0u1Q62D0lZsRmUirMJDZck7XWaMUMJQBN1pHMvl1PPBG+zQ0bmp11Vvjjwh2hMJNwhPLv6+lw3+HH6KWSmLF06VK3KP7xxx+tSJEimbqPmDF8+HCbNm1axt+vu+46w0mAiEH59ddf7eSTT3ZP9BECEDVwM7DA9xbECBMs4nFzNGzY0AkdXsFlgfuAOgPLnDlz8iRm5OaawWPPgh8Xw/r1691Lgc6Mm2++2bkXEHu8AodJkyY550iogphB/ovgh9Q4OHBmtGmTeYdKWMIGJwYFkQeGjRsfyFXUp08fJyThQOHcmjVrWteuXTMujSuDa+LoCCwbNmxwfcGRQ0HMKFu2rPXt29eP6Z/ydQQLGjkJGXSWeT5x4kSJGYEjH6kzQ18aKf9+iWkH0mF+SMyIzRSRmBEbrslaq8SMZB0Zf9pVpozZffeFrwsXNru9I2qEKznVJzEjHL38+3o63HcEjt7WrVvdov27775zT7Kx87Ng5W+tW7fOdqBTScz45JNPrHv37vbtt99m6Q9ixuTJkzOcABzQtGlTt/C+8sorM44/5phjXGgJi2fCLggZIQQE4QMXB24AFuWvvvqqS2iJeNKvXz8XHnLsscfa8uXLXbhIYMmrmEFd0V7z77//du3iKfuePXusQIECTsjYtGmTc6wEihm4Q5gT9MErO3fudOIP4kSo4oeYAdvTTz/dVU94z6pVq+yFF15wzhnaQ0hPYHtGjhzphKLHHnvMhat4/Vq3bp0L66FfiBk4PggRUjlAwBM0wgkZHCsxI8yskTNDb6vcEkiHmwqJGbkd/ZzPk5gRG67JWqvEjGQdmezbRdhuiBDwLCc8/rjZli2R9486I6kXp8f92ezku3jxUttZb6Id/E9Rs4lNzOyfjCeF4Vry6KPhjtDrqUwgHe47AvmzUCRUgLwQ5E0g3wMhB9jxyY/guROCxyyVxAzPmUFfWdgGFsSMKVOmGAtir+TkzChRokTGcTg9rr32WnvkkUdceINXWECzaMYJgPCRnTODdl1zzTW2ZMmSjHNxQuD6QEjAtYATJJLdTCK9JmEZr7zyigvJIBwGEYMwGXJi4FoJFDPYeQSXCaEmkRbEjBYtWmRxZhCScuedd4Z0ZtBPLxzkpJNOcv0NFDPILUJuDMaFeUpOjeAyYsQIFwaDEEK/6A8uD8Q6+kV4Cn2jDSr/EkB4g3m4wvv9448/ljMjO1ASM8JNIb2eHYF0uKmQmBGb+S0xIzZck7VWiRnJMzKRhIMgNvzzT2QOiuwEBz96jFASqixZssx21ptghfYXtYM+buJuzD3bc7jr9upl1rNnuKOie10CSXS8Ynl0Otx3hOPD03tCKNjVY9GiRSEPTyUxw8uZQZ4FcmYQAhKYMyNYzCAnw6OPPupyMxx33HEuzGLHjh1OACCBKCIFYQ38rXnz5k7MYOHM/2vXru0SgyJmlCpVyvr37+9yZnz99dfOtYFLgzwb5IbAzUEyUJwhCArY+AmlYDGPmEHoy4MPPuhyQngJMAMHg4VotNf8/+2dCbxNVfvHn5LilXDxviivsXJDxvciZWj4GzLcBnVvytgbUUTmijQaKkKRVLeQqTKUTE2kzEOizBelyPSWCNH9f37rOKdzp3P2Pmfvfdbe57c+Hx/cs/baz/o+zz1n7d951rPw0A+hChkdaEOHDlWiVU5iBmpUIENl8uTJKqsBGQ+fffaZqquAjI7cCoCCSdZtJigsCdEMdUX8DfOH+ACuqE+ChqwgiGl+MQPCDkQoiBm4d7du3ZTwBGEC9oAR6n+glgkyZ2bOnKnGgU9GjRolhw4dUmIG6m5gDhQzwv325/w6ft+xvYg1M4L4GN1mEhlyXkUC7iFAMcM9vqKl+hIwK2bwNBNzvjQiUGBEiANGtoNgG4iRrSDmrLS2dzQFQK0UM/AsmT+/yJQp1s6Po5FAKAI4VQNbCoJP2gju7yYxA3ajdgKKXUKMwIM2TjPB1oWcMjPwOk7CQAYDHpiRDYAMC3zjjwdpbH3AQzK2O+DhHA/OGzdulEceeUSdUILsDzy8QySAoIHTTCBqQKQAUwgYeOjG6Rr42bBhw9TYeICH6AEhBWLGmTNnlLiBLUC4V1ZhacOGDabvCVEEWQoQL7DtBcIDalDkJGaAG0QGCAqoF4LtJmAB4SBUAVCMCUEnuCHDI6v9yGq55ZZbVAaKX8zwswkWM8AUwgkaBCbwT09PF5zMAnuQkYEtPyhEGjwvFAFFvRO/mAEBBGIIm3kCEK8oZoTgZvUbonkX8QoSiB0BihmxY887e4eA18UMo2KCHR41KlDg3nZmUdgxt1BjRiNmWGnr0aMoiidy5IiVo3IsEshMAA/O+IPjMPGAjQdcnL6BrQY5NavX7nYfzUp/O0MA20wgFGUVM5y5O+9iFwGIGcggYmZGLoS5zcSu0PP+uF5I96SYYU+ccpuJPVx1HRVixtdfZciSxrkUQThv+M2fj5T612WIm04zMVr80i7feEmgMMpItwKgOARh7FiRpCSjM2A/uwh4Yd2RExtshcCWAzR8e48U/VAp+RQz7Iowd49LMcPd/svNei3EjJzO0sWblD9tBylOSLc6cuSI2if38ssvZ6pUiwqxSLk6deqUKsCCf/v3b6FCL6rEYv8Z9oD5K86GcqfRbSZe/dDwZqg7PysvxAfFDHvihmKGPVytGNVo4Ucj2xX89ixJGikXSIasvzO0mJE0d6T89muGnHy8vKSk3GloOrHOijBT/NLQhNgpLAHdxAxsW8EpLaydEdZ1tnfwwrojJ0j79u0T/MH2CRRjRJ0EPCPklpZPMcP2UHPlDSBmNGnShJkZrvRe7kZDzEBtmZhmZkCE8Df8u0yZMurNCnviUJ307rvvVkVUUEUX+8IgVmDfEd6sUJgF1YwXL16s9n6hSi2OK4KKizQiFNRBShH2eGEv2aBBg9RepsKFCxtyJTMzDGFipxwIeGFRQTHDntCmmGEP19xGNSpQGC38+MMPIvv2iZw/ej7sZMYVGin9+kKkCC1mIINj+rQMmVj2bmnYsEzYcc1ssQg7WAQd4jErIgJMll+im5iBEyVxouCqVZZPlQOaJOCFdYeRKeO5AEc34kvO/CjakqVRzDBCMf76QMzAsbTcZuIt30PMgA4QUzEjGCkq2KI6LgQHvBmhQiwEi2XLlqluKJKD85ShzhYrVkyJF7Vr11YVgNFQqGXAgAGqGAzObG7YsKE6+qZAgQLqdRRvwesdOnQw5EmKGYYwsRPFDMaACQJOixlGvr03k2mAqRoZ0wQS1dUOG4wKFLi/mcKPOOmudGmRf/879Cy3bhVJ+XaktG5lTMzAMRptdrSUypUTw+KjmBAWkSc76CZmAHLRoiI7dogkJHgSuWsmFS9ixsiRI6Vfv36yY8cOlXVNMcM1IRpTQ5GljxNd8GxHQSOmrrDs5hAyUBTX79vggdumpsgFzZs2yZi/YKFlNzQyENJ/6tSpExAnkIGBarIo9FO9enXBG9i8efNk1fmvAJDFgb1zyMZA27p1qzpC6Pjx4+r4HLyGY4b8DZV9S5curcYJbjltdfG/npb2d5nu9u3bqh/jAyO48ec+GuTgLQ6JfZrLuTxnpEeiL+Xdn/qOxXRw88LP8ZawefN3meZVpco16v+R/rxZM994RvksWOC7X6j74oF73z7j/FHToHnz7zPNy/+gjCMe0Y4c+YccPVpAvv66mPp/OP+OGdNQEhJOSoMGvuwB/zj+m2Qd38jPke2wbt1h6dHji4CtobhBTDh7dq8ULXoy0D+n+1555S/y+OMNDc3LP5Bxf1VWl4Sb750bOqqzPlcntwgZD512pat+qJnhtd8vI3Flln8890cB0O2bd4rMb6QwJCcnxPTz9957RbZt2ydXXPG/QOhWr36t+vfGjX+vwZKTv42pnbCH6zf3rGNxDOuUKdMzvR/ed1+qei5Yvny5jBs3QR1lipZ1/en/f6aLI/wPC4BGCE6zy3bu3KkKyeI5MdRzn2Zm05wQBCBkfP/99+p9IKuwGRMxY//+/WqLCepc4IxkNLyRPf744zJ8+HClvPzrX/9S+2Kw5QStaNGiKnPDn1oC8QPnJONviBl4DW94/talSxcVwDi6x0izOlXNyD3ZhwR0IeDUNhOj2wDMcMFD/3XXGbvC/y07vmm3qpndimDUBmQaYH+6kaMjsQ3BaE0Do5kG2F5hZouFGZ462GDGXqN9vX6aiVEO7GcdAV1OMwmeUbgjXzdsEIG4OmmSdRw4krcJYMs4vnHFEZdY/yPTGmt7fKGJjOwnnngiRwBWr90pZngnzpDN89tvv8mxY8e8M6k4ngmOEC5UqFCOGVoxETNwzjHOifVvKYFvcF4vinZ+9NFHSuDAkUyokQEVBttMrMrMCI4DFgCN498KC6fuhXTPnMQMq7cXmNkGYMY9Rh/6Y/FwjkwPf/YF5mTWBswNf8I1s9sQIH4YaWbHNTKmv48ONpix10hfs2KGm04zMTJ/9rGWgI7bTIzM8LvvRNq0QSaXkd7sEwkBL6w7guf9xRdfqOeA9evXKyGjePHi6lv1Hj16SMuWLXNFRDEjkujhNSTgLQIxETNQz6Jv377SuXPnAE3UtkCxztGjRwd+hpoZaWlpqrAnamYkJSWpgp9oyMTo379/oGZGo0aNMhUIwpsgXmfNDG8FrI6zcdOi4vyJZ9kwph3qKOfynJLUYmPVa3YUHDRTp8Csn+166DdjR04P59iWkbUmgp0CgRl72dd6AhQzrGcazyO6VcyAzwoVEkHW2mWXxbMH7Zu7m9Yd9lFA9uIFKpvbqsbMDKtIchwScI6A42LGihUr1FaRAwcOSMGCBQMzHT9+vLz00kvqVJPy5curzIx27drJ9u3bVVYGCn727t1bnXaCVBOIG61atcp0mgnU28GDBwuKi/bp00d2796t+hppLABqhBL75EQg1ouK3ASKrLZCB8ztSL23D/vEjJSiPjGDD9zWxLrTBUCtsZqjREqAYkak5HhdTgTcLGY0bSrSq5dIkyb0rR0EYr3usGNOkYxJMSMSavFxDepmoK4iTsJhcz8BlJvANhNoBFmb42JG165d5cSJE+rs6OCGarM4ThXHqh49elTKlSunjlltg1zF8w375saMGaOKuqSmpqqzp/PmzateRUHQTp06qRQ1bFOBONKgQYOQ3uM2E/cHtw4ziOWiomNHEWwHrF49PIlQ+5ydqpkR3kpv9aCY4S1/hpsNxYxwhPi6GQJuFjPweYOaP7kJ6GY4sG92ArFcd+jkD4oZOnlDH1sgZCA2atSooY9RtCRqAnjGh1/99Tb9AzouZkQ9E5sGsPoN0SYzOSwJZCJQrpzI55+LlC0bHRiKGdHx49UkAAJmxYyTj/cjOBIISUDHAqBGXLZokcioUSILnT0oz4hp7OMhAlav3bnNxBvBsWHDBmnY0He6GZu3CCxdujSbSEUx47yPrX5D9FbocDY6Eti7VwTv1Xv2RG8dxYzoGXIEEqCYwRiwmoBbxYzffhPBqVG//mo1EY5HAn8TsHrtTjHDG9H1ySefyG233eaNyXAWmQjMnj07cLKp/4W4FjO4zYS/IVYQsCvdM1wtjI0bfUXW0tKinwXFjOgZ5jQCt5nYw1XXUc2KGTzNRFdP6mGXm7eZgGDlyiKzZolcc40ePL1khV3rDrcxopjhNo85Yy/EjGScAc/mOQJz5syhmJGbV1kA1HPx7tiE7FhU3HuvyB9/iFStGnoaoepgmAFAMcMMLeN9KWYYZ+WFnhQzvOBFfebgdjHj/vtFDh0SqVkzNFPW1TAfc3asO8xbEfsrKGbE3gc6WuAXM6w86UbHecabTfh9p5iRxevMzIi3XwN75mvHoqJoUZEdO0QSEuyxOeuoFDPs4Uwxwx6uuo5KMUNXz7jTLreLGaAeTnBftUrk6qtFRo92p49iZbUd645YzSWa+1LMiIaed6+FmNG6dWvDx/a+++67gj8fffSRd6F4YGb4fZ87dy4zM3LzJTMzPBDlMZqC1YuK1atFHn5YBIs8pxrFDHtIU8ywh6uuo1LM0NUz7rTLC2JGOPJz54q89ZbInDnhevL1YAJWrzvcSpdihls957MbAsIHH3wg7733nqUTyU3M+M9//iMPP/ywtGvXLtP9duzYIdu3b5dbb73VUjs4mLUEKGaE4Wn1G6K17uNo8UQAtTIyMsJ/o2UlE4oZVtLkWPFKwKyYwdNM4jVSjM/brQVAjc7wm29E2rcXQQ0oNhIwS8DqtXs8FAA9e/asXHTRRWZR29LfTjGjVatW2TIzkpKSlJhx33332TIfDmovAfy+z5s3j5kZWbeWBGNPS5sS+G/79m3Vv6F+Bzf+3EeDHOzj8NRTTeXee9dI+fJHHOOc2Ke5nMtzRnok3qkmlpLi+xvfDAY3/txHgxzIIaffi92pHZUSuTq5Rcg46bQrXfVDAVD+fvF9JtT7CcSM7Zt3isxvpEIlOTnBsc8FJ9Y/f/yRV3r3vk3Gj5/pqXlx3ejc+tm/HrXiMcrNYsbBgwdl0KBB8uWXX8qff/4pTZs2lfHjx8s777yjUvP/+c9/yrp16+T++++XBx54QF555RV5/fXX5fjx43LDDTfIiy++KEWLFpWTJ0+qB/4vvvhC/vrrLylbtqx8+OGHcumll8qIESPkzTfflD/++EOKFy+uxke2w+nTp2X48OHy/vvvy9GjR6VSpUoyY8YM2b17t7rX+vXrA+5p3LixPP7441K+fHn1UHrixAllW8GCBeWrr77K5Ma9e/cK+iNzo2bNmvLLL79I/fr1ZdKkSero1fnz5yt727Rpk+k6ZGa0bNkym5hRp04deeihh7KJGdOmTRP8wYMyWoUKFeTBBx9U3BATEEEmTJggefPmVa9jbpjvTz/9pOwCy3LlylkRgnExxpEjR+Trr7/Oda7XXXedisWsDc/wiEXETXCL69NMgkFwm0lc/P7YMkkr0z2PHhW58kqRI0dsMTXXQZmZYQ9vbjOxh6uuo5rNzOBpJrp6Ug+74mGbCUgXKSKSni5SuLAe3N1ghZXrVqjwNgAAIABJREFUDjfMNzcbmZnhI4NCl//3f/8nVapUkaeeekouueQSJVzUq1dPiRm9evUSHGnZoEED1RdFFCEo4GelS5eWnj17ym+//SbTp09XD+3Lli1TosXFF18smzZtksTERMFWjJSUFPn888+VkLFv3z7JkyePXH755fLkk08qIQLX4P/ffPONXHnllbJ169ZcxYybbrrJ0DaTqVOnyujRo2Xp0qXSoUMHJTQ8//zzat59+/ZV4skbb7yRTcxo0aJFxGJGxYoVpUaNGso+NLCFCNS2bVs1/86dO6vtMVWrVlWCDvph/qG+MHfz75kdtkOUwJ+sDSIU/uTUwBd1TShm5OIRihl2hGp8jGlmURHuuNVNm0Ty5xeZ8neSkCMQKWbYg5lihj1cdR2VYoaunnGnXfEiZtSo4aubUb26O/0UC6vNrDtiYZ9T96SY4SP93XffqQfunTt3Sr58+TLhh5jx9ttvy6effhr4+T333CPIUoCIgYaMh6uvvlr27NmjsiAgarz00ktKHPE/oEOYgECAbA5kR0Do8DdkWSCzAWMGt7Vr10YtZmA8bAvZtWuXyhRBxkjWOWaNN2RmoP5F1tNM6tatqzIz7sWRgUEN84X9yMRAgxCDeTZq5MuIe+aZZ5TYg8wUXFu9enXp06dPYARkZeCeEFrYjBPIKmiEEjIwKmIR2TgUM4IY8zQT4wHHnrkTMLqo6NhR5Nix8Au2cNXf7fAFxQw7qPrS5/0p5PbcgaPqRIBihk7ecL8t8SJm3Habr25GcrL7febUDIyuO5yyJ1b3oZjhI79kyRJ57LHHZDUqyGdpEDMWLlwYyDLAyzfeeKN6qL/99tsDvUuUKKGEAjyYv/DCC2rLCLaAQPhAFgeyMPDAjywIFMuEePLcc8+p7SGlSpWSbdu2qe0iwc0qMQNCAbaSYCtMp06dwoabFWIG5n/ttdeqe+G+EFNeffVVld2C7SXYduNvv/76qyCDBNsj2MwR8Asa4YQMjGqpmLFmzRopWbKkXHHFFXL48GGlWF144YXyxBNPSBHkC7qwMTPDhU7TxGSjiwpsp/v8c5GyZTUxPMgMihn2+IRihj1cdR2VYoaunnGnXfEiZvTqJbJ1q0jduuH9NGRI+D7x0MPousPrLChm+Dzsz8zAAze2mAQ3iBmLFi1SD9v+Fiozo1ChQoF+yPS46667ZPDgwZIcpDZiawfqauBZEMJHbpkZsAsixJYtWwJjVqtWTWV9YJsJMiKQCRLqNBPUxEBND2SDYB6otZBTPYXgOUPMaN68ebbMDGy76d69e46ZGbAF22/QrrrqKmVTsJiB+h+ojQF2sAc1NdisIQBxDMzDNfy+f/zxx9ZkZlxzzTUqzQPqXfv27ZWgUbhwYTl16pRS8tzSjGZmuGU+tFNfAnv3ijRsKLJnj542UszQ0y+0yl0EzIoZPM3EXf6NhbVeP83Ez9RIRiJqA9asKTJ8eCw8wXvqSIBihs8r/poZqOGAmhnYAhJcMyOrmIF6D0OGDFF1H/DFNGpqHDt2TBW2RAFRiBTYMoGfNWvWTIkZ2HqB/9eqVUtt94CYkZCQoOpXoGbGihUrVNYGsjRQZwN1J5DNgWKgyAxB3Q08O2KbBoQCiBnY+jJw4EBVb8JfXDNrnME2FIyEKPPoo4+qLTGTJ09W3UIVAIXdWbeZIHMCBUlR+8PfYCOeXTF31BBBw5abWbNmBcQMiC8QiiBmfPbZZ9KtWzclDqH45++//67mgdNT8MU+m30E8Pu+YMECa8QMZF8goHG8T7FixVRqEQIaAXzo0CH7ZmHjyFa/IdpoKod2IYG33/ZlZaSl6Wk8xQw9/UKr3EWAYoa7/OUGa+NFzDDii0mTRFatEnn9dSO92SceCFi9dnf7aSb9+/dXYgQe4nGaCbZF5JSZgdfHjh2rTgXBwzgyDZBhgcKeeEjHtgo8z2ErBR78IWZs3LhRHnnkEXVCCbI/IAygMCee/3CaCUQNiBTYcgEBY+bMmSpbHz8bNmyYGhuZDhA9IKRAzDhz5owSN5Dxj3t9++23mcJ28eLFSjTxZ2PgFBXYClEjNTU1ZAFQiBkQXYIbsjuy3gOZJ7fccovKEvGLGX77/ZkZEDMw73HjxqnhIAKBUXp6ulx22WXKpokTJ7IAqM1vOhCLLBMzUKkWih+KwfTu3VsduXPu3DkV0AhiNzZuM3Gj1/Sw2Ui6J+plIDOjQwc9bM5qBcUMe/zCbSb2cNV1VLNiBk8z0dWTetgVL9tMjNL+4AMRZMq7KAHY6NRM9zOy7jA9qAsvoJjhQqc5YDK2mUDMySpmOHBr3sJGAhAzkOVjSQFQpBO99dZbalvJ008/rVJ2UHQGf0O5c0szus2EHxpu8Whs7DQSHzrXywA1ihn2xA7FDHu46joqxQxdPeNOuyhmZPbb0qUiqJnxxRfu9KeVVhtZd1h5P13Hopihq2diaxfFjNjyt+vulooZMBLZGNhnhEIuaCjygmNrcOyNGxszM9zoNT1sDreo0L1eBsUM++KIYoZ9bHUcmWKGjl5xr00UMzL7DhnobduK4AjzeG/h1h3xwodiRrx42tw8IWY0adKEmRnmsGnfG2IG6r9YkpmB/Vft2rXLNmkUfsGROVkzHvwdc/o5qspiDxKyPYYOHZppTPQ/ePCg2meFhiwQ7PFCRgiqyeLf/oIxqNuBe2P7C4rO+I/PMeoZihlGSbFfVgK33bZJqlf3Hd+UU0OyEopD61ovg2KGfTFNMcM+tjqOTDFDR6+41yaKGZl9t3+/SJ06Ij/+6F6fWmU5xQwfSYoZVkWUt8aBmIGjY7nNxFt+hZiBOiqWiBlly5aVPTkcy4BioBAfkLGRU4MI4W/4d5kyZdQxOI0bN1bFRPHH30aMGKGqwy5FXqGIqjLbs2dPNQnU5sCROzgfGSIIghUVfLE/CkVlULxm0KBBqjALTlnJrRndZuKtUOBsrCTw8MMiu3aJJCWFHtVIpXYr7TI7FreZmCXG/iSQnYBZMYOnmTCKwhFgAdC/Cf3xh0jRoiInT4ajxtfjhQDFjHjxtLl54ottnLqC+KCgYY6drr0hZKBwrd+3wXa2TU2RC5o3bZIxf8HCsPZjAAyE42fmzZuXqT+qvOL4nP2Qzg20adOmqeN4IDjklLGBSrKoytsRlRNFlHhRu3ZtdeQQGqrODhgwQIkqqNfRsGFDdURsgQIF1Ou4Hq93MFhx0eo3RAMI2MUDBG65RaR/f5Gbb3b3ZChmuNt/tF4PAhQz9PCDl6ygmJHZm//4h8iRIyL583vJy5xLpASsXru7+TSTSBl68bqdO3eqk1JwHGxuuwW8OG8vzwn6w/fff6+OHcYOjIjFDGRkIHviwIEDUqJEicA4UEv++c9/KvGhTZs2hlhiL1OdOnUC4kTwRTi2BykkuE/BggXVS8jiGDVqlMrGQMNJKgjS48ePq7OA8RrONfY3HCVUunRpGTlyZCZ7QgV1WtqUQN/27duqfyOVL7jx5z4a5ODj8MQTbaVXr9mSkJD5qyK38Uns01zO5TkjPRLvVPNKSfH9jTTn4Maf+2iQAznk9HuxO7WjSEaGrE5uETJOOu1KV/1wmgl/v/g+k9v7CWLjh0rpsn3zTpH5jVSoJCcnxPXnb69et8ngwYukSJGTcc2B69K/1+f+9VamN9MI/0MxI0JwGl62Y8cOVcvx2LFjGlpHk8wSwDG/hQoVyiZkYBxTmRn+G3fr1k3VpIi0IXsD4gTqXFSoUCHbMF26dBGcJYzaHP5WtGhRtdXEv0/m559/llKlSgn+hpiB15YvXx7ojzEgXEyYMMGQmayZYQgTOwUR8Ke8jh8/NbCocisgZmbY4znWzLCHq66jms3M4NGsunpSD7tYMyO7H6691nc8a9WqevgoVlawZoaPPDMzYhWBvC8J6EMgIjEjWvOff/55WbBggSxbtizbUKilUbJkSXn//fflxhtvDLxuVWZGbrZTzIjWq/F3/YYNIp07i/TsSTEj/rxvbMYUM4xx8kovihle8aQe86CYkd0PjRqJoFZ8w4Z6+ChWVlDMoJgRq9jjfUlANwIRiRnYaoJsCBzPim0ewQ0ZG9h2EqqhnkXfvn2lM54EszTU0vDXwgjeEoKaGUlJSargJxoyMbCtxV8zo1GjRnLkyBHJf34jJbag4PVQNTOMFgDlh4ZuYauHPdOni8ydK9K0KcUMPTyinxUUM/TziZ0WUcywk278jU0xI7vP77jDdzzr+R3H8RcU52fMdSnFjLgNfk6cBLIQiEjMQFHOzZs3q2Nv/OKBf9zHHnssZLGVnOphBNuEWhoQLXAMa3BDwc/evXurE06wbwbiBgqRBp9m0rJlSxk8eLBAEOnTp4+gKCn6GmlWp6oZuSf7uJsAvh3KyBDR/aQSI5S5zcQIJfYhgdAEzIoZPM2EERWOAAuAZib03//6jme9//5w5Ph6PBCweu3OmhnxEDWco9cIRCRmXHnllbJlyxZVUdRs69q1q5w4cUImT56c7VJ/LQ0U98xaqRSdcZLJmDFjVIXa1NRUGTdunOTNm1eNg2s6deqkskVQh2P8+PHSoEEDw+ZZ/YZo+Mbs6FoCqakirVujGKRrpxAwnGKG+33IGcSeAMWM2PvAaxZQzMjsUZwehi2e9euH9/SQIeH7sIe7CVi9dqeY4e54oPXxSSAiMaNu3bry5ZdfBoQEt6LjNhO3ek4Pu2vWFHnjDZFNm7jNRA+P6GcFt5no5xM7LTIrZrAAqJ3ecP/Y3GaSsw+NZEN+/bVI9eoiI0a4Pw5ymgG3mfioUMzwZnxzViRghkBEYsaLL74oX331lfTo0UOKFSuW6X5VqlQxc39t+rIAqDaucI0h/vPuZ86kmOEapzlsKMUMh4HH+HYUM2LsAI/dnmJG5A59+22Rzz8XSUuLfAydr6SYQTFD5/ikbSTgJIGIxIwrrrhCUAQ0p4atInny5HFyDhHfi5kZEaOL+wt/+MGX5rpvn++scyvPOY8FXG4zsYc6xQx7uOo6KsUMXT3jTrsoZkTut48/FnnlFZH58yMfQ+crvbDusIIvMzOsoMgxSMDdBCISM9w95ZytZ2aGF71q35w++URk+HCRJUsoZthH2f0jU8xwvw/NzIBihhla7BuOAMWMcIRyf33NGpHu3UVWr458DJ2vpJjh8w7FDJ2jlLaRgDMEIhIzhgwZIufOncvRQhTpDHc0qzNTM3cXq98Qzd2dvXUjgJNKQjUskMqXFxk7VjfLI7OHmRmRceNVJBBMwKyYwdNMGD/hCLAAaDhCOb++Z49I48Yi6emRXc+r3EHA6rU7C4C6w++0kgSCCUQkZjz66KOZxIyjR4/Khx9+KE2bNpWpU6e6Rswwus2EIRNfBPr1E9m4UeS660LP20gRMreQo5jhFk/RTp0JUMzQ2TvutI1iRmR+O3lSpHhxkRMnIrueV7mDAMUMd/iJVpKAnQQiEjNyMig9PV169eolc+bMsdNe28bmNhPb0Lpu4I4dRRo2FOnQwZjpXkj3pJhhzNdme3GbiVli7u5vVszgaSbu9rfd1nObSXSECxQQOXRIBMW6vda8sO6wwicUM6ygyDFIwN0ELBMzgKFGjRqyAQeAu7BRzHCh02wy+dZbfXttmzc3dgMvLCooZhjztdleFDPMEnN3f4oZ7vafbtZTzIjOI2XLiixdKlKmTHTj6Hi1F9YdVnClmGEFRY5BAu4mEJGYcfDgQcnIyAjM/PTp07JkyRIZO3asfPPNN1oTybq1JNjYtLQpgf/6T6fAB0Zw4899NLzMISkJQsZCKVfuiKF4yBojbuST2Ke5nMtzRnok3qnmnJLi+xuL6eDGn/tokAM55PR7sTu1o0hGhqxObhEyTjrtSlf9kJnB3y++z+T2foLY+KFSumzfvFNkfiMVKsnJCZ7+/MUcrVp3lS9/RNq1WxP4LPfyusVKblbxd2ocK0+TY80MrR/haBwJ5EggIjEjX758mY5mLVCggFSrVk1Gjx4tNWvWdCVqZma40m22GF2unO98enyrY6R54RsSZmYY8bT5PszMMM/MzVcwM8PN3tPPdmZmROcTs1mW0d3N2au9sO6wghgzM6ygyDFIwN0EIhIz3D3lnK23+g3Ri4ziZU5e3mebmw8pZsRLdHOedhIwK2bwNBM7veGNsVkANHI/ou4VTjRp3z7yMXil3gSsXrszM0Nvf9M6EsiJQFyLGTzNhL8UWQnEawV0ihn8XSCB6AlQzIieIUfITIBiRuQR4T+ZrH798GMMGRK+D3voR4Bihn4+oUUk4DSBiMWMjRs3qmNY9+/fL6VKlZLU1FSpVauW0/Zbdj9uM7EMpasH2rvXd5IJzqg32ryQ7kkxw6i3zfXjNhNzvNze26yYwdNM3O5xe+3nNpPo+Ro5Qv2rr0SwfB02LPr7OTWCF9YdVrCimGEFRY5BAu4mEJGYMXPmTOncubPcddddUq5cOdm7d6/MmDFDJkyYIPfcc49riBjNzOCHhmtcGrWha9b4TjJZvdr4UF6ID4oZxv1tpifFDDO03N+XYob7fajTDChmOOON114TwUF8EyY4cz8r7uKFdYcVHChmWEGRY5CAuwlEJGZUqVJFnVzSGJsRz7cVK1ZIu3btZMeOHa4kwswMV7rNcqM//ljklVdE5s83PrQXFhUUM4z720xPihlmaLm/L8UM9/tQpxlQzHDGGzNmiMyejVN1nLmfFXfxwrrDCg4UM6ygyDFIwN0EIhIzEhIS5KeffhKcauJvZ8+elaJFi8qvv/7qSiIUM1zpNsuNfvtt30kmaWnGh/bCooJihnF/m+lJMcMMLff3pZjhfh/qNAOKGc54Y9EikVGjRBYudOZ+VtzFC+sOKzhQzLCCIscgAXcTiEjMaNKkiSQlJcmQIUPkoosuUse0Pvfcc/L555+rP25pRreZuGU+tDM0gaFDwxPC3tnq1UVGjAjf10s9KGZ4yZucS6wImBUzeJpJrDzlnvuyAKj9vlq1SqRnT5GVK+2/F+9gLQGKGdby5Ggk4EYCEYkZO3fulFatWsmBAwfk8ssvV1kaxYsXl7lz58rVV1/tRg5i9RuiKyF42OgBA0TWrRMxUtXcSMEwr6GimOE1j3I+sSBAMSMW1L19T4oZ9vt32zaR1q1Ftm61/168g7UErF6782hWa/3D0UjACQIRiRkw7Ny5c7JhwwZ1mknJkiWlZs2aKksjVMuaCYG+3bt3l3HjxqnLfvnlF+nZs6fMnz9fiQt33HGHvPnmm4Ehn376aVWr49SpU6rQKP6dN29e9fq2bdukU6dOsm7dOqlYsaK8+uqr0qBBA8MMuc3EMCpXduzSxVet/IEHrDffC+meFDOsjwuMyG0m9nDVdVSzYgZPM9HVk3rYxW0mzvjh4EGRatVEDhxw5n5W3MUL6w4rOFDMsIIixyABdxMwJWasWrVK3njjDXVqyYUXXhiYeUZGhjz00EPqeNbrr78+VyIQIfwN/y5TpozMmTMnUEi0Xr16KrPjsccekwIFCsj3338vN910k7oEp6VA6Fi8eLGgZkfz5s3l9ttvlyeffFL++usvqVq1qjRt2lRtfcGRsYMGDZL09HQpXLhwrvYY3WbCDw13Bzmsv+sukTZtfH+sbl6ID4oZVkeFbzyKGfZw1XVUihm6esaddlHMcMZvp0+LFCokErREdebGUdzFC+uOKKYfuJRihhUUOQYJuJuAKTEDW0vatm0rd999d7ZZQ5SAyLHQYAWladOmycCBA5XggDejjz/+WLp16ybYwpJThgfEi9q1a8tTTz11/iFhugwYMED27Nkjq1evloYNG8rhw4eVCIJWqVIl9XqHDh0MeYiZGYYwubbTLbeI9O8vcvPN1k/BC4sKihnWxwXFDHuY6jwqxQydveM+2yhmOOez/PlFjh0TCapr79zNI7iTF9YdEUw72yUUM6ygyDFIwN0ETIkZJUqUkM2bN0uxYsWyzfr333+Xf//733L06FFDRFBEtE6dOgFxYvDgwbJp0ya1fWXp0qVy1VVXyYsvvqhECjRkcYwaNUplY6Bt3bpVEhMT5fjx4zJr1iz1Gq73t5SUFCldurSMHDkykz05bXXxd0hLmxLo2759W/VvfGAEN/7cR8NtHMqVOyodOqySsmV98Wml/VljxOrxnYjDxD7N5VyeM9Ij8U7FJyXF9zcW08GNP/fRIAdyyOn3YndqR5GMDFmd3CJknHTala76YZsJf7/4PpPb+wli44dK6bJ9806R+Y1UqCQnJ1j6+eXE54sb1lElS4oMHPiBFCr0B9eBLlv3+tdzmd5MI/wPa2ZECI6XkUAMCZgSMy677DLZsmWLEgmytoMHDyox4zTy9cI01NmAOIE6FxUqVFC9Ue8iLS1N3nnnHbnzzjvV3/369VOZGhBPcOwrtprcfP6r9Z9//llKlSol+BtiBl5bvnx54M5dunRRGR/IFjHSrFZ3jdyTfZwjgDBbskSkfOZnB+cM0PxOzMzQ3EE0zxUEzGZm8DQTV7g1pkayAKgz+BMTRWbPRlavM/fjXawhYPXanWKGNX7hKCTgJAFTYkb9+vXlvvvuk65du2azEYU6UXRz7dq1Ye1//vnnZcGCBbJs2bJAXxQCxf+//fbbwM/KlSsno0ePltatW1uWmZGbcVa/IYaFwA6OEkhIENm1S6RIEUdv65qbUcxwjatoqMYEKGZo7ByXmkYxwxnH1asnMmqUSN26ztyPd7GGgNVrd4oZ1viFo5CAkwRMiRmoi9GuXTu1dQPFPpGpgW0eyIp49NFH5fXXX5e7UGkxTEM9i759+0rnzp0DPV977TV55ZVXMm0VCRYzUDMjKSlJFfxEwz379+8fqJnRqFEjOXLkiOTHxkcRtQUFr4eqmcECoOE85Z3XL7hAZXXb0rywd5Vihi2hwQKg9mDVdlSzYgZPM9HWlVoYxpoZzrmhWTORnj1FmjZ17p7R3MkL645o5u+/lmKGFRQ5Bgm4m4ApMQNTnTRpktr+cezYMVVs88SJE1KoUCFBtsWDDz4YlsaKFSvUVpEDBw5IwYIFA/1RvBNHqmJbCI5knTx5shJIduzYobaZTJ8+XXr37i2ffvqpFClSRJ1mgoKkwaeZtGzZUlB7A8VF+/TpI7t371Z9jTQWADVCyZ19UNQL20wMlnMxPUkvLCooZph2u6ELeJqJIUye6UQxwzOu1GIiFDOcc0Nqqkjr1qiH5Nw9o7mTF9Yd0cyfYoYV9DgGCXiDgGkxA9PGsarr1q1Tp4fgmFScMuLPiAiHBVtUIIBArMjaUPgTR7zu2rVLrrnmGlXU84Ybbgh0w0kmY8aMkTNnzqjMkHHjxknevHnV6ygIirob69evV3U4xo8fLw0aNAhnTuB1ihmGUbmu4+7dIjjNBNtM7GheWFRQzLAjMng0qz1U9R2VYoa+vnGjZRQznPMavourVk0kh13Uzhlh4k5eWHeYmG6uXZmZYQVFjkEC7iYQkZjh7in/bT23mXjFk6HnsW6dSJcuIgbKuUQExAuLCooZEbk+7EXMzAiLyFMdKGZ4yp0xnwzFDOdcMHCgb41w/fXh7zlkSPg+dvfwwrrDCkYUM6ygyDFIwN0E4lrMCHad1W+I7g4Lb1n/ySciw4f7TjNhy5kAxQxGBglET8CsmMHTTKJn7vURWADUOQ+fL8kW8oZffSVSq5bIsGHO2cU75U7A6rU7C4Ay2kjAfQTiWswwmpnhPrfS4mACs2aJ4M/MmeSSGwGKGYwNEoieAMWM6BlyhMwEKGboFRGvvSayYYPIhAl62RWv1lDMiFfPc94k8DeBuBYzggOBNTO8+2sxcaIItppgEWJH80K6J8UMOyKDNTPsoarvqGbFDJ5moq8vdbCM20x08EJmG2bMEJk9G+/tsbXNC+sOKwhSzLCCIscgAXcToJhx3n8UM9wZyEOHhrd7+XJ700K9sKigmBE+jiLpwZoZkVBz7zUUM9zrOx0tp5ihn1cWLRIZNUpk4cLY2uaFdYcVBClmWEGRY5CAuwnEtZhhdJsJPzT0DPIBA3wZF/Xrh7fPyF7Y8KPk3MML8UExI1Lvh76OYoY9XHUdlWKGrp5xp10UM/Tz26pVIj17iqxcGVvbvLDusIIgxQwrKHIMEnA3gbgWM4Jdx8wM9wUyTihBIa4HHoit7V5YVFDMsCeGKGbYw1XXUSlm6OoZd9pFMUM/v23bJtK6tcjWrbG1zQvrDisIUsywgiLHIAF3E6CYcd5/Vr8hujss3GH9XXeJtGnj+8MWHQGKGdHx49UkAAJmxQyeZsK4CUeABUDDEXL29YMHRapVEzlwwNn78m45E7B67c7TTBhpJOA+AnEnZmTdWhLssrS0KYH/tm/fVv0b6ndw4899NHTgMHLkTdK8+RapXPmAFva4OU4S+zSXc3nOSI/EO9U0UlJ8f+ObweDGn/tokAM55PR7sTu1o0hGhqxObhEyTjrtSlf9UACUv198nwn1fgIxY/vmnSLzG6lQSU5O4Ofd+V+aWKxDzp69ULp3T5VTp7g+jAX/nNaffjuseASjmGEFRY5BAs4SiDsxIze83GbibOBZcbfatX0nlGCrSSybF9I9mZlhTwRxm4k9XHUd1WxmBk8z0dWTetjFbSZ6+CGrFfnzixw7JpIvX+zs88K6wwp6zMywgiLHIAF3E4hrMYMFQN0dvBUqiCxZIlI+85ebjk/KC4sKihn2hA3FDHu46joqxQxdPeNOuyhm6Om3kiVFNmwQKVEidvZ5Yd1hBT2KGVZQ5Bgk4G4CcS1mBLuOmRnuC+SEBJFdu0SKFImt7V5YVFDMsCeGKGbYw1XXUSlm6OoZd9pFMUNPvyUmisyeLVKpUuzs88K6wwp6FDOsoMgxSMDdBChmnPcfxQz3BfIFF6ht5zFvXlhUUMywJ4woZtjDVddRKWbo6hl32kUxQ0+/1asnMmqUSN26sbPPC+sOK+hRzLCCIscgAXcTiGsxw+g2E3e72JvWY78qtpkcPerjsJ2qAAAePUlEQVTN+Tk9K4oZThPn/bxIwKyYwdNMvBgF1s6Jp5lYy9OK0Zo1E+nZU6RpUytG4xjREKCYEQ09XksC3iAQ12JGsAutfkP0RnjoO4vdu0VuucW3zYQtegIUM6JnyBFIgGIGY8BqAhQzrCYa/XipqSKtW+NUq+jH4gjREbB67c7TTKLzB68mgVgQoJhxnjq3mcQi/CK/57p1Il26iKxdG/kYVl3phXRPihlWRUPmcbjNxB6uuo5qVszgaSa6elIPu7jNRA8/ZLXiwQdFqlUT6do1dvZ5Yd1hBT2KGVZQ5Bgk4G4CcS1mGN1mwg8N/YL8k09Ehg/3nWYS6+aF+KCYYU8UUcywh6uuo1LM0NUz7rSLYoaefhs40PdFyvXXh7ZvyBD77PfCusMKOhQzrKDIMUjA3QTiWswIdh0zM9wVyLNmieDPzJmxt9sLiwqKGfbEEcUMe7jqOirFDF094067KGbo67cnnwxt26pVIldfLTJ6tD1z8MK6wwoyFDOsoMgxSMDdBBwVM7JmQgBd9+7dZdy4cbJx40apUaNGJpojR46UPn36BH729NNPy9ixY+XUqVNyzz33qH/nzZtXvb5t2zbp1KmTrFu3TipWrCivvvqqNGjQIKR3mJnh3uCdOFEEW01eey32c/DCooJihj1xRDHDHq66jkoxQ1fPuNMuihnu9BusnjtX5K23RObMsWcOXlh3WEGGYoYVFDkGCbibgKNiBkQIf8O/y5QpI3PmzJHGjRsrMaNFixayc+fOQB8IFXny5FH/nzFjhvTs2VMWL14sCQkJ0rx5c7n99tvlySeflL/++kuqVq0qTZs2lSFDhsjUqVNl0KBBkp6eLoULFzbkIavfEA3dlJ1yJDB0aHgwy5eL1KolMmxY+L7sEZ4AxYzwjNiDBMIRMCtm8DSTcET5OguAujMGvvlGpH17kY0b3Wm/W6y2eu3OAqBu8TztJIG/CTgqZgSDnzZtmgwcOFAJDngz8osZP/74Y47+gXhRu3Zteeqpp9Tr06dPlwEDBsiePXtk9erV0rBhQzl8+LAUKFBAvV6pUiX1eocOHQz52+o3REM3ZadsBLAXdc2a8HtRcWG4NE/iNU6AYoZxVuxJArkRoJjB2LCaAMUMq4k6M96vv4qUKSPyv/85c794vYvVa3eKGfEaSZy3mwnETMxo0qSJ1KlTJyBOQMyoW7euXH755ZIvXz6VZYGsi4IFCyq+yOIYNWqUysZA27p1qyQmJsrx48dl1qxZ6rVNmzYFfJGSkiKlS5cWbFUJbjltdfG/npY2JdC1ffu26t9I5Qtu/LmPhl0c3n47Sf7972OSlpbkGv5ZY8ROPv5YtJp/Yp/mci7PGemReKe6RUqK72+kOQc3/txHgxzIIaffi92pHUUyMmR1couQcdJpV7rqh9NM+PvF95nc3k8QGz9USpftm3eKzG+kQiU5OcG2z1+7Pl/idR3VrVsbeeGFufLgg21cs55x47rXvx7K9GYa4X8oZkQIjpeRQAwJxETM2L9/vxInUOeiQoUKavoHDhyQlStXSuXKleWnn35StTLKlSsnM89XeCxatKjaanLzzTer/j///LOUKlVK/Q0xA68tx96D861Lly4q42PChAmG8LIAqCFMtndy4/ntXti7yswMe0KbNTPs4arrqGYzM3g0q66e1MMu1szQww+RWoEycKibUb16pCPkfp0X1h1WUGFmhhUUOQYJuJtATMSM559/XhYsWCDLli3Lld6GDRskKSlJfv/9d7nkkkssy8zI7YYUM/QI5GbNRHr2FGnaVA97jFjhhUUFxQwjnjbfh2KGeWZuvoJihpu9p5/tFDP084kZi267zVc3IznZzFXG+nph3WFspqF7UcywgiLHIAF3E4iJmIF6Fn379pXOnTvnSm/Lli1y7bXXKjEjf/78quAnxA1sPUFDJkb//v0DNTMaNWokR44cUX3RsAUFr4eqmcHTTPQL3nr1REaNEqlbVz/bcrPIC4sKihn2xBvFDHu46joqxQxdPeNOuyhmuNNvfqt79fLVzXjkEevn4YV1hxVUKGZYQZFjkIC7CTguZqxYsUJtFcG2En89DCD89NNPpUiRIlK+fHnBNpSHHnpI1c5ABgcaCn727t070A/iRqtWrTKdZtKyZUsZPHiwoLgotqns3r1bjWmkWf2GaOSe7JOdQGKiyOzZKOBKOk4SoJjhJG3ey6sEzIoZPM3Eq5Fg3bxYANQ6lk6P9PLLIunpIqNHO33n+Lmf1Wt31syIn9jhTL1DwHExo2vXrnLixAmZPHlyJopvvvmmPPvss4LTTFAfAwVCR4wYIcWLFw/0w0kmY8aMkTNnzkhqaqqMGzdOcHwrGgqCdurUSdavX6/qcIwfP14aNGhg2FNWvyEavjE7ZiJQsqTIhg0iJUoQjJMEKGY4SZv38ioBihle9Wzs5kUxI3bso73z3Lm+mhlz5kQ7Eq/PjYDVa3eKGYw1EnAfAcfFDJ0QcZuJTt7w2YJdQseOieTLp59tuVnkhXRPihn2xBu3mdjDVddRzYoZLACqqyf1sIvbTPTwQ6RWfPONr2bGxo2RjpD7dV5Yd1hBhWKGFRQ5Bgm4m0BcixnBrmMB0NgH8unTIoUKiZw6FXtbzFjghUUFxQwzHjfel2KGcVZe6Ekxwwte1GcOFDP08UUklvz6q69mxv/+F8nVoa/xwrrDCioUM6ygyDFIwN0E4lrMYGaGXsF78KBItWo4plcvu8JZ44VFBcWMcF6O7HWKGZFxc+tVFDPc6jk97aaYoadfzFiFsm2om1G4sJmrwvf1wroj/CzD96CYEZ4Re5CA1wnEtZgR7FxmZsQ+1LdtE2ndGvVPYm+LGQu8sKigmGHG48b7UswwzsoLPSlmeMGL+syBYoY+vojUkho1fHUzqlePdIScr/PCusMKIhQzrKDIMUjA3QQoZpz3n9VviO4Oi9hYv2qVSM+eIitXxub+8XxXihnx7H3O3SoCZsUMnmZiFXnvjsMCoO727W23+epmJCe7ex66Wm/12p0FQHX1NO0igdwJxLWYYXSbCQPIGQKLFomMGiWycKEz9+Nd/iZAMYPRQALRE6CYET1DjpCZAMUMd0dEr16+bNO6dUPPY8gQd88zVtZTzIgVed6XBPQhENdiRrAbuM0k9kE5Y4bI7Nki06fH3hYzFngh3ZNihhmPG+/LbSbGWXmhp1kxg6eZeMHr9s2B20zsY+vkyE8+GfpuyEq9+mqR0aONW+WFdYfx2ebek2KGFRQ5Bgm4mwDFjPP+y5ql4W630noSIAESIAESIAESIAES8DaBjIwMyybIbSaWoeRAJOAYAYoZBlBbrfyGuqVX74U5e3VunJeBX6IwXcgweob8HSNDfrZYEwPxyJHvwdHHjlcZOv3ZEr0nIh+BYkbk7HglCcSKAMUMA+S9+gHl5Lyc/jB0cm68l4FfIooZ0UMyMAJj0QAkxmL0kDRiyM8Wa9zJ947oOXqVodO/Y9F7IvIRKGZEzo5XkkCsCFDMMEDeqx9QTs7L6Q9DJ+fGexn4JdLo4cer/uLvWPRxSIbuY0ifuc9nXn0P9uq8nP4dsyaiIxuFYkZk3HgVCcSSAMUMA/Sd/IAyYA67aEaA8aGZQzQyh7GhkTM0NIXxoaFTNDKJ8aGRMzQzhbFhj0MoZtjDlaOSgJ0EKGYYoMsPDQOQ4rgL4yOOnR9m6owNxkYoAowPxgfjgzEQCQG+d0RCLfw1FDPCM2IPEtCNAMUMAx7hh4YBSHHchfERx86nmEHnR0GA7x1RwIuDSxkfceDkCKfI2IgQXJjLKGbYw5WjkoCdBChm2EmXY5MACZAACZAACZAACZAACWhPgGKG9i6igSSQjQDFDAYFCZAACZAACZAACZAACZBAXBOgmBHX7ufkXUqAYoZLHUezSYAESIAESIAESIAESIAErCFAMcMajhyFBJwkQDHDSdq8FwmQAAmQAAmQAAmQAAmQgHYEKGZo5xIaRAJhCVDMCIuIHUiABEiABEiABEiABEiABLxMgGKGl73LuXmVgKfFjHHjxsmbb74p3377rbRv314mTZoU8OO6deukW7dusnXrVvWzevXqyZgxY+Sqq65S/2/UqJEsXbo0k98rV64smzdvVj/btm2bdOrUSTBOxYoV5dVXX5UGDRoE+s+bN0969+4t+/fvlxtuuEHeeustufzyy70aR66cVzTx8fvvv0v37t3l448/lj///FPFy4QJE6REiRKMD1dGQ2ajo4mN48ePyyOPPCJz586VjIwM+e9//yvPP/+8oPo83zs8EBwiEio+gmf48MMPq75ffvmlXH/99YGXnn76aRk7dqycOnVK7rnnHvXvvHnzMj68ER5Rxcfnn38uTz75pKxfv17+9a9/yc6dOzNR4drD3UESzXvHK6+8otax27dvl2LFisn9998vjz/+OD9bLAwJihkWwuRQJOAQAU+LGR988IFcdNFF8v7776uFYrCYAZHhp59+krJly8rZs2flxRdflGXLlsnq1asV+jNnzshff/0VcEOLFi2kfv36MnToUPXzqlWrStOmTWXIkCEydepUGTRokKSnp0vhwoVl3759UqlSJSVgNGnSRD3Y7NmzR7744guH3MrbGCEQTXz069dPlixZIh999JEUKFBAiWX58uWTGTNmMD6MwNe8TzSx0aVLF7XYnDlzppw4cULw3vHAAw9Ijx49GBua+92oeaHiwz8GHka7du0qW7ZskUWLFgXEDLxH9OzZUxYvXiwJCQnSvHlzuf3229UDLD9bjHpA737RxAfWIDt27JDDhw8rkStYzGB86O13I9ZFExsQLvClWbVq1dQXanfeeacMGzZMfbHG2DBCP3wfihnhGbEHCehGwNNihh82xAR8kx4sZmR1BNTywYMHy9GjR7P5CMJHmTJl1ANK+fLlleDRsGFDtdjAgywaxIsBAwZIhw4dZMSIEeohF+IIGkSTK664Qnbv3q3EEza9CEQSH23atJHExER56qmn1GTwgIJvW5G5w/jQy7/RWBNJbJQsWVLeeOMN9ZCK9tprr6nMrW+++YaxEY0zNLw2t/jAg8V1110no0ePlptvvlkWLlwYEDMQF7Vr1w68d0yfPl19dkDw5nuHhk6OwqRI4sN/uzlz5kifPn0yiRmMjyicodml0cSGfyrILsaXcRMnTuR7h0X+pZhhEUgOQwIOEohrMeO3335T20rw7enJkyeVwt23b99s+JEivmDBgoA4gYyLUaNGyaZNmwJ9U1JSpHTp0jJy5Ej1LX2hQoXUthV/w/YDPODceuutDrqXtzJCILdFRaj4+PTTT+WJJ56QWbNmBTIzIGgNHz5cZeQwPoyQ179PJLGB1HDEQLCYgS1Jp0+flnfeeYexob/bDVuYW3yMHz9e1q5dq97zL7300kxiBoRxvD8gGwMNWx0hjGJ7Et5P+N5hGL/2HSOJj1BiBj9btHe5YQOjiQ3cBFsYa9WqJR07dhRsZ2NsGEYfsiPFDGs4chQScJJAXIsZ+DA4ePCg/PLLL5KWlibNmjWTW265JRt/PKRiWwFS+dCQ+olv4pcvXx7oi9Ry7IlH3YQ77rhDLU6feeaZwOtXX3212qIC0YNNLwK5LSpCxQeycpCFM3/+fDWZpKQkte3ksssuY3zo5d6orIkkNjp37ix79+5V20wgkkLAhPAJ0RQPt3zviMolWl2cU3zg8wQ1mFauXCnFixfPJmYULVpUxQAyNtB+/vlnKVWqlPobYgbjQysXR2VMJPERSszg2iMqd2h1cTSxgYkgk/jDDz+UFStWqC2ujA1r3EsxwxqOHIUEnCQQ12JGMGg8nGILCbaE4Js0f8MHBRadBw4ckIIFC6ofUwF3MkTtv5eRrQRZ46Nly5ZKvMLDaf78+VXNFDywoi4K48N+nzl1h0hiA4uhXr16qToJiI377rtPLTSPHDnC2HDKcQ7dJ6f4QGZenTp1VIFpNGZmOOQMDW8TSXyEEjP42aKhkyM0KZrYQI03bC1BkXp/0XHGRoSOyHIZxQxrOHIUEnCSAMWM87TxsIpv0VDXoly5cgEfIOMC365Onjw58DPsW8XpFXg4wcMKGjIx+vfvH6iZgVMu/AU/IYTgJJNdu3axZoaT0W3wXkYfWIPjA7VPsB8+OTlZ3cWfKv7HH38oUYPxYRC+5t0iiY2sU8I2NdTPwVY1vndo7nCT5uUUH6iPhALSF154oRoNmRpFihRR29LQH9uPkMmFgp9oyMTAZ4e/ZgbfO0w6QePukcRHKDGD7x8aO9ukaZHGBrYvY+2BzxS81/gbY8OkA3LpTjHDGo4chQScJOBpMQOFkfAHdTBQABT7mHG6Cf6gojSOtqpSpYoSJVCADQX6UEXcf4Qijs1DMb/33ntPbrrppoBf/FWj8e08Uv2mTZumCnVBCMGiFSnm11xzjUyZMkVtW8GHFiqS8zQTJ0M7/L2iiY+7775bPbDg6F+keCIzAwIWKowzPsKz171HNLGBGMB7CN5fcMwiTjLBdqS6desyNnR3vEH7QsXHoUOH5Ny5c4GRKlSooD4j8BmCgtEo+Ilju1F3B58XEDdatWqV6TQTfrYYdISm3aKJD3x+4LMFWwiwLsFpOBDGLr74Yr5/aOpvM2ZFExvYxoyi45999lngi7E8efKo0/q47jDjhdz7UsywhiNHIQEnCXhazMA3X6hTEdweffRReeGFF+Tdd99Vp0/gOFXUOcCxqyjeiIKg/oZFp/8bM7/A4X8N38SjhgaO38NiFUIJjszyt3nz5qlUc5yEcsMNN6j08mAV3Ukn8145E4gmPlBrBUdt4oHkzz//lBo1asjLL7+sjkxDY3y4O+qiiQ0IFziSEzGC95Nnn31WWrduHQDC2HB3bMD6UPGRdXZZt5ngdTyQ4BtWPLSmpqYKTtPCAwnfO9wfG9HGB770aNy4cSYQKPSIgrKMD/fHRzTvHRUrVlQZvsENNZlweh5jw5rYoJhhDUeOQgJOEvC0mOEkSN6LBEiABEiABEiABEiABEjAnQQoZrjTb7Q6vglQzIhv/3P2JEACJEACJEACJEACJBD3BChmxH0IEIALCVDMcKHTaDIJkAAJkAAJkAAJkAAJkIB1BChmWMeSI5GAUwQoZjhFmvchARIgARIgARIgARIgARLQkgDFDC3dQqNIICQBihkMEBIgARIgARIgARIgARIggbgmQDEjrt3PybuUAMUMlzqOZpMACZAACZAACZAACZAACVhDgGKGNRw5Cgk4SYBihpO0eS8SIAESIAESIAESIAESIAHtCFDM0M4lNIgEwhKgmBEWETuQAAmQAAmQAAmQAAmQAAl4mQDFDC97l3PzKgGKGV71LOdFAiRAAiRgisCUKVMEfxYuXGjqOnYmARIgARJwPwGKGe73IWcQfwQoZsSfzzljEiABEogZgTVr1kifPn1k/fr1ctFFF0liYqI8++yz0rhxY0dswmK1SJEikp6eLmXLls10z+3bt8u2bdukZcuWjtjCm5AACZAACehDgGKGPr6gJSRglADFDKOk2I8ESIAESCAqAmfOnJHLL79cevbsKQ8//LD89ddfsnLlSrn00kvlhhtuiGpsoxeHEjOMjsF+JEACJEAC3iNAMcN7PuWMvE+AYob3fcwZkgAJkIAWBHbu3ClXXnmlHD9+XAkYOTVs8xg2bJjs27dPSpUqJa+//roSOoYOHSpvvfWWHDlyRCpUqCAvvfSS3HjjjWqISZMmyaxZs6RkyZIq4+PPP/+UV199Ncdsj1BiRvA2E9hau3ZtGThwoMycOVNwXffu3aV3794Bs999912VVbJ//37Vd+LEiVK+fHktWNMIEiABEiABcwQoZpjjxd4koAMBihk6eIE2kAAJkEAcEEBmRsWKFaVu3brSqVMnSUpKkoSEhMDMFyxYIO3bt5fZs2dLvXr1lKBx9uxZdc306dOlUaNGUrx4cXnnnXekX79+snfvXvnHP/6hxIyuXbvKsmXL5LrrrpP58+erzI/du3dno2pGzIDwAmGlf//+8vPPP6stMRs2bJBy5crJp59+Kvfdd5989NFHUq1aNRk7dqxMnjxZ1q5dKxdccEEceJNTJAESIAFvEaCY4S1/cjbxQYBiRnz4mbMkARIgAS0I/PDDDzJixAhZtGiRqltx0003yWuvvSZlypSRO+64Q2rWrCmPPfZYWFshcMyYMUNq1aqlxIy3335bvvzyS3XduXPn5OKLL1ZZHIULF840lhkxo1KlSnLy5Ek1FlrDhg2lV69ekpycLG3atFG2InPD30qUKCHLly9X4gsbCZAACZCAuwhQzHCXv2gtCYAAxQzGAQmQAAmQQEwIINuhc+fOcvr0aZXpgEwNbONISUnJZs/UqVPl5ZdfVhkSefLkUX/PmzdPmjRposQMZEjMmTMncF2+fPkEW0WuuOKKiMUMbB0JXtw2bdpU7r33XvUHtmJ7ScGCBQPjo+97770n119/fUx48qYkQAIkQAKRE6CYETk7XkkCsSJAMSNW5HlfEiABEiABtaXkgQcekEOHDuWamYEMjurVq6ttJNjSgXbVVVfJmDFjBAJDLMQMZJEgU6NHjx70IgmQAAmQgAcIUMzwgBM5hbgjQDEj7lzOCZMACZBAbAigBgaEh9TUVFV34qefflK1LrCNA5kVCxcuVDUzkGGBuhroj2KeJ06cUBkYEDXy588vqK3RvHlz9XekYsbWrVvV1hZ/y5s3r0ybNk1QBBR2+AuA5paZsWTJElX344MPPlDFP1HUdPHixXL77bfLhRdeGBvAvCsJkAAJeJDAPffcIx9//LF89913qjC0v+FELNRJghj+9ddfy3/+8x/12fLFF19kq130wgsvqFpLn332maq/lFOjmOHB4OGUPE+AYobnXcwJkgAJkIAeBI4dO6a2kWChiW0iRYoUkZtvvllGjhwpqDeBhtoXw4cPF9TWwDGuED+wbQNFOOfOnStly5aVa6+9VgkHKM4ZqZiRlQhOTcHWFKNiBq7HKSfPPfecKjR62WWXqdNTUJyUBUD1iDdaQQIk4A0Chw8fVgWYURga2wv97cUXX5Q+ffqobYo43QpCdLNmzWTcuHHq9Cl/27Vrl/rcaNeunYwfPz5XKBQzvBEvnEV8EaCYEV/+5mxJgARIgARIgARIgARIwFUEcBR227ZtBX8juw8CRdWqVdXPIEb7W4cOHeT999+XzZs3q+y7jIwMVWga2XZbtmzJVOcoKwCKGa4KCRpLAooAxQwGAgmQAAmQAAmQAAmQAAmQgNYEWrZsKStXrlSixN133y3bt29XW08KFSoUsBsZgJUrV5YqVaqoDL6JEydKly5dAtsSQ02QYobW7qdxJJAjAYoZDAwSIAESIAESIAESIAESIAGtCfz4449KqChWrJja3oeth61atcpmM+ou3XbbbfL0008LamXg32+99VbYuVHMCIuIHUhAOwIUM7RzCQ0iARIgARIgARIgARIgARLISuCJJ56QZ555RokYEDNyazjie8aMGVKyZEmVvVG4cOGwMClmhEXEDiSgHQGKGdq5hAaRAAmQAAmQAAmQAAmQAAkEE8CpUdg+ggLRfpEieItJcF8IGMjiePbZZ2XQoEGGQFLMMISJnUhAKwIUM7RyB40hARIgARIgARIgARIgARLISgAnlGC7CAp84hhsHOU9YcKEHEGh4OeVV16pTsvCiSdGGsUMI5TYhwT0IkAxQy9/0BoSIAESIAESIAESIAESIIEgAsuXL5cGDRqoo7v79u2rjuZGxgWO+sbPszaKGQwfEogPAhQz4sPPnCUJkAAJkAAJkAAJkAAJuI7AqVOnpHr16lKgQAFZvXq15MmTR86ePStJSUly4sQJ2bRpk1xyySWZ5kUxw3VupsEkEBEBihkRYeNFJEACJEACJEACJEACJEACdhMYOHCgOpVkzZo1StTwt/Xr1ytBo3///qo2RnCjmGG3Vzg+CehBgGKGHn6gFSRAAiRAAiRAAiRAAiRAAkEENmzYoAQLbC157rnnsrHp16+fjB49WtauXSvXXntt4HWKGQwjEogPAhQz4sPPnCUJkAAJkAAJkAAJkAAJkEAuBFgAlKFBAu4jQDHDfT6jxSRAAiRAAiRAAiRAAiRAAhYSoJhhIUwORQIOEaCY4RBo3oYESIAESIAESIAESIAESEBPAhQz9PQLrSKBUAQoZjA+SIAESIAESIAESIAESIAE4poAxYy4dj8n71ICFDNc6jiaTQIkQAIkQAIkQAIkQAIkYA0BihnWcOQoJOAkAYoZTtLmvUiABEiABEiABEiABEiABLQjQDFDO5fQIBIISyAgZoTtyQ4kQAIkQAIkQAIkQAIkQAIkQAIkQAIkoAmB/wcCo7ie589REw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image81.png" title="Image"/>
          <p:cNvPicPr preferRelativeResize="0"/>
          <p:nvPr/>
        </p:nvPicPr>
        <p:blipFill rotWithShape="1">
          <a:blip r:embed="rId5" cstate="screen">
            <a:extLst>
              <a:ext uri="{28A0092B-C50C-407E-A947-70E740481C1C}">
                <a14:useLocalDpi xmlns:a14="http://schemas.microsoft.com/office/drawing/2010/main"/>
              </a:ext>
            </a:extLst>
          </a:blip>
          <a:srcRect l="4581" r="19132" b="4707"/>
          <a:stretch/>
        </p:blipFill>
        <p:spPr>
          <a:xfrm>
            <a:off x="7786914" y="864570"/>
            <a:ext cx="3367316" cy="2755551"/>
          </a:xfrm>
          <a:prstGeom prst="rect">
            <a:avLst/>
          </a:prstGeom>
          <a:noFill/>
        </p:spPr>
      </p:pic>
      <p:pic>
        <p:nvPicPr>
          <p:cNvPr id="14" name="image132.png" title="Image"/>
          <p:cNvPicPr preferRelativeResize="0"/>
          <p:nvPr/>
        </p:nvPicPr>
        <p:blipFill rotWithShape="1">
          <a:blip r:embed="rId6" cstate="screen">
            <a:extLst>
              <a:ext uri="{28A0092B-C50C-407E-A947-70E740481C1C}">
                <a14:useLocalDpi xmlns:a14="http://schemas.microsoft.com/office/drawing/2010/main"/>
              </a:ext>
            </a:extLst>
          </a:blip>
          <a:srcRect l="11575" r="23390" b="8510"/>
          <a:stretch/>
        </p:blipFill>
        <p:spPr>
          <a:xfrm>
            <a:off x="4474028" y="3743811"/>
            <a:ext cx="2627086" cy="2825265"/>
          </a:xfrm>
          <a:prstGeom prst="rect">
            <a:avLst/>
          </a:prstGeom>
          <a:noFill/>
        </p:spPr>
      </p:pic>
      <p:pic>
        <p:nvPicPr>
          <p:cNvPr id="15" name="image197.png" title="Image"/>
          <p:cNvPicPr preferRelativeResize="0"/>
          <p:nvPr/>
        </p:nvPicPr>
        <p:blipFill rotWithShape="1">
          <a:blip r:embed="rId7" cstate="screen">
            <a:extLst>
              <a:ext uri="{28A0092B-C50C-407E-A947-70E740481C1C}">
                <a14:useLocalDpi xmlns:a14="http://schemas.microsoft.com/office/drawing/2010/main"/>
              </a:ext>
            </a:extLst>
          </a:blip>
          <a:srcRect l="5884" r="26405" b="9114"/>
          <a:stretch/>
        </p:blipFill>
        <p:spPr>
          <a:xfrm>
            <a:off x="740230" y="3698270"/>
            <a:ext cx="2808514" cy="2742670"/>
          </a:xfrm>
          <a:prstGeom prst="rect">
            <a:avLst/>
          </a:prstGeom>
          <a:noFill/>
        </p:spPr>
      </p:pic>
      <p:sp>
        <p:nvSpPr>
          <p:cNvPr id="3" name="Date Placeholder 2"/>
          <p:cNvSpPr>
            <a:spLocks noGrp="1"/>
          </p:cNvSpPr>
          <p:nvPr>
            <p:ph type="dt" sz="half" idx="10"/>
          </p:nvPr>
        </p:nvSpPr>
        <p:spPr/>
        <p:txBody>
          <a:bodyPr/>
          <a:lstStyle/>
          <a:p>
            <a:r>
              <a:rPr lang="en-US" smtClean="0"/>
              <a:t>10/6/2020</a:t>
            </a:r>
            <a:endParaRPr lang="en-US" dirty="0"/>
          </a:p>
        </p:txBody>
      </p:sp>
      <p:sp>
        <p:nvSpPr>
          <p:cNvPr id="4" name="Footer Placeholder 3"/>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21173152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BACKUP</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64</a:t>
            </a:fld>
            <a:endParaRPr lang="en-US" dirty="0"/>
          </a:p>
        </p:txBody>
      </p:sp>
      <p:sp>
        <p:nvSpPr>
          <p:cNvPr id="7" name="Footer Placeholder 6"/>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7020967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OCI Instrument Overview </a:t>
            </a:r>
            <a:r>
              <a:rPr lang="en-US" dirty="0"/>
              <a:t>-</a:t>
            </a:r>
            <a:r>
              <a:rPr lang="en-US" dirty="0" smtClean="0"/>
              <a:t> Backup</a:t>
            </a:r>
            <a:endParaRPr lang="en-US" dirty="0"/>
          </a:p>
        </p:txBody>
      </p:sp>
      <p:graphicFrame>
        <p:nvGraphicFramePr>
          <p:cNvPr id="6" name="Table 5"/>
          <p:cNvGraphicFramePr>
            <a:graphicFrameLocks noGrp="1"/>
          </p:cNvGraphicFramePr>
          <p:nvPr>
            <p:extLst/>
          </p:nvPr>
        </p:nvGraphicFramePr>
        <p:xfrm>
          <a:off x="1552560" y="720721"/>
          <a:ext cx="4554821" cy="5671767"/>
        </p:xfrm>
        <a:graphic>
          <a:graphicData uri="http://schemas.openxmlformats.org/drawingml/2006/table">
            <a:tbl>
              <a:tblPr firstRow="1" firstCol="1" bandRow="1">
                <a:tableStyleId>{21E4AEA4-8DFA-4A89-87EB-49C32662AFE0}</a:tableStyleId>
              </a:tblPr>
              <a:tblGrid>
                <a:gridCol w="1829771">
                  <a:extLst>
                    <a:ext uri="{9D8B030D-6E8A-4147-A177-3AD203B41FA5}">
                      <a16:colId xmlns:a16="http://schemas.microsoft.com/office/drawing/2014/main" val="20000"/>
                    </a:ext>
                  </a:extLst>
                </a:gridCol>
                <a:gridCol w="2725050">
                  <a:extLst>
                    <a:ext uri="{9D8B030D-6E8A-4147-A177-3AD203B41FA5}">
                      <a16:colId xmlns:a16="http://schemas.microsoft.com/office/drawing/2014/main" val="20001"/>
                    </a:ext>
                  </a:extLst>
                </a:gridCol>
              </a:tblGrid>
              <a:tr h="66731">
                <a:tc>
                  <a:txBody>
                    <a:bodyPr/>
                    <a:lstStyle/>
                    <a:p>
                      <a:pPr marL="0" marR="0">
                        <a:spcBef>
                          <a:spcPts val="0"/>
                        </a:spcBef>
                        <a:spcAft>
                          <a:spcPts val="0"/>
                        </a:spcAft>
                      </a:pPr>
                      <a:endParaRPr lang="en-US" sz="1100" b="1" dirty="0">
                        <a:effectLst/>
                        <a:latin typeface="+mn-lt"/>
                        <a:ea typeface="Calibri" panose="020F0502020204030204" pitchFamily="34" charset="0"/>
                      </a:endParaRPr>
                    </a:p>
                  </a:txBody>
                  <a:tcPr marL="51435" marR="51435" marT="7144" marB="0"/>
                </a:tc>
                <a:tc>
                  <a:txBody>
                    <a:bodyPr/>
                    <a:lstStyle/>
                    <a:p>
                      <a:pPr marL="0" marR="0">
                        <a:spcBef>
                          <a:spcPts val="0"/>
                        </a:spcBef>
                        <a:spcAft>
                          <a:spcPts val="0"/>
                        </a:spcAft>
                      </a:pPr>
                      <a:endParaRPr lang="en-US" sz="1100" b="1" dirty="0">
                        <a:effectLst/>
                        <a:latin typeface="+mn-lt"/>
                        <a:ea typeface="Calibri" panose="020F0502020204030204" pitchFamily="34" charset="0"/>
                      </a:endParaRPr>
                    </a:p>
                  </a:txBody>
                  <a:tcPr marL="51435" marR="51435" marT="7144" marB="0"/>
                </a:tc>
                <a:extLst>
                  <a:ext uri="{0D108BD9-81ED-4DB2-BD59-A6C34878D82A}">
                    <a16:rowId xmlns:a16="http://schemas.microsoft.com/office/drawing/2014/main" val="10000"/>
                  </a:ext>
                </a:extLst>
              </a:tr>
              <a:tr h="197893">
                <a:tc>
                  <a:txBody>
                    <a:bodyPr/>
                    <a:lstStyle/>
                    <a:p>
                      <a:pPr marL="0" marR="0">
                        <a:spcBef>
                          <a:spcPts val="0"/>
                        </a:spcBef>
                        <a:spcAft>
                          <a:spcPts val="0"/>
                        </a:spcAft>
                      </a:pPr>
                      <a:r>
                        <a:rPr lang="en-US" sz="1100" b="1" dirty="0" smtClean="0">
                          <a:effectLst/>
                        </a:rPr>
                        <a:t>Instrument Mass</a:t>
                      </a:r>
                      <a:endParaRPr lang="en-US" sz="1100" b="1" dirty="0">
                        <a:effectLst/>
                        <a:latin typeface="+mn-lt"/>
                        <a:ea typeface="Calibri" panose="020F0502020204030204" pitchFamily="34" charset="0"/>
                      </a:endParaRPr>
                    </a:p>
                  </a:txBody>
                  <a:tcPr marL="51435" marR="51435" marT="7144" marB="0"/>
                </a:tc>
                <a:tc>
                  <a:txBody>
                    <a:bodyPr/>
                    <a:lstStyle/>
                    <a:p>
                      <a:pPr marL="0" marR="0">
                        <a:lnSpc>
                          <a:spcPct val="105000"/>
                        </a:lnSpc>
                        <a:spcBef>
                          <a:spcPts val="0"/>
                        </a:spcBef>
                        <a:spcAft>
                          <a:spcPts val="0"/>
                        </a:spcAft>
                      </a:pPr>
                      <a:r>
                        <a:rPr lang="en-US" sz="1100" dirty="0" smtClean="0">
                          <a:effectLst/>
                        </a:rPr>
                        <a:t>260 kg CBE  ,  305 kg NTE</a:t>
                      </a:r>
                      <a:endParaRPr lang="en-US" sz="1100" dirty="0">
                        <a:effectLst/>
                        <a:latin typeface="+mn-lt"/>
                        <a:ea typeface="Calibri" panose="020F0502020204030204" pitchFamily="34" charset="0"/>
                      </a:endParaRPr>
                    </a:p>
                  </a:txBody>
                  <a:tcPr marL="51435" marR="51435" marT="7144" marB="0"/>
                </a:tc>
                <a:extLst>
                  <a:ext uri="{0D108BD9-81ED-4DB2-BD59-A6C34878D82A}">
                    <a16:rowId xmlns:a16="http://schemas.microsoft.com/office/drawing/2014/main" val="10001"/>
                  </a:ext>
                </a:extLst>
              </a:tr>
              <a:tr h="203770">
                <a:tc>
                  <a:txBody>
                    <a:bodyPr/>
                    <a:lstStyle/>
                    <a:p>
                      <a:pPr marL="0" marR="0">
                        <a:spcBef>
                          <a:spcPts val="0"/>
                        </a:spcBef>
                        <a:spcAft>
                          <a:spcPts val="0"/>
                        </a:spcAft>
                      </a:pPr>
                      <a:r>
                        <a:rPr lang="en-US" sz="1100" b="1" baseline="0" dirty="0" smtClean="0">
                          <a:effectLst/>
                        </a:rPr>
                        <a:t>Instrument Power</a:t>
                      </a:r>
                      <a:endParaRPr lang="en-US" sz="1100" b="1" dirty="0">
                        <a:effectLst/>
                        <a:latin typeface="+mn-lt"/>
                        <a:ea typeface="Calibri" panose="020F0502020204030204" pitchFamily="34" charset="0"/>
                      </a:endParaRPr>
                    </a:p>
                  </a:txBody>
                  <a:tcPr marL="51435" marR="51435" marT="7144" marB="0"/>
                </a:tc>
                <a:tc>
                  <a:txBody>
                    <a:bodyPr/>
                    <a:lstStyle/>
                    <a:p>
                      <a:pPr marL="0" marR="0">
                        <a:lnSpc>
                          <a:spcPct val="105000"/>
                        </a:lnSpc>
                        <a:spcBef>
                          <a:spcPts val="0"/>
                        </a:spcBef>
                        <a:spcAft>
                          <a:spcPts val="0"/>
                        </a:spcAft>
                      </a:pPr>
                      <a:r>
                        <a:rPr lang="en-US" sz="1100" dirty="0" smtClean="0">
                          <a:effectLst/>
                        </a:rPr>
                        <a:t>280 W CBE , Orbital Average</a:t>
                      </a:r>
                      <a:endParaRPr lang="en-US" sz="1100" dirty="0">
                        <a:effectLst/>
                        <a:latin typeface="+mn-lt"/>
                        <a:ea typeface="Calibri" panose="020F0502020204030204" pitchFamily="34" charset="0"/>
                      </a:endParaRPr>
                    </a:p>
                  </a:txBody>
                  <a:tcPr marL="51435" marR="51435" marT="7144" marB="0"/>
                </a:tc>
                <a:extLst>
                  <a:ext uri="{0D108BD9-81ED-4DB2-BD59-A6C34878D82A}">
                    <a16:rowId xmlns:a16="http://schemas.microsoft.com/office/drawing/2014/main" val="10002"/>
                  </a:ext>
                </a:extLst>
              </a:tr>
              <a:tr h="210190">
                <a:tc>
                  <a:txBody>
                    <a:bodyPr/>
                    <a:lstStyle/>
                    <a:p>
                      <a:pPr marL="0" marR="0">
                        <a:spcBef>
                          <a:spcPts val="0"/>
                        </a:spcBef>
                        <a:spcAft>
                          <a:spcPts val="0"/>
                        </a:spcAft>
                      </a:pPr>
                      <a:r>
                        <a:rPr lang="en-US" sz="1100" b="1" dirty="0" smtClean="0">
                          <a:effectLst/>
                          <a:latin typeface="+mn-lt"/>
                          <a:ea typeface="Calibri" panose="020F0502020204030204" pitchFamily="34" charset="0"/>
                        </a:rPr>
                        <a:t>Thermal System</a:t>
                      </a:r>
                      <a:endParaRPr lang="en-US" sz="1100" b="1" dirty="0">
                        <a:effectLst/>
                        <a:latin typeface="+mn-lt"/>
                        <a:ea typeface="Calibri" panose="020F0502020204030204" pitchFamily="34" charset="0"/>
                      </a:endParaRPr>
                    </a:p>
                  </a:txBody>
                  <a:tcPr marL="51435" marR="51435" marT="7144" marB="0"/>
                </a:tc>
                <a:tc>
                  <a:txBody>
                    <a:bodyPr/>
                    <a:lstStyle/>
                    <a:p>
                      <a:pPr marL="0" marR="0">
                        <a:lnSpc>
                          <a:spcPct val="105000"/>
                        </a:lnSpc>
                        <a:spcBef>
                          <a:spcPts val="0"/>
                        </a:spcBef>
                        <a:spcAft>
                          <a:spcPts val="0"/>
                        </a:spcAft>
                      </a:pPr>
                      <a:r>
                        <a:rPr lang="en-US" sz="1100" dirty="0" smtClean="0">
                          <a:effectLst/>
                          <a:latin typeface="+mn-lt"/>
                          <a:ea typeface="Calibri" panose="020F0502020204030204" pitchFamily="34" charset="0"/>
                        </a:rPr>
                        <a:t>Passive Cooling with Loop Heat Pipes</a:t>
                      </a:r>
                      <a:endParaRPr lang="en-US" sz="1100" dirty="0">
                        <a:effectLst/>
                        <a:latin typeface="+mn-lt"/>
                        <a:ea typeface="Calibri" panose="020F0502020204030204" pitchFamily="34" charset="0"/>
                      </a:endParaRPr>
                    </a:p>
                  </a:txBody>
                  <a:tcPr marL="51435" marR="51435" marT="7144" marB="0"/>
                </a:tc>
                <a:extLst>
                  <a:ext uri="{0D108BD9-81ED-4DB2-BD59-A6C34878D82A}">
                    <a16:rowId xmlns:a16="http://schemas.microsoft.com/office/drawing/2014/main" val="2149208665"/>
                  </a:ext>
                </a:extLst>
              </a:tr>
              <a:tr h="210190">
                <a:tc>
                  <a:txBody>
                    <a:bodyPr/>
                    <a:lstStyle/>
                    <a:p>
                      <a:pPr marL="0" marR="0">
                        <a:spcBef>
                          <a:spcPts val="0"/>
                        </a:spcBef>
                        <a:spcAft>
                          <a:spcPts val="0"/>
                        </a:spcAft>
                      </a:pPr>
                      <a:r>
                        <a:rPr lang="en-US" sz="1100" b="1" dirty="0" smtClean="0">
                          <a:effectLst/>
                          <a:latin typeface="+mn-lt"/>
                          <a:ea typeface="Calibri" panose="020F0502020204030204" pitchFamily="34" charset="0"/>
                        </a:rPr>
                        <a:t>Mechanisms </a:t>
                      </a:r>
                      <a:endParaRPr lang="en-US" sz="1100" b="1" dirty="0">
                        <a:effectLst/>
                        <a:latin typeface="+mn-lt"/>
                        <a:ea typeface="Calibri" panose="020F0502020204030204" pitchFamily="34" charset="0"/>
                      </a:endParaRPr>
                    </a:p>
                  </a:txBody>
                  <a:tcPr marL="51435" marR="51435" marT="7144" marB="0"/>
                </a:tc>
                <a:tc>
                  <a:txBody>
                    <a:bodyPr/>
                    <a:lstStyle/>
                    <a:p>
                      <a:pPr marL="0" marR="0">
                        <a:lnSpc>
                          <a:spcPct val="105000"/>
                        </a:lnSpc>
                        <a:spcBef>
                          <a:spcPts val="0"/>
                        </a:spcBef>
                        <a:spcAft>
                          <a:spcPts val="0"/>
                        </a:spcAft>
                      </a:pPr>
                      <a:r>
                        <a:rPr lang="en-US" sz="1100" dirty="0" smtClean="0">
                          <a:effectLst/>
                          <a:latin typeface="+mn-lt"/>
                          <a:ea typeface="Calibri" panose="020F0502020204030204" pitchFamily="34" charset="0"/>
                        </a:rPr>
                        <a:t>Rotating Telescope Mechanism</a:t>
                      </a:r>
                      <a:r>
                        <a:rPr lang="en-US" sz="1100" baseline="0" dirty="0" smtClean="0">
                          <a:effectLst/>
                          <a:latin typeface="+mn-lt"/>
                          <a:ea typeface="Calibri" panose="020F0502020204030204" pitchFamily="34" charset="0"/>
                        </a:rPr>
                        <a:t> (~6Hz) </a:t>
                      </a:r>
                    </a:p>
                    <a:p>
                      <a:pPr marL="0" marR="0">
                        <a:lnSpc>
                          <a:spcPct val="105000"/>
                        </a:lnSpc>
                        <a:spcBef>
                          <a:spcPts val="0"/>
                        </a:spcBef>
                        <a:spcAft>
                          <a:spcPts val="0"/>
                        </a:spcAft>
                      </a:pPr>
                      <a:r>
                        <a:rPr lang="en-US" sz="1100" baseline="0" dirty="0" smtClean="0">
                          <a:effectLst/>
                          <a:latin typeface="+mn-lt"/>
                          <a:ea typeface="Calibri" panose="020F0502020204030204" pitchFamily="34" charset="0"/>
                        </a:rPr>
                        <a:t>Half Angle Mirror Mechanism (~3Hz)</a:t>
                      </a:r>
                    </a:p>
                    <a:p>
                      <a:pPr marL="0" marR="0">
                        <a:lnSpc>
                          <a:spcPct val="105000"/>
                        </a:lnSpc>
                        <a:spcBef>
                          <a:spcPts val="0"/>
                        </a:spcBef>
                        <a:spcAft>
                          <a:spcPts val="0"/>
                        </a:spcAft>
                      </a:pPr>
                      <a:r>
                        <a:rPr lang="en-US" sz="1100" baseline="0" dirty="0" smtClean="0">
                          <a:effectLst/>
                          <a:latin typeface="+mn-lt"/>
                          <a:ea typeface="Calibri" panose="020F0502020204030204" pitchFamily="34" charset="0"/>
                        </a:rPr>
                        <a:t>Solar Calibration Mechanism (5000 Cycle)</a:t>
                      </a:r>
                      <a:endParaRPr lang="en-US" sz="1100" dirty="0">
                        <a:effectLst/>
                        <a:latin typeface="+mn-lt"/>
                        <a:ea typeface="Calibri" panose="020F0502020204030204" pitchFamily="34" charset="0"/>
                      </a:endParaRPr>
                    </a:p>
                  </a:txBody>
                  <a:tcPr marL="51435" marR="51435" marT="7144" marB="0"/>
                </a:tc>
                <a:extLst>
                  <a:ext uri="{0D108BD9-81ED-4DB2-BD59-A6C34878D82A}">
                    <a16:rowId xmlns:a16="http://schemas.microsoft.com/office/drawing/2014/main" val="2893665571"/>
                  </a:ext>
                </a:extLst>
              </a:tr>
              <a:tr h="210190">
                <a:tc>
                  <a:txBody>
                    <a:bodyPr/>
                    <a:lstStyle/>
                    <a:p>
                      <a:pPr marL="0" marR="0">
                        <a:spcBef>
                          <a:spcPts val="0"/>
                        </a:spcBef>
                        <a:spcAft>
                          <a:spcPts val="0"/>
                        </a:spcAft>
                      </a:pPr>
                      <a:r>
                        <a:rPr lang="en-US" sz="1100" b="1" dirty="0" smtClean="0">
                          <a:effectLst/>
                          <a:latin typeface="+mn-lt"/>
                          <a:ea typeface="Calibri" panose="020F0502020204030204" pitchFamily="34" charset="0"/>
                        </a:rPr>
                        <a:t>Deployments</a:t>
                      </a:r>
                      <a:endParaRPr lang="en-US" sz="1100" b="1" dirty="0">
                        <a:effectLst/>
                        <a:latin typeface="+mn-lt"/>
                        <a:ea typeface="Calibri" panose="020F0502020204030204" pitchFamily="34" charset="0"/>
                      </a:endParaRPr>
                    </a:p>
                  </a:txBody>
                  <a:tcPr marL="51435" marR="51435" marT="7144" marB="0"/>
                </a:tc>
                <a:tc>
                  <a:txBody>
                    <a:bodyPr/>
                    <a:lstStyle/>
                    <a:p>
                      <a:pPr marL="0" marR="0">
                        <a:lnSpc>
                          <a:spcPct val="105000"/>
                        </a:lnSpc>
                        <a:spcBef>
                          <a:spcPts val="0"/>
                        </a:spcBef>
                        <a:spcAft>
                          <a:spcPts val="0"/>
                        </a:spcAft>
                      </a:pPr>
                      <a:r>
                        <a:rPr lang="en-US" sz="1100" dirty="0" smtClean="0">
                          <a:effectLst/>
                          <a:latin typeface="+mn-lt"/>
                          <a:ea typeface="Calibri" panose="020F0502020204030204" pitchFamily="34" charset="0"/>
                        </a:rPr>
                        <a:t>Rotating Telescope</a:t>
                      </a:r>
                      <a:r>
                        <a:rPr lang="en-US" sz="1100" baseline="0" dirty="0" smtClean="0">
                          <a:effectLst/>
                          <a:latin typeface="+mn-lt"/>
                          <a:ea typeface="Calibri" panose="020F0502020204030204" pitchFamily="34" charset="0"/>
                        </a:rPr>
                        <a:t> Launch Lock</a:t>
                      </a:r>
                    </a:p>
                  </a:txBody>
                  <a:tcPr marL="51435" marR="51435" marT="7144" marB="0"/>
                </a:tc>
                <a:extLst>
                  <a:ext uri="{0D108BD9-81ED-4DB2-BD59-A6C34878D82A}">
                    <a16:rowId xmlns:a16="http://schemas.microsoft.com/office/drawing/2014/main" val="3691249075"/>
                  </a:ext>
                </a:extLst>
              </a:tr>
              <a:tr h="209015">
                <a:tc>
                  <a:txBody>
                    <a:bodyPr/>
                    <a:lstStyle/>
                    <a:p>
                      <a:pPr marL="0" marR="0">
                        <a:spcBef>
                          <a:spcPts val="0"/>
                        </a:spcBef>
                        <a:spcAft>
                          <a:spcPts val="0"/>
                        </a:spcAft>
                      </a:pPr>
                      <a:r>
                        <a:rPr lang="en-US" sz="1100" b="1" dirty="0" smtClean="0"/>
                        <a:t>Ground</a:t>
                      </a:r>
                      <a:r>
                        <a:rPr lang="en-US" sz="1100" b="1" baseline="0" dirty="0" smtClean="0"/>
                        <a:t> Sample Distance</a:t>
                      </a:r>
                      <a:endParaRPr lang="en-US" sz="1100" b="1" dirty="0">
                        <a:effectLst/>
                        <a:latin typeface="+mn-lt"/>
                        <a:ea typeface="Calibri" panose="020F0502020204030204" pitchFamily="34" charset="0"/>
                      </a:endParaRPr>
                    </a:p>
                  </a:txBody>
                  <a:tcPr marL="51435" marR="51435" marT="7144" marB="0"/>
                </a:tc>
                <a:tc>
                  <a:txBody>
                    <a:bodyPr/>
                    <a:lstStyle/>
                    <a:p>
                      <a:pPr marL="0" marR="0">
                        <a:lnSpc>
                          <a:spcPct val="105000"/>
                        </a:lnSpc>
                        <a:spcBef>
                          <a:spcPts val="0"/>
                        </a:spcBef>
                        <a:spcAft>
                          <a:spcPts val="0"/>
                        </a:spcAft>
                      </a:pPr>
                      <a:r>
                        <a:rPr lang="en-US" sz="1100" dirty="0" smtClean="0">
                          <a:effectLst/>
                          <a:latin typeface="+mn-lt"/>
                          <a:ea typeface="Calibri" panose="020F0502020204030204" pitchFamily="34" charset="0"/>
                        </a:rPr>
                        <a:t>1050m at</a:t>
                      </a:r>
                      <a:r>
                        <a:rPr lang="en-US" sz="1100" baseline="0" dirty="0" smtClean="0">
                          <a:effectLst/>
                          <a:latin typeface="+mn-lt"/>
                          <a:ea typeface="Calibri" panose="020F0502020204030204" pitchFamily="34" charset="0"/>
                        </a:rPr>
                        <a:t> Nadir</a:t>
                      </a:r>
                      <a:endParaRPr lang="en-US" sz="1100" dirty="0">
                        <a:effectLst/>
                        <a:latin typeface="+mn-lt"/>
                        <a:ea typeface="Calibri" panose="020F0502020204030204" pitchFamily="34" charset="0"/>
                      </a:endParaRPr>
                    </a:p>
                  </a:txBody>
                  <a:tcPr marL="51435" marR="51435" marT="7144" marB="0"/>
                </a:tc>
                <a:extLst>
                  <a:ext uri="{0D108BD9-81ED-4DB2-BD59-A6C34878D82A}">
                    <a16:rowId xmlns:a16="http://schemas.microsoft.com/office/drawing/2014/main" val="10003"/>
                  </a:ext>
                </a:extLst>
              </a:tr>
              <a:tr h="196850">
                <a:tc>
                  <a:txBody>
                    <a:bodyPr/>
                    <a:lstStyle/>
                    <a:p>
                      <a:pPr marL="0" marR="0">
                        <a:spcBef>
                          <a:spcPts val="0"/>
                        </a:spcBef>
                        <a:spcAft>
                          <a:spcPts val="0"/>
                        </a:spcAft>
                      </a:pPr>
                      <a:r>
                        <a:rPr lang="en-US" sz="1100" b="1" dirty="0" smtClean="0">
                          <a:effectLst/>
                          <a:latin typeface="+mn-lt"/>
                          <a:ea typeface="Calibri" panose="020F0502020204030204" pitchFamily="34" charset="0"/>
                        </a:rPr>
                        <a:t>Aperture</a:t>
                      </a:r>
                      <a:endParaRPr lang="en-US" sz="1100" b="1" dirty="0">
                        <a:effectLst/>
                        <a:latin typeface="+mn-lt"/>
                        <a:ea typeface="Calibri" panose="020F0502020204030204" pitchFamily="34" charset="0"/>
                      </a:endParaRPr>
                    </a:p>
                  </a:txBody>
                  <a:tcPr marL="51435" marR="51435" marT="7144" marB="0"/>
                </a:tc>
                <a:tc>
                  <a:txBody>
                    <a:bodyPr/>
                    <a:lstStyle/>
                    <a:p>
                      <a:pPr marL="0" marR="0" lvl="0" indent="0" algn="l" defTabSz="685800" rtl="0" eaLnBrk="1" fontAlgn="auto" latinLnBrk="0" hangingPunct="1">
                        <a:lnSpc>
                          <a:spcPct val="105000"/>
                        </a:lnSpc>
                        <a:spcBef>
                          <a:spcPts val="0"/>
                        </a:spcBef>
                        <a:spcAft>
                          <a:spcPts val="0"/>
                        </a:spcAft>
                        <a:buClrTx/>
                        <a:buSzTx/>
                        <a:buFontTx/>
                        <a:buNone/>
                        <a:tabLst/>
                        <a:defRPr/>
                      </a:pPr>
                      <a:r>
                        <a:rPr lang="en-US" sz="1100" dirty="0" smtClean="0">
                          <a:effectLst/>
                          <a:latin typeface="+mn-lt"/>
                          <a:ea typeface="Calibri" panose="020F0502020204030204" pitchFamily="34" charset="0"/>
                        </a:rPr>
                        <a:t>90mm </a:t>
                      </a:r>
                    </a:p>
                  </a:txBody>
                  <a:tcPr marL="51435" marR="51435" marT="7144" marB="0"/>
                </a:tc>
                <a:extLst>
                  <a:ext uri="{0D108BD9-81ED-4DB2-BD59-A6C34878D82A}">
                    <a16:rowId xmlns:a16="http://schemas.microsoft.com/office/drawing/2014/main" val="259750437"/>
                  </a:ext>
                </a:extLst>
              </a:tr>
              <a:tr h="215900">
                <a:tc>
                  <a:txBody>
                    <a:bodyPr/>
                    <a:lstStyle/>
                    <a:p>
                      <a:pPr marL="0" marR="0">
                        <a:spcBef>
                          <a:spcPts val="0"/>
                        </a:spcBef>
                        <a:spcAft>
                          <a:spcPts val="0"/>
                        </a:spcAft>
                      </a:pPr>
                      <a:r>
                        <a:rPr lang="en-US" sz="1100" b="1" dirty="0" smtClean="0">
                          <a:effectLst/>
                          <a:latin typeface="+mn-lt"/>
                          <a:ea typeface="Calibri" panose="020F0502020204030204" pitchFamily="34" charset="0"/>
                        </a:rPr>
                        <a:t>iFOV</a:t>
                      </a:r>
                      <a:endParaRPr lang="en-US" sz="1100" b="1" dirty="0">
                        <a:effectLst/>
                        <a:latin typeface="+mn-lt"/>
                        <a:ea typeface="Calibri" panose="020F0502020204030204" pitchFamily="34" charset="0"/>
                      </a:endParaRPr>
                    </a:p>
                  </a:txBody>
                  <a:tcPr marL="51435" marR="51435" marT="7144" marB="0"/>
                </a:tc>
                <a:tc>
                  <a:txBody>
                    <a:bodyPr/>
                    <a:lstStyle/>
                    <a:p>
                      <a:pPr marL="0" marR="0" indent="0" algn="l" defTabSz="685800" rtl="0" eaLnBrk="1" fontAlgn="auto" latinLnBrk="0" hangingPunct="1">
                        <a:lnSpc>
                          <a:spcPct val="105000"/>
                        </a:lnSpc>
                        <a:spcBef>
                          <a:spcPts val="0"/>
                        </a:spcBef>
                        <a:spcAft>
                          <a:spcPts val="0"/>
                        </a:spcAft>
                        <a:buClrTx/>
                        <a:buSzTx/>
                        <a:buFontTx/>
                        <a:buNone/>
                        <a:tabLst/>
                        <a:defRPr/>
                      </a:pPr>
                      <a:r>
                        <a:rPr lang="en-US" sz="1100" baseline="0" dirty="0" smtClean="0"/>
                        <a:t>0.08</a:t>
                      </a:r>
                      <a:r>
                        <a:rPr lang="en-US" sz="1100" baseline="30000" dirty="0" smtClean="0"/>
                        <a:t>o</a:t>
                      </a:r>
                      <a:r>
                        <a:rPr lang="en-US" sz="1100" baseline="0" dirty="0" smtClean="0"/>
                        <a:t> Along Track x 1.42</a:t>
                      </a:r>
                      <a:r>
                        <a:rPr lang="en-US" sz="1100" baseline="30000" dirty="0" smtClean="0"/>
                        <a:t>o </a:t>
                      </a:r>
                      <a:r>
                        <a:rPr lang="en-US" sz="1100" baseline="0" dirty="0" smtClean="0"/>
                        <a:t>Cross Track</a:t>
                      </a:r>
                    </a:p>
                  </a:txBody>
                  <a:tcPr marL="51435" marR="51435" marT="7144" marB="0"/>
                </a:tc>
                <a:extLst>
                  <a:ext uri="{0D108BD9-81ED-4DB2-BD59-A6C34878D82A}">
                    <a16:rowId xmlns:a16="http://schemas.microsoft.com/office/drawing/2014/main" val="1362517483"/>
                  </a:ext>
                </a:extLst>
              </a:tr>
              <a:tr h="228600">
                <a:tc>
                  <a:txBody>
                    <a:bodyPr/>
                    <a:lstStyle/>
                    <a:p>
                      <a:pPr marL="0" marR="0">
                        <a:spcBef>
                          <a:spcPts val="0"/>
                        </a:spcBef>
                        <a:spcAft>
                          <a:spcPts val="0"/>
                        </a:spcAft>
                      </a:pPr>
                      <a:r>
                        <a:rPr lang="en-US" sz="1100" b="1" dirty="0" smtClean="0">
                          <a:effectLst/>
                          <a:latin typeface="+mn-lt"/>
                          <a:ea typeface="Calibri" panose="020F0502020204030204" pitchFamily="34" charset="0"/>
                        </a:rPr>
                        <a:t>UVNIR System EFL</a:t>
                      </a:r>
                      <a:endParaRPr lang="en-US" sz="1100" b="1" dirty="0">
                        <a:effectLst/>
                        <a:latin typeface="+mn-lt"/>
                        <a:ea typeface="Calibri" panose="020F0502020204030204" pitchFamily="34" charset="0"/>
                      </a:endParaRPr>
                    </a:p>
                  </a:txBody>
                  <a:tcPr marL="51435" marR="51435" marT="7144" marB="0"/>
                </a:tc>
                <a:tc>
                  <a:txBody>
                    <a:bodyPr/>
                    <a:lstStyle/>
                    <a:p>
                      <a:pPr marL="0" marR="0" indent="0" algn="l" defTabSz="685800" rtl="0" eaLnBrk="1" fontAlgn="auto" latinLnBrk="0" hangingPunct="1">
                        <a:lnSpc>
                          <a:spcPct val="105000"/>
                        </a:lnSpc>
                        <a:spcBef>
                          <a:spcPts val="0"/>
                        </a:spcBef>
                        <a:spcAft>
                          <a:spcPts val="0"/>
                        </a:spcAft>
                        <a:buClrTx/>
                        <a:buSzTx/>
                        <a:buFontTx/>
                        <a:buNone/>
                        <a:tabLst/>
                        <a:defRPr/>
                      </a:pPr>
                      <a:r>
                        <a:rPr lang="en-US" sz="1100" baseline="0" dirty="0" smtClean="0"/>
                        <a:t>0.134m </a:t>
                      </a:r>
                    </a:p>
                  </a:txBody>
                  <a:tcPr marL="51435" marR="51435" marT="7144" marB="0"/>
                </a:tc>
                <a:extLst>
                  <a:ext uri="{0D108BD9-81ED-4DB2-BD59-A6C34878D82A}">
                    <a16:rowId xmlns:a16="http://schemas.microsoft.com/office/drawing/2014/main" val="2083811280"/>
                  </a:ext>
                </a:extLst>
              </a:tr>
              <a:tr h="203200">
                <a:tc>
                  <a:txBody>
                    <a:bodyPr/>
                    <a:lstStyle/>
                    <a:p>
                      <a:pPr marL="0" marR="0">
                        <a:spcBef>
                          <a:spcPts val="0"/>
                        </a:spcBef>
                        <a:spcAft>
                          <a:spcPts val="0"/>
                        </a:spcAft>
                      </a:pPr>
                      <a:r>
                        <a:rPr lang="en-US" sz="1100" b="1" dirty="0" smtClean="0">
                          <a:effectLst/>
                          <a:latin typeface="+mn-lt"/>
                          <a:ea typeface="Calibri" panose="020F0502020204030204" pitchFamily="34" charset="0"/>
                        </a:rPr>
                        <a:t>UVNIR System f/no</a:t>
                      </a:r>
                      <a:endParaRPr lang="en-US" sz="1100" b="1" dirty="0">
                        <a:effectLst/>
                        <a:latin typeface="+mn-lt"/>
                        <a:ea typeface="Calibri" panose="020F0502020204030204" pitchFamily="34" charset="0"/>
                      </a:endParaRPr>
                    </a:p>
                  </a:txBody>
                  <a:tcPr marL="51435" marR="51435" marT="7144" marB="0"/>
                </a:tc>
                <a:tc>
                  <a:txBody>
                    <a:bodyPr/>
                    <a:lstStyle/>
                    <a:p>
                      <a:pPr marL="0" marR="0" indent="0" algn="l" defTabSz="685800" rtl="0" eaLnBrk="1" fontAlgn="auto" latinLnBrk="0" hangingPunct="1">
                        <a:lnSpc>
                          <a:spcPct val="105000"/>
                        </a:lnSpc>
                        <a:spcBef>
                          <a:spcPts val="0"/>
                        </a:spcBef>
                        <a:spcAft>
                          <a:spcPts val="0"/>
                        </a:spcAft>
                        <a:buClrTx/>
                        <a:buSzTx/>
                        <a:buFontTx/>
                        <a:buNone/>
                        <a:tabLst/>
                        <a:defRPr/>
                      </a:pPr>
                      <a:r>
                        <a:rPr lang="en-US" sz="1100" baseline="0" smtClean="0"/>
                        <a:t>1.49</a:t>
                      </a:r>
                      <a:endParaRPr lang="en-US" sz="1100" baseline="30000" dirty="0" smtClean="0"/>
                    </a:p>
                  </a:txBody>
                  <a:tcPr marL="51435" marR="51435" marT="7144" marB="0"/>
                </a:tc>
                <a:extLst>
                  <a:ext uri="{0D108BD9-81ED-4DB2-BD59-A6C34878D82A}">
                    <a16:rowId xmlns:a16="http://schemas.microsoft.com/office/drawing/2014/main" val="10004"/>
                  </a:ext>
                </a:extLst>
              </a:tr>
              <a:tr h="215900">
                <a:tc>
                  <a:txBody>
                    <a:bodyPr/>
                    <a:lstStyle/>
                    <a:p>
                      <a:pPr marL="0" marR="0">
                        <a:spcBef>
                          <a:spcPts val="0"/>
                        </a:spcBef>
                        <a:spcAft>
                          <a:spcPts val="0"/>
                        </a:spcAft>
                      </a:pPr>
                      <a:r>
                        <a:rPr lang="en-US" sz="1100" b="1" dirty="0" smtClean="0">
                          <a:effectLst/>
                          <a:latin typeface="+mn-lt"/>
                          <a:ea typeface="Calibri" panose="020F0502020204030204" pitchFamily="34" charset="0"/>
                        </a:rPr>
                        <a:t>Total Field</a:t>
                      </a:r>
                      <a:r>
                        <a:rPr lang="en-US" sz="1100" b="1" baseline="0" dirty="0" smtClean="0">
                          <a:effectLst/>
                          <a:latin typeface="+mn-lt"/>
                          <a:ea typeface="Calibri" panose="020F0502020204030204" pitchFamily="34" charset="0"/>
                        </a:rPr>
                        <a:t> of Regard</a:t>
                      </a:r>
                      <a:endParaRPr lang="en-US" sz="1100" b="1" dirty="0">
                        <a:effectLst/>
                        <a:latin typeface="+mn-lt"/>
                        <a:ea typeface="Calibri" panose="020F0502020204030204" pitchFamily="34" charset="0"/>
                      </a:endParaRPr>
                    </a:p>
                  </a:txBody>
                  <a:tcPr marL="51435" marR="51435" marT="7144" marB="0"/>
                </a:tc>
                <a:tc>
                  <a:txBody>
                    <a:bodyPr/>
                    <a:lstStyle/>
                    <a:p>
                      <a:pPr marL="0" marR="0" indent="0" algn="l" defTabSz="685800" rtl="0" eaLnBrk="1" fontAlgn="auto" latinLnBrk="0" hangingPunct="1">
                        <a:lnSpc>
                          <a:spcPct val="105000"/>
                        </a:lnSpc>
                        <a:spcBef>
                          <a:spcPts val="0"/>
                        </a:spcBef>
                        <a:spcAft>
                          <a:spcPts val="0"/>
                        </a:spcAft>
                        <a:buClrTx/>
                        <a:buSzTx/>
                        <a:buFontTx/>
                        <a:buNone/>
                        <a:tabLst/>
                        <a:defRPr/>
                      </a:pPr>
                      <a:r>
                        <a:rPr lang="en-US" sz="1100" baseline="0" dirty="0" smtClean="0"/>
                        <a:t>+/- 56.5</a:t>
                      </a:r>
                      <a:r>
                        <a:rPr lang="en-US" sz="1100" baseline="30000" dirty="0" smtClean="0"/>
                        <a:t>o</a:t>
                      </a:r>
                    </a:p>
                  </a:txBody>
                  <a:tcPr marL="51435" marR="51435" marT="7144" marB="0"/>
                </a:tc>
                <a:extLst>
                  <a:ext uri="{0D108BD9-81ED-4DB2-BD59-A6C34878D82A}">
                    <a16:rowId xmlns:a16="http://schemas.microsoft.com/office/drawing/2014/main" val="10005"/>
                  </a:ext>
                </a:extLst>
              </a:tr>
              <a:tr h="225629">
                <a:tc>
                  <a:txBody>
                    <a:bodyPr/>
                    <a:lstStyle/>
                    <a:p>
                      <a:pPr marL="0" marR="0">
                        <a:spcBef>
                          <a:spcPts val="0"/>
                        </a:spcBef>
                        <a:spcAft>
                          <a:spcPts val="0"/>
                        </a:spcAft>
                      </a:pPr>
                      <a:r>
                        <a:rPr lang="en-US" sz="1100" b="1" dirty="0" smtClean="0">
                          <a:effectLst/>
                          <a:latin typeface="+mn-lt"/>
                          <a:ea typeface="Calibri" panose="020F0502020204030204" pitchFamily="34" charset="0"/>
                        </a:rPr>
                        <a:t>Dynamic Range</a:t>
                      </a:r>
                      <a:endParaRPr lang="en-US" sz="1100" b="1" dirty="0">
                        <a:effectLst/>
                        <a:latin typeface="+mn-lt"/>
                        <a:ea typeface="Calibri" panose="020F0502020204030204" pitchFamily="34" charset="0"/>
                      </a:endParaRPr>
                    </a:p>
                  </a:txBody>
                  <a:tcPr marL="51435" marR="51435" marT="7144" marB="0"/>
                </a:tc>
                <a:tc>
                  <a:txBody>
                    <a:bodyPr/>
                    <a:lstStyle/>
                    <a:p>
                      <a:pPr marL="0" marR="0">
                        <a:lnSpc>
                          <a:spcPct val="105000"/>
                        </a:lnSpc>
                        <a:spcBef>
                          <a:spcPts val="0"/>
                        </a:spcBef>
                        <a:spcAft>
                          <a:spcPts val="0"/>
                        </a:spcAft>
                      </a:pPr>
                      <a:r>
                        <a:rPr lang="en-US" sz="1100" dirty="0" smtClean="0">
                          <a:effectLst/>
                          <a:latin typeface="+mn-lt"/>
                          <a:ea typeface="Calibri" panose="020F0502020204030204" pitchFamily="34" charset="0"/>
                        </a:rPr>
                        <a:t>SNR at</a:t>
                      </a:r>
                      <a:r>
                        <a:rPr lang="en-US" sz="1100" baseline="0" dirty="0" smtClean="0">
                          <a:effectLst/>
                          <a:latin typeface="+mn-lt"/>
                          <a:ea typeface="Calibri" panose="020F0502020204030204" pitchFamily="34" charset="0"/>
                        </a:rPr>
                        <a:t> </a:t>
                      </a:r>
                      <a:r>
                        <a:rPr lang="en-US" sz="1100" dirty="0" smtClean="0">
                          <a:effectLst/>
                          <a:latin typeface="+mn-lt"/>
                          <a:ea typeface="Calibri" panose="020F0502020204030204" pitchFamily="34" charset="0"/>
                        </a:rPr>
                        <a:t>L</a:t>
                      </a:r>
                      <a:r>
                        <a:rPr lang="en-US" sz="1100" baseline="-25000" dirty="0" smtClean="0">
                          <a:effectLst/>
                          <a:latin typeface="+mn-lt"/>
                          <a:ea typeface="Calibri" panose="020F0502020204030204" pitchFamily="34" charset="0"/>
                        </a:rPr>
                        <a:t>typ</a:t>
                      </a:r>
                      <a:r>
                        <a:rPr lang="en-US" sz="1100" dirty="0" smtClean="0">
                          <a:effectLst/>
                          <a:latin typeface="+mn-lt"/>
                          <a:ea typeface="Calibri" panose="020F0502020204030204" pitchFamily="34" charset="0"/>
                        </a:rPr>
                        <a:t> ,</a:t>
                      </a:r>
                      <a:r>
                        <a:rPr lang="en-US" sz="1100" baseline="0" dirty="0" smtClean="0">
                          <a:effectLst/>
                          <a:latin typeface="+mn-lt"/>
                          <a:ea typeface="Calibri" panose="020F0502020204030204" pitchFamily="34" charset="0"/>
                        </a:rPr>
                        <a:t> No Saturation at </a:t>
                      </a:r>
                      <a:r>
                        <a:rPr lang="en-US" sz="1100" dirty="0" smtClean="0">
                          <a:effectLst/>
                          <a:latin typeface="+mn-lt"/>
                          <a:ea typeface="Calibri" panose="020F0502020204030204" pitchFamily="34" charset="0"/>
                        </a:rPr>
                        <a:t> L</a:t>
                      </a:r>
                      <a:r>
                        <a:rPr lang="en-US" sz="1100" baseline="-25000" dirty="0" smtClean="0">
                          <a:effectLst/>
                          <a:latin typeface="+mn-lt"/>
                          <a:ea typeface="Calibri" panose="020F0502020204030204" pitchFamily="34" charset="0"/>
                        </a:rPr>
                        <a:t>max</a:t>
                      </a:r>
                      <a:endParaRPr lang="en-US" sz="1100" baseline="-25000" dirty="0">
                        <a:effectLst/>
                        <a:latin typeface="+mn-lt"/>
                        <a:ea typeface="Calibri" panose="020F0502020204030204" pitchFamily="34" charset="0"/>
                      </a:endParaRPr>
                    </a:p>
                  </a:txBody>
                  <a:tcPr marL="51435" marR="51435" marT="7144" marB="0"/>
                </a:tc>
                <a:extLst>
                  <a:ext uri="{0D108BD9-81ED-4DB2-BD59-A6C34878D82A}">
                    <a16:rowId xmlns:a16="http://schemas.microsoft.com/office/drawing/2014/main" val="2906344237"/>
                  </a:ext>
                </a:extLst>
              </a:tr>
              <a:tr h="225629">
                <a:tc>
                  <a:txBody>
                    <a:bodyPr/>
                    <a:lstStyle/>
                    <a:p>
                      <a:pPr marL="0" marR="0">
                        <a:spcBef>
                          <a:spcPts val="0"/>
                        </a:spcBef>
                        <a:spcAft>
                          <a:spcPts val="0"/>
                        </a:spcAft>
                      </a:pPr>
                      <a:r>
                        <a:rPr lang="en-US" sz="1100" b="1" dirty="0" smtClean="0">
                          <a:effectLst/>
                          <a:latin typeface="+mn-lt"/>
                          <a:ea typeface="Calibri" panose="020F0502020204030204" pitchFamily="34" charset="0"/>
                        </a:rPr>
                        <a:t>UVNIR Bands (nm)</a:t>
                      </a:r>
                      <a:endParaRPr lang="en-US" sz="1100" b="1" dirty="0">
                        <a:effectLst/>
                        <a:latin typeface="+mn-lt"/>
                        <a:ea typeface="Calibri" panose="020F0502020204030204" pitchFamily="34" charset="0"/>
                      </a:endParaRPr>
                    </a:p>
                  </a:txBody>
                  <a:tcPr marL="51435" marR="51435" marT="7144" marB="0"/>
                </a:tc>
                <a:tc>
                  <a:txBody>
                    <a:bodyPr/>
                    <a:lstStyle/>
                    <a:p>
                      <a:pPr marL="0" marR="0">
                        <a:lnSpc>
                          <a:spcPct val="105000"/>
                        </a:lnSpc>
                        <a:spcBef>
                          <a:spcPts val="0"/>
                        </a:spcBef>
                        <a:spcAft>
                          <a:spcPts val="0"/>
                        </a:spcAft>
                      </a:pPr>
                      <a:r>
                        <a:rPr lang="en-US" sz="1100" dirty="0" smtClean="0">
                          <a:effectLst/>
                          <a:latin typeface="+mn-lt"/>
                          <a:ea typeface="Calibri" panose="020F0502020204030204" pitchFamily="34" charset="0"/>
                        </a:rPr>
                        <a:t>342.5nm – 887.5nm , 5nm Resolution </a:t>
                      </a:r>
                      <a:endParaRPr lang="en-US" sz="1100" dirty="0">
                        <a:effectLst/>
                        <a:latin typeface="+mn-lt"/>
                        <a:ea typeface="Calibri" panose="020F0502020204030204" pitchFamily="34" charset="0"/>
                      </a:endParaRPr>
                    </a:p>
                  </a:txBody>
                  <a:tcPr marL="51435" marR="51435" marT="7144" marB="0"/>
                </a:tc>
                <a:extLst>
                  <a:ext uri="{0D108BD9-81ED-4DB2-BD59-A6C34878D82A}">
                    <a16:rowId xmlns:a16="http://schemas.microsoft.com/office/drawing/2014/main" val="10006"/>
                  </a:ext>
                </a:extLst>
              </a:tr>
              <a:tr h="22225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dirty="0" smtClean="0"/>
                        <a:t>NIRSWIR Bands (nm)</a:t>
                      </a:r>
                    </a:p>
                  </a:txBody>
                  <a:tcPr marL="51435" marR="51435" marT="7144" marB="0"/>
                </a:tc>
                <a:tc>
                  <a:txBody>
                    <a:bodyPr/>
                    <a:lstStyle/>
                    <a:p>
                      <a:pPr marL="0" marR="0" indent="0" algn="l" defTabSz="685800" rtl="0" eaLnBrk="1" fontAlgn="auto" latinLnBrk="0" hangingPunct="1">
                        <a:lnSpc>
                          <a:spcPct val="105000"/>
                        </a:lnSpc>
                        <a:spcBef>
                          <a:spcPts val="0"/>
                        </a:spcBef>
                        <a:spcAft>
                          <a:spcPts val="0"/>
                        </a:spcAft>
                        <a:buClrTx/>
                        <a:buSzTx/>
                        <a:buFontTx/>
                        <a:buNone/>
                        <a:tabLst/>
                        <a:defRPr/>
                      </a:pPr>
                      <a:r>
                        <a:rPr lang="en-US" sz="1100" dirty="0" smtClean="0"/>
                        <a:t>940, 1038, 1250, 1378,</a:t>
                      </a:r>
                      <a:r>
                        <a:rPr lang="en-US" sz="1100" baseline="0" dirty="0" smtClean="0"/>
                        <a:t> 1615, 2130, 2260</a:t>
                      </a:r>
                      <a:endParaRPr lang="en-US" sz="1100" dirty="0" smtClean="0"/>
                    </a:p>
                  </a:txBody>
                  <a:tcPr marL="51435" marR="51435" marT="7144" marB="0"/>
                </a:tc>
                <a:extLst>
                  <a:ext uri="{0D108BD9-81ED-4DB2-BD59-A6C34878D82A}">
                    <a16:rowId xmlns:a16="http://schemas.microsoft.com/office/drawing/2014/main" val="10007"/>
                  </a:ext>
                </a:extLst>
              </a:tr>
              <a:tr h="19355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dirty="0" smtClean="0">
                          <a:effectLst/>
                          <a:latin typeface="+mn-lt"/>
                          <a:ea typeface="Calibri" panose="020F0502020204030204" pitchFamily="34" charset="0"/>
                        </a:rPr>
                        <a:t>UVVIS &amp; VISNIR</a:t>
                      </a:r>
                      <a:r>
                        <a:rPr lang="en-US" sz="1100" b="1" baseline="0" dirty="0" smtClean="0">
                          <a:effectLst/>
                          <a:latin typeface="+mn-lt"/>
                          <a:ea typeface="Calibri" panose="020F0502020204030204" pitchFamily="34" charset="0"/>
                        </a:rPr>
                        <a:t> FPAs</a:t>
                      </a:r>
                      <a:endParaRPr lang="en-US" sz="1100" b="1" dirty="0" smtClean="0">
                        <a:effectLst/>
                        <a:latin typeface="+mn-lt"/>
                        <a:ea typeface="Calibri" panose="020F0502020204030204" pitchFamily="34" charset="0"/>
                      </a:endParaRPr>
                    </a:p>
                  </a:txBody>
                  <a:tcPr marL="51435" marR="51435" marT="7144" marB="0"/>
                </a:tc>
                <a:tc>
                  <a:txBody>
                    <a:bodyPr/>
                    <a:lstStyle/>
                    <a:p>
                      <a:pPr marL="0" marR="0" lvl="0" indent="0" algn="l" defTabSz="685800" rtl="0" eaLnBrk="1" fontAlgn="auto" latinLnBrk="0" hangingPunct="1">
                        <a:lnSpc>
                          <a:spcPct val="105000"/>
                        </a:lnSpc>
                        <a:spcBef>
                          <a:spcPts val="0"/>
                        </a:spcBef>
                        <a:spcAft>
                          <a:spcPts val="0"/>
                        </a:spcAft>
                        <a:buClrTx/>
                        <a:buSzTx/>
                        <a:buFontTx/>
                        <a:buNone/>
                        <a:tabLst/>
                        <a:defRPr/>
                      </a:pPr>
                      <a:r>
                        <a:rPr lang="en-US" sz="1100" dirty="0" smtClean="0"/>
                        <a:t>2 CCDs, 128 x 512,</a:t>
                      </a:r>
                      <a:r>
                        <a:rPr lang="en-US" sz="1100" baseline="0" dirty="0" smtClean="0"/>
                        <a:t> 26 micron</a:t>
                      </a:r>
                    </a:p>
                    <a:p>
                      <a:pPr marL="0" marR="0" lvl="0" indent="0" algn="l" defTabSz="685800" rtl="0" eaLnBrk="1" fontAlgn="auto" latinLnBrk="0" hangingPunct="1">
                        <a:lnSpc>
                          <a:spcPct val="105000"/>
                        </a:lnSpc>
                        <a:spcBef>
                          <a:spcPts val="0"/>
                        </a:spcBef>
                        <a:spcAft>
                          <a:spcPts val="0"/>
                        </a:spcAft>
                        <a:buClrTx/>
                        <a:buSzTx/>
                        <a:buFontTx/>
                        <a:buNone/>
                        <a:tabLst/>
                        <a:defRPr/>
                      </a:pPr>
                      <a:r>
                        <a:rPr lang="en-US" sz="1100" baseline="0" dirty="0" smtClean="0"/>
                        <a:t>Integrated 14 Bit ADC</a:t>
                      </a:r>
                      <a:endParaRPr lang="en-US" sz="1100" dirty="0" smtClean="0"/>
                    </a:p>
                  </a:txBody>
                  <a:tcPr marL="51435" marR="51435" marT="7144" marB="0"/>
                </a:tc>
                <a:extLst>
                  <a:ext uri="{0D108BD9-81ED-4DB2-BD59-A6C34878D82A}">
                    <a16:rowId xmlns:a16="http://schemas.microsoft.com/office/drawing/2014/main" val="10009"/>
                  </a:ext>
                </a:extLst>
              </a:tr>
              <a:tr h="219784">
                <a:tc>
                  <a:txBody>
                    <a:bodyPr/>
                    <a:lstStyle/>
                    <a:p>
                      <a:pPr marL="0" marR="0">
                        <a:spcBef>
                          <a:spcPts val="0"/>
                        </a:spcBef>
                        <a:spcAft>
                          <a:spcPts val="0"/>
                        </a:spcAft>
                      </a:pPr>
                      <a:r>
                        <a:rPr lang="en-US" sz="1100" b="1" dirty="0" smtClean="0">
                          <a:effectLst/>
                          <a:latin typeface="+mn-lt"/>
                          <a:ea typeface="Calibri" panose="020F0502020204030204" pitchFamily="34" charset="0"/>
                        </a:rPr>
                        <a:t>NIRSWIR FPAs</a:t>
                      </a:r>
                      <a:endParaRPr lang="en-US" sz="1100" b="1" dirty="0">
                        <a:effectLst/>
                        <a:latin typeface="+mn-lt"/>
                        <a:ea typeface="Calibri" panose="020F0502020204030204" pitchFamily="34" charset="0"/>
                      </a:endParaRPr>
                    </a:p>
                  </a:txBody>
                  <a:tcPr marL="51435" marR="51435" marT="7144" marB="0"/>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dirty="0" smtClean="0"/>
                        <a:t>16MCT/16InGaAs Photodiodes,</a:t>
                      </a:r>
                      <a:r>
                        <a:rPr lang="en-US" sz="1100" baseline="0" dirty="0" smtClean="0"/>
                        <a:t> &lt; 250 micron analog output to SIDECAR ASIC</a:t>
                      </a:r>
                      <a:endParaRPr lang="en-US" sz="1100" dirty="0" smtClean="0"/>
                    </a:p>
                  </a:txBody>
                  <a:tcPr marL="51435" marR="51435" marT="7144" marB="0"/>
                </a:tc>
                <a:extLst>
                  <a:ext uri="{0D108BD9-81ED-4DB2-BD59-A6C34878D82A}">
                    <a16:rowId xmlns:a16="http://schemas.microsoft.com/office/drawing/2014/main" val="10010"/>
                  </a:ext>
                </a:extLst>
              </a:tr>
              <a:tr h="39176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dirty="0" smtClean="0">
                          <a:effectLst/>
                          <a:latin typeface="+mn-lt"/>
                          <a:ea typeface="Calibri" panose="020F0502020204030204" pitchFamily="34" charset="0"/>
                        </a:rPr>
                        <a:t>Relative Radiometric Accuracy</a:t>
                      </a:r>
                    </a:p>
                  </a:txBody>
                  <a:tcPr marL="51435" marR="51435" marT="7144" marB="0"/>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dirty="0" smtClean="0"/>
                        <a:t>&lt; 0.5% Pre-Launch 1-sigma</a:t>
                      </a:r>
                    </a:p>
                  </a:txBody>
                  <a:tcPr marL="51435" marR="51435" marT="7144" marB="0"/>
                </a:tc>
                <a:extLst>
                  <a:ext uri="{0D108BD9-81ED-4DB2-BD59-A6C34878D82A}">
                    <a16:rowId xmlns:a16="http://schemas.microsoft.com/office/drawing/2014/main" val="10011"/>
                  </a:ext>
                </a:extLst>
              </a:tr>
              <a:tr h="4936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dirty="0" smtClean="0">
                          <a:effectLst/>
                          <a:latin typeface="+mn-lt"/>
                          <a:ea typeface="Calibri" panose="020F0502020204030204" pitchFamily="34" charset="0"/>
                        </a:rPr>
                        <a:t>SNR @ L</a:t>
                      </a:r>
                      <a:r>
                        <a:rPr lang="en-US" sz="1100" b="1" baseline="-25000" dirty="0" smtClean="0">
                          <a:effectLst/>
                          <a:latin typeface="+mn-lt"/>
                          <a:ea typeface="Calibri" panose="020F0502020204030204" pitchFamily="34" charset="0"/>
                        </a:rPr>
                        <a:t>typ</a:t>
                      </a:r>
                    </a:p>
                  </a:txBody>
                  <a:tcPr marL="51435" marR="51435" marT="7144" marB="0"/>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dirty="0" smtClean="0"/>
                        <a:t>&gt; 1000:1: </a:t>
                      </a:r>
                      <a:r>
                        <a:rPr lang="en-US" sz="1100" baseline="0" dirty="0" smtClean="0"/>
                        <a:t> </a:t>
                      </a:r>
                      <a:r>
                        <a:rPr lang="en-US" sz="1100" dirty="0" smtClean="0"/>
                        <a:t>340 – 700nm</a:t>
                      </a:r>
                    </a:p>
                    <a:p>
                      <a:pPr marL="0" marR="0" indent="0" algn="l" defTabSz="685800" rtl="0" eaLnBrk="1" fontAlgn="auto" latinLnBrk="0" hangingPunct="1">
                        <a:lnSpc>
                          <a:spcPct val="100000"/>
                        </a:lnSpc>
                        <a:spcBef>
                          <a:spcPts val="0"/>
                        </a:spcBef>
                        <a:spcAft>
                          <a:spcPts val="0"/>
                        </a:spcAft>
                        <a:buClrTx/>
                        <a:buSzTx/>
                        <a:buFontTx/>
                        <a:buNone/>
                        <a:tabLst/>
                        <a:defRPr/>
                      </a:pPr>
                      <a:r>
                        <a:rPr lang="en-US" sz="1100" dirty="0" smtClean="0"/>
                        <a:t>&gt; 600:1:</a:t>
                      </a:r>
                      <a:r>
                        <a:rPr lang="en-US" sz="1100" baseline="0" dirty="0" smtClean="0"/>
                        <a:t>    700 – 865nm</a:t>
                      </a:r>
                      <a:r>
                        <a:rPr lang="en-US" sz="1100" dirty="0" smtClean="0"/>
                        <a:t> </a:t>
                      </a:r>
                    </a:p>
                    <a:p>
                      <a:pPr marL="0" marR="0" indent="0" algn="l" defTabSz="685800" rtl="0" eaLnBrk="1" fontAlgn="auto" latinLnBrk="0" hangingPunct="1">
                        <a:lnSpc>
                          <a:spcPct val="100000"/>
                        </a:lnSpc>
                        <a:spcBef>
                          <a:spcPts val="0"/>
                        </a:spcBef>
                        <a:spcAft>
                          <a:spcPts val="0"/>
                        </a:spcAft>
                        <a:buClrTx/>
                        <a:buSzTx/>
                        <a:buFontTx/>
                        <a:buNone/>
                        <a:tabLst/>
                        <a:defRPr/>
                      </a:pPr>
                      <a:r>
                        <a:rPr lang="en-US" sz="1100" dirty="0" smtClean="0"/>
                        <a:t>&gt; 50:1       940 – 2260nm</a:t>
                      </a:r>
                    </a:p>
                  </a:txBody>
                  <a:tcPr marL="51435" marR="51435" marT="7144" marB="0"/>
                </a:tc>
                <a:extLst>
                  <a:ext uri="{0D108BD9-81ED-4DB2-BD59-A6C34878D82A}">
                    <a16:rowId xmlns:a16="http://schemas.microsoft.com/office/drawing/2014/main" val="2689917966"/>
                  </a:ext>
                </a:extLst>
              </a:tr>
              <a:tr h="33163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dirty="0" smtClean="0">
                          <a:effectLst/>
                          <a:latin typeface="+mn-lt"/>
                          <a:ea typeface="Calibri" panose="020F0502020204030204" pitchFamily="34" charset="0"/>
                        </a:rPr>
                        <a:t>On-Board Solar Calibration Assembly</a:t>
                      </a:r>
                    </a:p>
                  </a:txBody>
                  <a:tcPr marL="51435" marR="51435" marT="7144" marB="0"/>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dirty="0" smtClean="0"/>
                        <a:t>Daily</a:t>
                      </a:r>
                      <a:r>
                        <a:rPr lang="en-US" sz="1100" baseline="0" dirty="0" smtClean="0"/>
                        <a:t> &amp; Monthly Solar Calibration Targets</a:t>
                      </a:r>
                      <a:endParaRPr lang="en-US" sz="1100" dirty="0" smtClean="0"/>
                    </a:p>
                  </a:txBody>
                  <a:tcPr marL="51435" marR="51435" marT="7144" marB="0"/>
                </a:tc>
                <a:extLst>
                  <a:ext uri="{0D108BD9-81ED-4DB2-BD59-A6C34878D82A}">
                    <a16:rowId xmlns:a16="http://schemas.microsoft.com/office/drawing/2014/main" val="3051655343"/>
                  </a:ext>
                </a:extLst>
              </a:tr>
              <a:tr h="25089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dirty="0" smtClean="0">
                          <a:effectLst/>
                          <a:latin typeface="+mn-lt"/>
                          <a:ea typeface="Calibri" panose="020F0502020204030204" pitchFamily="34" charset="0"/>
                        </a:rPr>
                        <a:t>Orbital Average Data Rate</a:t>
                      </a:r>
                    </a:p>
                  </a:txBody>
                  <a:tcPr marL="51435" marR="51435" marT="7144"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smtClean="0"/>
                        <a:t>13 Mbps up</a:t>
                      </a:r>
                      <a:r>
                        <a:rPr lang="en-US" sz="1100" baseline="0" dirty="0" smtClean="0"/>
                        <a:t> to 4</a:t>
                      </a:r>
                      <a:r>
                        <a:rPr lang="en-US" sz="1100" dirty="0" smtClean="0"/>
                        <a:t>0 Mbps</a:t>
                      </a:r>
                    </a:p>
                  </a:txBody>
                  <a:tcPr marL="51435" marR="51435" marT="7144" marB="0"/>
                </a:tc>
                <a:extLst>
                  <a:ext uri="{0D108BD9-81ED-4DB2-BD59-A6C34878D82A}">
                    <a16:rowId xmlns:a16="http://schemas.microsoft.com/office/drawing/2014/main" val="2263502888"/>
                  </a:ext>
                </a:extLst>
              </a:tr>
            </a:tbl>
          </a:graphicData>
        </a:graphic>
      </p:graphicFrame>
      <p:sp>
        <p:nvSpPr>
          <p:cNvPr id="10" name="Rectangle 9"/>
          <p:cNvSpPr/>
          <p:nvPr/>
        </p:nvSpPr>
        <p:spPr>
          <a:xfrm>
            <a:off x="6096000" y="859352"/>
            <a:ext cx="4572000" cy="2723823"/>
          </a:xfrm>
          <a:prstGeom prst="rect">
            <a:avLst/>
          </a:prstGeom>
        </p:spPr>
        <p:txBody>
          <a:bodyPr wrap="square">
            <a:spAutoFit/>
          </a:bodyPr>
          <a:lstStyle/>
          <a:p>
            <a:pPr marL="285750" indent="-285750">
              <a:spcBef>
                <a:spcPts val="600"/>
              </a:spcBef>
              <a:buFont typeface="Arial" panose="020B0604020202020204" pitchFamily="34" charset="0"/>
              <a:buChar char="•"/>
            </a:pPr>
            <a:r>
              <a:rPr lang="en-US" sz="1400" dirty="0"/>
              <a:t>Cross-Track Rotating Telescope </a:t>
            </a:r>
          </a:p>
          <a:p>
            <a:pPr marL="285750" indent="-285750">
              <a:spcBef>
                <a:spcPts val="600"/>
              </a:spcBef>
              <a:buFont typeface="Arial" panose="020B0604020202020204" pitchFamily="34" charset="0"/>
              <a:buChar char="•"/>
            </a:pPr>
            <a:r>
              <a:rPr lang="en-US" sz="1400" dirty="0"/>
              <a:t>UVVIS &amp; VISNIR Slit Grating Hyperspectral Spectrographs</a:t>
            </a:r>
          </a:p>
          <a:p>
            <a:pPr marL="628650" lvl="1" indent="-171450">
              <a:spcBef>
                <a:spcPts val="600"/>
              </a:spcBef>
              <a:buFont typeface="Arial" panose="020B0604020202020204" pitchFamily="34" charset="0"/>
              <a:buChar char="•"/>
            </a:pPr>
            <a:r>
              <a:rPr lang="en-US" sz="1200" dirty="0"/>
              <a:t>2 CCD FPAs with On-Chip TDI Synchronized with Rotating Telescope and Half Angle Mirror  </a:t>
            </a:r>
          </a:p>
          <a:p>
            <a:pPr marL="285750" indent="-285750">
              <a:spcBef>
                <a:spcPts val="600"/>
              </a:spcBef>
              <a:buFont typeface="Arial" panose="020B0604020202020204" pitchFamily="34" charset="0"/>
              <a:buChar char="•"/>
            </a:pPr>
            <a:r>
              <a:rPr lang="en-US" sz="1400" dirty="0"/>
              <a:t>NIR-SWIR Fiber Coupled Multiband Filter Spectrograph</a:t>
            </a:r>
          </a:p>
          <a:p>
            <a:pPr marL="628650" lvl="1" indent="-171450">
              <a:spcBef>
                <a:spcPts val="600"/>
              </a:spcBef>
              <a:buFont typeface="Arial" panose="020B0604020202020204" pitchFamily="34" charset="0"/>
              <a:buChar char="•"/>
            </a:pPr>
            <a:r>
              <a:rPr lang="en-US" sz="1200" dirty="0"/>
              <a:t> 32 </a:t>
            </a:r>
            <a:r>
              <a:rPr lang="en-US" sz="1200" dirty="0" err="1"/>
              <a:t>InGaAs</a:t>
            </a:r>
            <a:r>
              <a:rPr lang="en-US" sz="1200" dirty="0"/>
              <a:t>/MCT Single Photo Diode FPAs with Digital TDI</a:t>
            </a:r>
          </a:p>
          <a:p>
            <a:pPr marL="285750" indent="-285750">
              <a:spcBef>
                <a:spcPts val="600"/>
              </a:spcBef>
              <a:buFont typeface="Arial" panose="020B0604020202020204" pitchFamily="34" charset="0"/>
              <a:buChar char="•"/>
            </a:pPr>
            <a:r>
              <a:rPr lang="en-US" sz="1400" dirty="0"/>
              <a:t>Concept follows the heritage of the SeaWiFS, MODIS, and VIIRS</a:t>
            </a:r>
          </a:p>
        </p:txBody>
      </p:sp>
      <p:sp>
        <p:nvSpPr>
          <p:cNvPr id="8" name="Slide Number Placeholder 7"/>
          <p:cNvSpPr>
            <a:spLocks noGrp="1"/>
          </p:cNvSpPr>
          <p:nvPr>
            <p:ph type="sldNum" sz="quarter" idx="12"/>
          </p:nvPr>
        </p:nvSpPr>
        <p:spPr/>
        <p:txBody>
          <a:bodyPr/>
          <a:lstStyle/>
          <a:p>
            <a:r>
              <a:rPr lang="en-US" dirty="0" smtClean="0"/>
              <a:t>9-</a:t>
            </a:r>
            <a:fld id="{B0D1B106-9B78-43E7-9216-5A30474DFCE2}" type="slidenum">
              <a:rPr lang="en-US" smtClean="0"/>
              <a:pPr/>
              <a:t>65</a:t>
            </a:fld>
            <a:endParaRPr lang="en-US" dirty="0"/>
          </a:p>
        </p:txBody>
      </p:sp>
      <p:cxnSp>
        <p:nvCxnSpPr>
          <p:cNvPr id="14" name="Straight Arrow Connector 13"/>
          <p:cNvCxnSpPr/>
          <p:nvPr/>
        </p:nvCxnSpPr>
        <p:spPr>
          <a:xfrm flipH="1">
            <a:off x="10404314" y="3467984"/>
            <a:ext cx="9457" cy="3376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328161" y="3691294"/>
            <a:ext cx="462836" cy="276999"/>
          </a:xfrm>
          <a:prstGeom prst="rect">
            <a:avLst/>
          </a:prstGeom>
          <a:noFill/>
        </p:spPr>
        <p:txBody>
          <a:bodyPr wrap="square" rtlCol="0">
            <a:spAutoFit/>
          </a:bodyPr>
          <a:lstStyle/>
          <a:p>
            <a:r>
              <a:rPr lang="en-US" sz="1200" dirty="0"/>
              <a:t>+Z</a:t>
            </a:r>
          </a:p>
        </p:txBody>
      </p:sp>
      <p:cxnSp>
        <p:nvCxnSpPr>
          <p:cNvPr id="16" name="Straight Arrow Connector 15"/>
          <p:cNvCxnSpPr/>
          <p:nvPr/>
        </p:nvCxnSpPr>
        <p:spPr>
          <a:xfrm flipH="1" flipV="1">
            <a:off x="10001712" y="3400196"/>
            <a:ext cx="412059" cy="677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0057093" y="3469761"/>
            <a:ext cx="347223" cy="936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765574" y="3519214"/>
            <a:ext cx="527656" cy="276999"/>
          </a:xfrm>
          <a:prstGeom prst="rect">
            <a:avLst/>
          </a:prstGeom>
          <a:noFill/>
        </p:spPr>
        <p:txBody>
          <a:bodyPr wrap="square" rtlCol="0">
            <a:spAutoFit/>
          </a:bodyPr>
          <a:lstStyle/>
          <a:p>
            <a:r>
              <a:rPr lang="en-US" sz="1200" dirty="0"/>
              <a:t>+X</a:t>
            </a:r>
          </a:p>
        </p:txBody>
      </p:sp>
      <p:sp>
        <p:nvSpPr>
          <p:cNvPr id="22" name="TextBox 21"/>
          <p:cNvSpPr txBox="1"/>
          <p:nvPr/>
        </p:nvSpPr>
        <p:spPr>
          <a:xfrm>
            <a:off x="9681847" y="3176887"/>
            <a:ext cx="527656" cy="276999"/>
          </a:xfrm>
          <a:prstGeom prst="rect">
            <a:avLst/>
          </a:prstGeom>
          <a:noFill/>
        </p:spPr>
        <p:txBody>
          <a:bodyPr wrap="square" rtlCol="0">
            <a:spAutoFit/>
          </a:bodyPr>
          <a:lstStyle/>
          <a:p>
            <a:r>
              <a:rPr lang="en-US" sz="1200" dirty="0"/>
              <a:t>+Y</a:t>
            </a:r>
          </a:p>
        </p:txBody>
      </p:sp>
      <p:pic>
        <p:nvPicPr>
          <p:cNvPr id="18" name="Picture 17">
            <a:extLst>
              <a:ext uri="{FF2B5EF4-FFF2-40B4-BE49-F238E27FC236}">
                <a16:creationId xmlns:a16="http://schemas.microsoft.com/office/drawing/2014/main" id="{02C3FC66-1AC8-401D-B177-3ADDED50D08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096001" y="3543139"/>
            <a:ext cx="4533849" cy="2803642"/>
          </a:xfrm>
          <a:prstGeom prst="rect">
            <a:avLst/>
          </a:prstGeom>
        </p:spPr>
      </p:pic>
      <p:sp>
        <p:nvSpPr>
          <p:cNvPr id="20" name="Date Placeholder 3"/>
          <p:cNvSpPr>
            <a:spLocks noGrp="1"/>
          </p:cNvSpPr>
          <p:nvPr>
            <p:ph type="dt" sz="half" idx="10"/>
          </p:nvPr>
        </p:nvSpPr>
        <p:spPr>
          <a:xfrm>
            <a:off x="1668049" y="6553200"/>
            <a:ext cx="2133600" cy="196850"/>
          </a:xfrm>
        </p:spPr>
        <p:txBody>
          <a:bodyPr/>
          <a:lstStyle/>
          <a:p>
            <a:r>
              <a:rPr lang="en-US" smtClean="0"/>
              <a:t>10/6/2020</a:t>
            </a:r>
            <a:endParaRPr lang="en-US" dirty="0"/>
          </a:p>
        </p:txBody>
      </p:sp>
      <p:sp>
        <p:nvSpPr>
          <p:cNvPr id="3" name="Footer Placeholder 2"/>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41494986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Beware Of Oversold Proposals </a:t>
            </a:r>
          </a:p>
        </p:txBody>
      </p:sp>
      <p:sp>
        <p:nvSpPr>
          <p:cNvPr id="3" name="Date Placeholder 2"/>
          <p:cNvSpPr>
            <a:spLocks noGrp="1"/>
          </p:cNvSpPr>
          <p:nvPr>
            <p:ph type="dt" sz="half" idx="10"/>
          </p:nvPr>
        </p:nvSpPr>
        <p:spPr/>
        <p:txBody>
          <a:bodyPr/>
          <a:lstStyle/>
          <a:p>
            <a:r>
              <a:rPr lang="en-US" smtClean="0"/>
              <a:t>10/6/2020</a:t>
            </a:r>
            <a:endParaRPr lang="en-US" dirty="0"/>
          </a:p>
        </p:txBody>
      </p:sp>
      <p:sp>
        <p:nvSpPr>
          <p:cNvPr id="4" name="Slide Number Placeholder 3"/>
          <p:cNvSpPr>
            <a:spLocks noGrp="1"/>
          </p:cNvSpPr>
          <p:nvPr>
            <p:ph type="sldNum" sz="quarter" idx="12"/>
          </p:nvPr>
        </p:nvSpPr>
        <p:spPr/>
        <p:txBody>
          <a:bodyPr/>
          <a:lstStyle/>
          <a:p>
            <a:fld id="{B0D1B106-9B78-43E7-9216-5A30474DFCE2}" type="slidenum">
              <a:rPr lang="en-US" smtClean="0"/>
              <a:pPr/>
              <a:t>66</a:t>
            </a:fld>
            <a:endParaRPr lang="en-US" dirty="0"/>
          </a:p>
        </p:txBody>
      </p:sp>
      <p:pic>
        <p:nvPicPr>
          <p:cNvPr id="6" name="Picture 2" descr="image004"/>
          <p:cNvPicPr>
            <a:picLocks noChangeAspect="1" noChangeArrowheads="1"/>
          </p:cNvPicPr>
          <p:nvPr/>
        </p:nvPicPr>
        <p:blipFill rotWithShape="1">
          <a:blip r:embed="rId2">
            <a:extLst>
              <a:ext uri="{28A0092B-C50C-407E-A947-70E740481C1C}">
                <a14:useLocalDpi xmlns:a14="http://schemas.microsoft.com/office/drawing/2010/main" val="0"/>
              </a:ext>
            </a:extLst>
          </a:blip>
          <a:srcRect l="12702" r="34805" b="47559"/>
          <a:stretch/>
        </p:blipFill>
        <p:spPr bwMode="auto">
          <a:xfrm>
            <a:off x="144378" y="804291"/>
            <a:ext cx="6765261" cy="242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957690" y="909649"/>
            <a:ext cx="4870303" cy="2031325"/>
          </a:xfrm>
          <a:prstGeom prst="rect">
            <a:avLst/>
          </a:prstGeom>
          <a:noFill/>
        </p:spPr>
        <p:txBody>
          <a:bodyPr wrap="square" rtlCol="0">
            <a:spAutoFit/>
          </a:bodyPr>
          <a:lstStyle/>
          <a:p>
            <a:r>
              <a:rPr lang="en-US" dirty="0"/>
              <a:t>ORCA Measurement:</a:t>
            </a:r>
          </a:p>
          <a:p>
            <a:pPr marL="285750" indent="-285750">
              <a:buFont typeface="Arial" panose="020B0604020202020204" pitchFamily="34" charset="0"/>
              <a:buChar char="•"/>
            </a:pPr>
            <a:r>
              <a:rPr lang="en-US" dirty="0"/>
              <a:t>632nm source</a:t>
            </a:r>
          </a:p>
          <a:p>
            <a:pPr marL="285750" indent="-285750">
              <a:buFont typeface="Arial" panose="020B0604020202020204" pitchFamily="34" charset="0"/>
              <a:buChar char="•"/>
            </a:pPr>
            <a:r>
              <a:rPr lang="en-US" dirty="0"/>
              <a:t>~500m pixel mask</a:t>
            </a:r>
          </a:p>
          <a:p>
            <a:pPr marL="285750" indent="-285750">
              <a:buFont typeface="Arial" panose="020B0604020202020204" pitchFamily="34" charset="0"/>
              <a:buChar char="•"/>
            </a:pPr>
            <a:r>
              <a:rPr lang="en-US" dirty="0"/>
              <a:t>Y = Line Spread Function (log)</a:t>
            </a:r>
          </a:p>
          <a:p>
            <a:pPr marL="285750" indent="-285750">
              <a:buFont typeface="Arial" panose="020B0604020202020204" pitchFamily="34" charset="0"/>
              <a:buChar char="•"/>
            </a:pPr>
            <a:r>
              <a:rPr lang="en-US" dirty="0"/>
              <a:t>X = 128 Cross Track Physical Pixels</a:t>
            </a:r>
          </a:p>
          <a:p>
            <a:pPr marL="285750" indent="-285750">
              <a:buFont typeface="Arial" panose="020B0604020202020204" pitchFamily="34" charset="0"/>
              <a:buChar char="•"/>
            </a:pPr>
            <a:r>
              <a:rPr lang="en-US" b="1" i="1" u="sng" dirty="0"/>
              <a:t>1E-3 extinction ratio @ 16 pixels</a:t>
            </a:r>
          </a:p>
          <a:p>
            <a:pPr marL="285750" indent="-285750">
              <a:buFont typeface="Arial" panose="020B0604020202020204" pitchFamily="34" charset="0"/>
              <a:buChar char="•"/>
            </a:pPr>
            <a:r>
              <a:rPr lang="en-US" dirty="0"/>
              <a:t>5E-4  extinction ratio @ 128 pixels</a:t>
            </a:r>
          </a:p>
        </p:txBody>
      </p:sp>
      <p:pic>
        <p:nvPicPr>
          <p:cNvPr id="8" name="Picture 7">
            <a:extLst>
              <a:ext uri="{FF2B5EF4-FFF2-40B4-BE49-F238E27FC236}">
                <a16:creationId xmlns:a16="http://schemas.microsoft.com/office/drawing/2014/main" id="{31AD7EB5-0467-4509-968B-9194BA368FA4}"/>
              </a:ext>
            </a:extLst>
          </p:cNvPr>
          <p:cNvPicPr>
            <a:picLocks noChangeAspect="1"/>
          </p:cNvPicPr>
          <p:nvPr/>
        </p:nvPicPr>
        <p:blipFill>
          <a:blip r:embed="rId3"/>
          <a:stretch>
            <a:fillRect/>
          </a:stretch>
        </p:blipFill>
        <p:spPr>
          <a:xfrm>
            <a:off x="2032000" y="3426824"/>
            <a:ext cx="4259937" cy="3021652"/>
          </a:xfrm>
          <a:prstGeom prst="rect">
            <a:avLst/>
          </a:prstGeom>
        </p:spPr>
      </p:pic>
      <p:sp>
        <p:nvSpPr>
          <p:cNvPr id="9" name="TextBox 8"/>
          <p:cNvSpPr txBox="1"/>
          <p:nvPr/>
        </p:nvSpPr>
        <p:spPr>
          <a:xfrm>
            <a:off x="6957690" y="3504341"/>
            <a:ext cx="4870303" cy="2031325"/>
          </a:xfrm>
          <a:prstGeom prst="rect">
            <a:avLst/>
          </a:prstGeom>
          <a:noFill/>
        </p:spPr>
        <p:txBody>
          <a:bodyPr wrap="square" rtlCol="0">
            <a:spAutoFit/>
          </a:bodyPr>
          <a:lstStyle/>
          <a:p>
            <a:r>
              <a:rPr lang="en-US" dirty="0"/>
              <a:t>OCI ETU Measurement:</a:t>
            </a:r>
          </a:p>
          <a:p>
            <a:pPr marL="285750" indent="-285750">
              <a:buFont typeface="Arial" panose="020B0604020202020204" pitchFamily="34" charset="0"/>
              <a:buChar char="•"/>
            </a:pPr>
            <a:r>
              <a:rPr lang="en-US" dirty="0"/>
              <a:t>865nm Source</a:t>
            </a:r>
          </a:p>
          <a:p>
            <a:pPr marL="285750" indent="-285750">
              <a:buFont typeface="Arial" panose="020B0604020202020204" pitchFamily="34" charset="0"/>
              <a:buChar char="•"/>
            </a:pPr>
            <a:r>
              <a:rPr lang="en-US" dirty="0"/>
              <a:t>~1km pixel mask</a:t>
            </a:r>
          </a:p>
          <a:p>
            <a:pPr marL="285750" indent="-285750">
              <a:buFont typeface="Arial" panose="020B0604020202020204" pitchFamily="34" charset="0"/>
              <a:buChar char="•"/>
            </a:pPr>
            <a:r>
              <a:rPr lang="en-US" dirty="0"/>
              <a:t>Y = Line Spread Function (log)</a:t>
            </a:r>
          </a:p>
          <a:p>
            <a:pPr marL="285750" indent="-285750">
              <a:buFont typeface="Arial" panose="020B0604020202020204" pitchFamily="34" charset="0"/>
              <a:buChar char="•"/>
            </a:pPr>
            <a:r>
              <a:rPr lang="en-US" dirty="0"/>
              <a:t>X = 248 Cross Track Physical Pixels</a:t>
            </a:r>
          </a:p>
          <a:p>
            <a:pPr marL="285750" indent="-285750">
              <a:buFont typeface="Arial" panose="020B0604020202020204" pitchFamily="34" charset="0"/>
              <a:buChar char="•"/>
            </a:pPr>
            <a:r>
              <a:rPr lang="en-US" dirty="0"/>
              <a:t>1E-5 extinction ratio @ 10 pixels</a:t>
            </a:r>
          </a:p>
          <a:p>
            <a:pPr marL="285750" indent="-285750">
              <a:buFont typeface="Arial" panose="020B0604020202020204" pitchFamily="34" charset="0"/>
              <a:buChar char="•"/>
            </a:pPr>
            <a:r>
              <a:rPr lang="en-US" b="1" i="1" u="sng" dirty="0"/>
              <a:t>&lt; 5E-6 extinction ratio @ 16 pixels</a:t>
            </a:r>
          </a:p>
        </p:txBody>
      </p:sp>
      <p:sp>
        <p:nvSpPr>
          <p:cNvPr id="10" name="TextBox 9"/>
          <p:cNvSpPr txBox="1"/>
          <p:nvPr/>
        </p:nvSpPr>
        <p:spPr>
          <a:xfrm>
            <a:off x="6234854" y="5640391"/>
            <a:ext cx="5652346" cy="923330"/>
          </a:xfrm>
          <a:prstGeom prst="rect">
            <a:avLst/>
          </a:prstGeom>
          <a:solidFill>
            <a:srgbClr val="00B050"/>
          </a:solidFill>
          <a:ln>
            <a:noFill/>
          </a:ln>
        </p:spPr>
        <p:txBody>
          <a:bodyPr wrap="square" rtlCol="0">
            <a:spAutoFit/>
          </a:bodyPr>
          <a:lstStyle/>
          <a:p>
            <a:pPr algn="ctr"/>
            <a:r>
              <a:rPr lang="en-US" dirty="0">
                <a:solidFill>
                  <a:schemeClr val="bg1"/>
                </a:solidFill>
              </a:rPr>
              <a:t>OCI Design Performance Required An Increase of &gt;3 Orders of Magnitude To Meet Science </a:t>
            </a:r>
            <a:r>
              <a:rPr lang="en-US" dirty="0" smtClean="0">
                <a:solidFill>
                  <a:schemeClr val="bg1"/>
                </a:solidFill>
              </a:rPr>
              <a:t>Expectations – Need </a:t>
            </a:r>
            <a:r>
              <a:rPr lang="en-US" dirty="0" err="1" smtClean="0">
                <a:solidFill>
                  <a:schemeClr val="bg1"/>
                </a:solidFill>
              </a:rPr>
              <a:t>takeawy</a:t>
            </a:r>
            <a:endParaRPr lang="en-US" dirty="0">
              <a:solidFill>
                <a:schemeClr val="bg1"/>
              </a:solidFill>
            </a:endParaRPr>
          </a:p>
        </p:txBody>
      </p:sp>
      <p:cxnSp>
        <p:nvCxnSpPr>
          <p:cNvPr id="12" name="Straight Arrow Connector 11"/>
          <p:cNvCxnSpPr/>
          <p:nvPr/>
        </p:nvCxnSpPr>
        <p:spPr>
          <a:xfrm>
            <a:off x="1735985" y="5283582"/>
            <a:ext cx="1220346" cy="510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 y="4293283"/>
            <a:ext cx="2124432" cy="1169551"/>
          </a:xfrm>
          <a:prstGeom prst="rect">
            <a:avLst/>
          </a:prstGeom>
          <a:noFill/>
        </p:spPr>
        <p:txBody>
          <a:bodyPr wrap="square" rtlCol="0">
            <a:spAutoFit/>
          </a:bodyPr>
          <a:lstStyle/>
          <a:p>
            <a:r>
              <a:rPr lang="en-US" sz="1400" dirty="0"/>
              <a:t>LSF requirement in red - derived from stray light contamination in high contrast scenes: 5E-6 at 16 pixels</a:t>
            </a:r>
            <a:endParaRPr lang="en-US" sz="1400" b="1" i="1" u="sng" dirty="0"/>
          </a:p>
        </p:txBody>
      </p:sp>
      <p:sp>
        <p:nvSpPr>
          <p:cNvPr id="11" name="Footer Placeholder 10"/>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35047458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design to </a:t>
            </a:r>
            <a:r>
              <a:rPr lang="en-US" dirty="0" smtClean="0"/>
              <a:t>cost (DTC)?</a:t>
            </a:r>
            <a:endParaRPr lang="en-US" dirty="0"/>
          </a:p>
        </p:txBody>
      </p:sp>
      <p:sp>
        <p:nvSpPr>
          <p:cNvPr id="3" name="Content Placeholder 2"/>
          <p:cNvSpPr>
            <a:spLocks noGrp="1"/>
          </p:cNvSpPr>
          <p:nvPr>
            <p:ph idx="1"/>
          </p:nvPr>
        </p:nvSpPr>
        <p:spPr>
          <a:xfrm>
            <a:off x="189854" y="875654"/>
            <a:ext cx="6311685" cy="5637509"/>
          </a:xfrm>
        </p:spPr>
        <p:txBody>
          <a:bodyPr>
            <a:normAutofit fontScale="47500" lnSpcReduction="20000"/>
          </a:bodyPr>
          <a:lstStyle/>
          <a:p>
            <a:r>
              <a:rPr lang="en-US" sz="3600" dirty="0" smtClean="0"/>
              <a:t>PACE is a GSFC managed, HQ directed DTC earth science mission</a:t>
            </a:r>
          </a:p>
          <a:p>
            <a:pPr lvl="1"/>
            <a:r>
              <a:rPr lang="en-US" sz="3200" dirty="0" smtClean="0"/>
              <a:t>Budget (pre furlough and COVID impacts) </a:t>
            </a:r>
          </a:p>
          <a:p>
            <a:pPr marL="457200" lvl="1" indent="0">
              <a:buNone/>
            </a:pPr>
            <a:endParaRPr lang="en-US" sz="3200" dirty="0" smtClean="0"/>
          </a:p>
          <a:p>
            <a:pPr lvl="1"/>
            <a:r>
              <a:rPr lang="en-US" sz="3200" dirty="0" smtClean="0"/>
              <a:t>Requirements</a:t>
            </a:r>
          </a:p>
          <a:p>
            <a:pPr lvl="2"/>
            <a:r>
              <a:rPr lang="en-US" sz="2800" dirty="0" smtClean="0"/>
              <a:t>HQ </a:t>
            </a:r>
            <a:r>
              <a:rPr lang="en-US" sz="2800" dirty="0"/>
              <a:t>defines the threshold L1 </a:t>
            </a:r>
            <a:r>
              <a:rPr lang="en-US" sz="2800" dirty="0" smtClean="0"/>
              <a:t>“requirements” </a:t>
            </a:r>
          </a:p>
          <a:p>
            <a:pPr lvl="3"/>
            <a:r>
              <a:rPr lang="en-US" sz="2600" i="1" u="sng" dirty="0" smtClean="0"/>
              <a:t>Minimum</a:t>
            </a:r>
            <a:r>
              <a:rPr lang="en-US" sz="2600" dirty="0" smtClean="0"/>
              <a:t> for mission success</a:t>
            </a:r>
          </a:p>
          <a:p>
            <a:pPr marL="1371600" lvl="3" indent="0">
              <a:buNone/>
            </a:pPr>
            <a:endParaRPr lang="en-US" sz="2600" dirty="0"/>
          </a:p>
          <a:p>
            <a:pPr lvl="2"/>
            <a:r>
              <a:rPr lang="en-US" sz="2800" dirty="0"/>
              <a:t>PACE defines the baseline L1 </a:t>
            </a:r>
            <a:r>
              <a:rPr lang="en-US" sz="2800" dirty="0" smtClean="0"/>
              <a:t>“capabilities”</a:t>
            </a:r>
          </a:p>
          <a:p>
            <a:pPr lvl="3"/>
            <a:r>
              <a:rPr lang="en-US" sz="2600" i="1" u="sng" dirty="0" smtClean="0"/>
              <a:t>How </a:t>
            </a:r>
            <a:r>
              <a:rPr lang="en-US" sz="2600" i="1" u="sng" dirty="0"/>
              <a:t>much more </a:t>
            </a:r>
            <a:r>
              <a:rPr lang="en-US" sz="2600" dirty="0"/>
              <a:t>science can we </a:t>
            </a:r>
            <a:r>
              <a:rPr lang="en-US" sz="2600" dirty="0" smtClean="0"/>
              <a:t>get and stay within budget?</a:t>
            </a:r>
          </a:p>
          <a:p>
            <a:pPr marL="1371600" lvl="3" indent="0">
              <a:buNone/>
            </a:pPr>
            <a:endParaRPr lang="en-US" sz="2600" dirty="0"/>
          </a:p>
          <a:p>
            <a:pPr lvl="1"/>
            <a:r>
              <a:rPr lang="en-US" sz="3200" dirty="0" smtClean="0"/>
              <a:t>Evaluation Criteria</a:t>
            </a:r>
          </a:p>
          <a:p>
            <a:pPr lvl="2"/>
            <a:r>
              <a:rPr lang="en-US" sz="2800" dirty="0" smtClean="0"/>
              <a:t>PACE must maintain a 65% JCL at KDP-C while showing compliance to threshold requirements</a:t>
            </a:r>
          </a:p>
          <a:p>
            <a:pPr lvl="2"/>
            <a:r>
              <a:rPr lang="en-US" sz="2800" dirty="0" smtClean="0"/>
              <a:t>The baseline capabilities become the requirements at a “to-be agreed” upon point in the project</a:t>
            </a:r>
          </a:p>
          <a:p>
            <a:pPr lvl="3"/>
            <a:r>
              <a:rPr lang="en-US" sz="2600" dirty="0" smtClean="0"/>
              <a:t>For PACE, baseline is codified after OCI is delivered.</a:t>
            </a:r>
          </a:p>
          <a:p>
            <a:pPr lvl="1"/>
            <a:endParaRPr lang="en-US" sz="3200" dirty="0" smtClean="0"/>
          </a:p>
          <a:p>
            <a:r>
              <a:rPr lang="en-US" sz="3600" dirty="0" smtClean="0"/>
              <a:t>Why DTC on PACE?</a:t>
            </a:r>
          </a:p>
          <a:p>
            <a:pPr lvl="1"/>
            <a:r>
              <a:rPr lang="en-US" sz="3200" dirty="0" smtClean="0"/>
              <a:t>Maximize HQ science ROI </a:t>
            </a:r>
          </a:p>
          <a:p>
            <a:pPr lvl="1"/>
            <a:r>
              <a:rPr lang="en-US" sz="3200" dirty="0" smtClean="0"/>
              <a:t>Enable a more deterministic mission cost and prevent overruns</a:t>
            </a:r>
          </a:p>
          <a:p>
            <a:pPr lvl="1"/>
            <a:r>
              <a:rPr lang="en-US" sz="3200" dirty="0" smtClean="0"/>
              <a:t>PACE was asked to lead the way in working through this new management process</a:t>
            </a:r>
            <a:endParaRPr lang="en-US" sz="3200" dirty="0"/>
          </a:p>
          <a:p>
            <a:pPr marL="0" indent="0">
              <a:buNone/>
            </a:pPr>
            <a:endParaRPr lang="en-US" sz="3600" dirty="0" smtClean="0"/>
          </a:p>
          <a:p>
            <a:endParaRPr lang="en-US" sz="3600" dirty="0" smtClean="0"/>
          </a:p>
        </p:txBody>
      </p:sp>
      <p:sp>
        <p:nvSpPr>
          <p:cNvPr id="4" name="Date Placeholder 3"/>
          <p:cNvSpPr>
            <a:spLocks noGrp="1"/>
          </p:cNvSpPr>
          <p:nvPr>
            <p:ph type="dt" sz="half" idx="10"/>
          </p:nvPr>
        </p:nvSpPr>
        <p:spPr/>
        <p:txBody>
          <a:bodyPr/>
          <a:lstStyle/>
          <a:p>
            <a:r>
              <a:rPr lang="en-US" smtClean="0"/>
              <a:t>10/6/2020</a:t>
            </a:r>
            <a:endParaRPr lang="en-US" dirty="0"/>
          </a:p>
        </p:txBody>
      </p:sp>
      <p:sp>
        <p:nvSpPr>
          <p:cNvPr id="5" name="Slide Number Placeholder 4"/>
          <p:cNvSpPr>
            <a:spLocks noGrp="1"/>
          </p:cNvSpPr>
          <p:nvPr>
            <p:ph type="sldNum" sz="quarter" idx="12"/>
          </p:nvPr>
        </p:nvSpPr>
        <p:spPr/>
        <p:txBody>
          <a:bodyPr/>
          <a:lstStyle/>
          <a:p>
            <a:fld id="{B0D1B106-9B78-43E7-9216-5A30474DFCE2}" type="slidenum">
              <a:rPr lang="en-US" smtClean="0"/>
              <a:pPr/>
              <a:t>7</a:t>
            </a:fld>
            <a:endParaRPr lang="en-US" dirty="0"/>
          </a:p>
        </p:txBody>
      </p:sp>
      <p:pic>
        <p:nvPicPr>
          <p:cNvPr id="7" name="Picture 6"/>
          <p:cNvPicPr>
            <a:picLocks noChangeAspect="1"/>
          </p:cNvPicPr>
          <p:nvPr/>
        </p:nvPicPr>
        <p:blipFill>
          <a:blip r:embed="rId2"/>
          <a:stretch>
            <a:fillRect/>
          </a:stretch>
        </p:blipFill>
        <p:spPr>
          <a:xfrm>
            <a:off x="6501539" y="1859798"/>
            <a:ext cx="5369236" cy="3331680"/>
          </a:xfrm>
          <a:prstGeom prst="rect">
            <a:avLst/>
          </a:prstGeom>
        </p:spPr>
      </p:pic>
      <p:sp>
        <p:nvSpPr>
          <p:cNvPr id="8" name="Right Arrow 7"/>
          <p:cNvSpPr/>
          <p:nvPr/>
        </p:nvSpPr>
        <p:spPr>
          <a:xfrm rot="1366802">
            <a:off x="4736750" y="1345548"/>
            <a:ext cx="433952" cy="2673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8"/>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680687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0D1B106-9B78-43E7-9216-5A30474DFCE2}" type="slidenum">
              <a:rPr lang="en-US" smtClean="0"/>
              <a:pPr/>
              <a:t>8</a:t>
            </a:fld>
            <a:endParaRPr lang="en-US" dirty="0"/>
          </a:p>
        </p:txBody>
      </p:sp>
      <p:pic>
        <p:nvPicPr>
          <p:cNvPr id="5" name="Picture 4"/>
          <p:cNvPicPr>
            <a:picLocks noChangeAspect="1"/>
          </p:cNvPicPr>
          <p:nvPr/>
        </p:nvPicPr>
        <p:blipFill rotWithShape="1">
          <a:blip r:embed="rId2"/>
          <a:srcRect l="2986" t="20000" r="73048" b="8681"/>
          <a:stretch/>
        </p:blipFill>
        <p:spPr>
          <a:xfrm>
            <a:off x="48262" y="420908"/>
            <a:ext cx="2909802" cy="2886267"/>
          </a:xfrm>
          <a:prstGeom prst="rect">
            <a:avLst/>
          </a:prstGeom>
        </p:spPr>
      </p:pic>
      <p:pic>
        <p:nvPicPr>
          <p:cNvPr id="6" name="Picture 5"/>
          <p:cNvPicPr>
            <a:picLocks noChangeAspect="1"/>
          </p:cNvPicPr>
          <p:nvPr/>
        </p:nvPicPr>
        <p:blipFill>
          <a:blip r:embed="rId3"/>
          <a:stretch>
            <a:fillRect/>
          </a:stretch>
        </p:blipFill>
        <p:spPr>
          <a:xfrm>
            <a:off x="3716912" y="510030"/>
            <a:ext cx="2945145" cy="2877370"/>
          </a:xfrm>
          <a:prstGeom prst="rect">
            <a:avLst/>
          </a:prstGeom>
        </p:spPr>
      </p:pic>
      <p:sp>
        <p:nvSpPr>
          <p:cNvPr id="7" name="TextBox 6"/>
          <p:cNvSpPr txBox="1"/>
          <p:nvPr/>
        </p:nvSpPr>
        <p:spPr>
          <a:xfrm>
            <a:off x="678644" y="3416427"/>
            <a:ext cx="2518347" cy="369332"/>
          </a:xfrm>
          <a:prstGeom prst="rect">
            <a:avLst/>
          </a:prstGeom>
          <a:noFill/>
        </p:spPr>
        <p:txBody>
          <a:bodyPr wrap="square" rtlCol="0">
            <a:spAutoFit/>
          </a:bodyPr>
          <a:lstStyle/>
          <a:p>
            <a:pPr algn="ctr"/>
            <a:r>
              <a:rPr lang="en-US" dirty="0"/>
              <a:t>ORCA Proposal </a:t>
            </a:r>
          </a:p>
        </p:txBody>
      </p:sp>
      <p:sp>
        <p:nvSpPr>
          <p:cNvPr id="8" name="TextBox 7"/>
          <p:cNvSpPr txBox="1"/>
          <p:nvPr/>
        </p:nvSpPr>
        <p:spPr>
          <a:xfrm>
            <a:off x="4187998" y="3419369"/>
            <a:ext cx="2518347" cy="369332"/>
          </a:xfrm>
          <a:prstGeom prst="rect">
            <a:avLst/>
          </a:prstGeom>
          <a:noFill/>
        </p:spPr>
        <p:txBody>
          <a:bodyPr wrap="square" rtlCol="0">
            <a:spAutoFit/>
          </a:bodyPr>
          <a:lstStyle/>
          <a:p>
            <a:pPr algn="ctr"/>
            <a:r>
              <a:rPr lang="en-US" dirty="0" smtClean="0"/>
              <a:t>PACE/ORCA </a:t>
            </a:r>
            <a:r>
              <a:rPr lang="en-US" dirty="0"/>
              <a:t>TMR </a:t>
            </a:r>
          </a:p>
        </p:txBody>
      </p:sp>
      <p:sp>
        <p:nvSpPr>
          <p:cNvPr id="9" name="TextBox 8"/>
          <p:cNvSpPr txBox="1"/>
          <p:nvPr/>
        </p:nvSpPr>
        <p:spPr>
          <a:xfrm>
            <a:off x="7701899" y="3416427"/>
            <a:ext cx="2518347" cy="369332"/>
          </a:xfrm>
          <a:prstGeom prst="rect">
            <a:avLst/>
          </a:prstGeom>
          <a:noFill/>
        </p:spPr>
        <p:txBody>
          <a:bodyPr wrap="square" rtlCol="0">
            <a:spAutoFit/>
          </a:bodyPr>
          <a:lstStyle/>
          <a:p>
            <a:pPr algn="ctr"/>
            <a:r>
              <a:rPr lang="en-US" dirty="0"/>
              <a:t>OCI Pre-Phase A</a:t>
            </a:r>
          </a:p>
        </p:txBody>
      </p:sp>
      <p:sp>
        <p:nvSpPr>
          <p:cNvPr id="10" name="TextBox 9"/>
          <p:cNvSpPr txBox="1"/>
          <p:nvPr/>
        </p:nvSpPr>
        <p:spPr>
          <a:xfrm>
            <a:off x="742298" y="6241479"/>
            <a:ext cx="2518347" cy="369332"/>
          </a:xfrm>
          <a:prstGeom prst="rect">
            <a:avLst/>
          </a:prstGeom>
          <a:noFill/>
        </p:spPr>
        <p:txBody>
          <a:bodyPr wrap="square" rtlCol="0">
            <a:spAutoFit/>
          </a:bodyPr>
          <a:lstStyle/>
          <a:p>
            <a:pPr algn="ctr"/>
            <a:r>
              <a:rPr lang="en-US" dirty="0"/>
              <a:t>OCI TMC</a:t>
            </a:r>
          </a:p>
        </p:txBody>
      </p:sp>
      <p:pic>
        <p:nvPicPr>
          <p:cNvPr id="11" name="Picture 10"/>
          <p:cNvPicPr>
            <a:picLocks noChangeAspect="1"/>
          </p:cNvPicPr>
          <p:nvPr/>
        </p:nvPicPr>
        <p:blipFill>
          <a:blip r:embed="rId4"/>
          <a:stretch>
            <a:fillRect/>
          </a:stretch>
        </p:blipFill>
        <p:spPr>
          <a:xfrm>
            <a:off x="6881664" y="596067"/>
            <a:ext cx="3945713" cy="2602251"/>
          </a:xfrm>
          <a:prstGeom prst="rect">
            <a:avLst/>
          </a:prstGeom>
        </p:spPr>
      </p:pic>
      <p:pic>
        <p:nvPicPr>
          <p:cNvPr id="12" name="Picture 11"/>
          <p:cNvPicPr>
            <a:picLocks noChangeAspect="1"/>
          </p:cNvPicPr>
          <p:nvPr/>
        </p:nvPicPr>
        <p:blipFill>
          <a:blip r:embed="rId5"/>
          <a:stretch>
            <a:fillRect/>
          </a:stretch>
        </p:blipFill>
        <p:spPr>
          <a:xfrm>
            <a:off x="219584" y="3761834"/>
            <a:ext cx="3861038" cy="2470524"/>
          </a:xfrm>
          <a:prstGeom prst="rect">
            <a:avLst/>
          </a:prstGeom>
        </p:spPr>
      </p:pic>
      <p:cxnSp>
        <p:nvCxnSpPr>
          <p:cNvPr id="14" name="Straight Arrow Connector 13"/>
          <p:cNvCxnSpPr/>
          <p:nvPr/>
        </p:nvCxnSpPr>
        <p:spPr>
          <a:xfrm>
            <a:off x="2897087" y="2152086"/>
            <a:ext cx="727116" cy="332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165600" y="4997096"/>
            <a:ext cx="401171" cy="332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661854" y="4997096"/>
            <a:ext cx="466643" cy="1372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Date Placeholder 3"/>
          <p:cNvSpPr>
            <a:spLocks noGrp="1"/>
          </p:cNvSpPr>
          <p:nvPr>
            <p:ph type="dt" sz="half" idx="10"/>
          </p:nvPr>
        </p:nvSpPr>
        <p:spPr>
          <a:xfrm>
            <a:off x="1668049" y="6553200"/>
            <a:ext cx="2133600" cy="196850"/>
          </a:xfrm>
        </p:spPr>
        <p:txBody>
          <a:bodyPr/>
          <a:lstStyle/>
          <a:p>
            <a:r>
              <a:rPr lang="en-US" smtClean="0"/>
              <a:t>10/6/2020</a:t>
            </a:r>
            <a:endParaRPr lang="en-US" dirty="0"/>
          </a:p>
        </p:txBody>
      </p:sp>
      <p:cxnSp>
        <p:nvCxnSpPr>
          <p:cNvPr id="19" name="Straight Arrow Connector 18"/>
          <p:cNvCxnSpPr/>
          <p:nvPr/>
        </p:nvCxnSpPr>
        <p:spPr>
          <a:xfrm>
            <a:off x="6386777" y="2148758"/>
            <a:ext cx="727116" cy="332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0968365" y="2145430"/>
            <a:ext cx="727116" cy="332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rotWithShape="1">
          <a:blip r:embed="rId6" cstate="screen">
            <a:lum bright="15000"/>
            <a:extLst>
              <a:ext uri="{28A0092B-C50C-407E-A947-70E740481C1C}">
                <a14:useLocalDpi xmlns:a14="http://schemas.microsoft.com/office/drawing/2010/main"/>
              </a:ext>
            </a:extLst>
          </a:blip>
          <a:srcRect/>
          <a:stretch/>
        </p:blipFill>
        <p:spPr>
          <a:xfrm>
            <a:off x="4651749" y="3852086"/>
            <a:ext cx="2982576" cy="2469051"/>
          </a:xfrm>
          <a:prstGeom prst="rect">
            <a:avLst/>
          </a:prstGeom>
        </p:spPr>
      </p:pic>
      <p:sp>
        <p:nvSpPr>
          <p:cNvPr id="22" name="TextBox 21"/>
          <p:cNvSpPr txBox="1"/>
          <p:nvPr/>
        </p:nvSpPr>
        <p:spPr>
          <a:xfrm>
            <a:off x="4836826" y="6241479"/>
            <a:ext cx="2518347" cy="369332"/>
          </a:xfrm>
          <a:prstGeom prst="rect">
            <a:avLst/>
          </a:prstGeom>
          <a:noFill/>
        </p:spPr>
        <p:txBody>
          <a:bodyPr wrap="square" rtlCol="0">
            <a:spAutoFit/>
          </a:bodyPr>
          <a:lstStyle/>
          <a:p>
            <a:pPr algn="ctr"/>
            <a:r>
              <a:rPr lang="en-US" dirty="0"/>
              <a:t>PACE MCR</a:t>
            </a:r>
          </a:p>
        </p:txBody>
      </p:sp>
      <p:pic>
        <p:nvPicPr>
          <p:cNvPr id="23" name="Picture 2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09030" y="3826982"/>
            <a:ext cx="2815071" cy="2367668"/>
          </a:xfrm>
          <a:prstGeom prst="rect">
            <a:avLst/>
          </a:prstGeom>
        </p:spPr>
      </p:pic>
      <p:sp>
        <p:nvSpPr>
          <p:cNvPr id="24" name="TextBox 23"/>
          <p:cNvSpPr txBox="1"/>
          <p:nvPr/>
        </p:nvSpPr>
        <p:spPr>
          <a:xfrm>
            <a:off x="8367087" y="6241479"/>
            <a:ext cx="2518347" cy="369332"/>
          </a:xfrm>
          <a:prstGeom prst="rect">
            <a:avLst/>
          </a:prstGeom>
          <a:noFill/>
        </p:spPr>
        <p:txBody>
          <a:bodyPr wrap="square" rtlCol="0">
            <a:spAutoFit/>
          </a:bodyPr>
          <a:lstStyle/>
          <a:p>
            <a:pPr algn="ctr"/>
            <a:r>
              <a:rPr lang="en-US" dirty="0"/>
              <a:t>OCI SRR</a:t>
            </a:r>
          </a:p>
        </p:txBody>
      </p:sp>
      <p:cxnSp>
        <p:nvCxnSpPr>
          <p:cNvPr id="25" name="Straight Arrow Connector 24"/>
          <p:cNvCxnSpPr/>
          <p:nvPr/>
        </p:nvCxnSpPr>
        <p:spPr>
          <a:xfrm>
            <a:off x="11222365" y="5083283"/>
            <a:ext cx="727116" cy="332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609600" y="72573"/>
            <a:ext cx="10972800" cy="533400"/>
          </a:xfrm>
          <a:prstGeom prst="rect">
            <a:avLst/>
          </a:prstGeom>
        </p:spPr>
        <p:txBody>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en-US" dirty="0" smtClean="0"/>
              <a:t>OCI DTC Design Evolution</a:t>
            </a:r>
            <a:endParaRPr lang="en-US" dirty="0"/>
          </a:p>
        </p:txBody>
      </p:sp>
      <p:sp>
        <p:nvSpPr>
          <p:cNvPr id="2" name="5-Point Star 1"/>
          <p:cNvSpPr/>
          <p:nvPr/>
        </p:nvSpPr>
        <p:spPr>
          <a:xfrm>
            <a:off x="2522485" y="135596"/>
            <a:ext cx="2169247" cy="184665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PACE Start</a:t>
            </a:r>
            <a:endParaRPr lang="en-US" dirty="0"/>
          </a:p>
        </p:txBody>
      </p:sp>
      <p:sp>
        <p:nvSpPr>
          <p:cNvPr id="13" name="Footer Placeholder 12"/>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3507800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stretch>
            <a:fillRect/>
          </a:stretch>
        </p:blipFill>
        <p:spPr>
          <a:xfrm>
            <a:off x="9552836" y="2452003"/>
            <a:ext cx="2420177" cy="1365642"/>
          </a:xfrm>
          <a:prstGeom prst="rect">
            <a:avLst/>
          </a:prstGeom>
        </p:spPr>
      </p:pic>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7699352" y="-5114"/>
            <a:ext cx="2150245" cy="1802857"/>
          </a:xfrm>
          <a:prstGeom prst="rect">
            <a:avLst/>
          </a:prstGeom>
        </p:spPr>
      </p:pic>
      <p:pic>
        <p:nvPicPr>
          <p:cNvPr id="28" name="Content Placeholder 3"/>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6877824" y="2271742"/>
            <a:ext cx="2039388" cy="1342361"/>
          </a:xfrm>
          <a:prstGeom prst="rect">
            <a:avLst/>
          </a:prstGeom>
        </p:spPr>
      </p:pic>
      <p:pic>
        <p:nvPicPr>
          <p:cNvPr id="26" name="Picture 25"/>
          <p:cNvPicPr>
            <a:picLocks noChangeAspect="1"/>
          </p:cNvPicPr>
          <p:nvPr/>
        </p:nvPicPr>
        <p:blipFill>
          <a:blip r:embed="rId7">
            <a:extLst>
              <a:ext uri="{BEBA8EAE-BF5A-486C-A8C5-ECC9F3942E4B}">
                <a14:imgProps xmlns:a14="http://schemas.microsoft.com/office/drawing/2010/main">
                  <a14:imgLayer r:embed="rId8">
                    <a14:imgEffect>
                      <a14:brightnessContrast bright="15000"/>
                    </a14:imgEffect>
                  </a14:imgLayer>
                </a14:imgProps>
              </a:ext>
            </a:extLst>
          </a:blip>
          <a:stretch>
            <a:fillRect/>
          </a:stretch>
        </p:blipFill>
        <p:spPr>
          <a:xfrm>
            <a:off x="4693006" y="1856650"/>
            <a:ext cx="2258114" cy="1719046"/>
          </a:xfrm>
          <a:prstGeom prst="rect">
            <a:avLst/>
          </a:prstGeom>
        </p:spPr>
      </p:pic>
      <p:sp>
        <p:nvSpPr>
          <p:cNvPr id="5" name="Slide Number Placeholder 4"/>
          <p:cNvSpPr>
            <a:spLocks noGrp="1"/>
          </p:cNvSpPr>
          <p:nvPr>
            <p:ph type="sldNum" sz="quarter" idx="12"/>
          </p:nvPr>
        </p:nvSpPr>
        <p:spPr/>
        <p:txBody>
          <a:bodyPr/>
          <a:lstStyle/>
          <a:p>
            <a:fld id="{B0D1B106-9B78-43E7-9216-5A30474DFCE2}" type="slidenum">
              <a:rPr lang="en-US" smtClean="0"/>
              <a:pPr/>
              <a:t>9</a:t>
            </a:fld>
            <a:endParaRPr lang="en-US" dirty="0"/>
          </a:p>
        </p:txBody>
      </p:sp>
      <p:sp>
        <p:nvSpPr>
          <p:cNvPr id="10" name="TextBox 9"/>
          <p:cNvSpPr txBox="1"/>
          <p:nvPr/>
        </p:nvSpPr>
        <p:spPr>
          <a:xfrm>
            <a:off x="2219082" y="6237647"/>
            <a:ext cx="2518347" cy="369332"/>
          </a:xfrm>
          <a:prstGeom prst="rect">
            <a:avLst/>
          </a:prstGeom>
          <a:noFill/>
        </p:spPr>
        <p:txBody>
          <a:bodyPr wrap="square" rtlCol="0">
            <a:spAutoFit/>
          </a:bodyPr>
          <a:lstStyle/>
          <a:p>
            <a:pPr algn="ctr"/>
            <a:r>
              <a:rPr lang="en-US" dirty="0"/>
              <a:t>OCI PDR</a:t>
            </a:r>
          </a:p>
        </p:txBody>
      </p:sp>
      <p:sp>
        <p:nvSpPr>
          <p:cNvPr id="11" name="TextBox 10"/>
          <p:cNvSpPr txBox="1"/>
          <p:nvPr/>
        </p:nvSpPr>
        <p:spPr>
          <a:xfrm>
            <a:off x="7381464" y="6237647"/>
            <a:ext cx="2518347" cy="369332"/>
          </a:xfrm>
          <a:prstGeom prst="rect">
            <a:avLst/>
          </a:prstGeom>
          <a:noFill/>
        </p:spPr>
        <p:txBody>
          <a:bodyPr wrap="square" rtlCol="0">
            <a:spAutoFit/>
          </a:bodyPr>
          <a:lstStyle/>
          <a:p>
            <a:pPr algn="ctr"/>
            <a:r>
              <a:rPr lang="en-US" dirty="0"/>
              <a:t>OCI CDR</a:t>
            </a:r>
          </a:p>
        </p:txBody>
      </p:sp>
      <p:pic>
        <p:nvPicPr>
          <p:cNvPr id="13" name="Content Placeholder 2"/>
          <p:cNvPicPr>
            <a:picLocks noChangeAspect="1"/>
          </p:cNvPicPr>
          <p:nvPr/>
        </p:nvPicPr>
        <p:blipFill>
          <a:blip r:embed="rId9">
            <a:extLst>
              <a:ext uri="{BEBA8EAE-BF5A-486C-A8C5-ECC9F3942E4B}">
                <a14:imgProps xmlns:a14="http://schemas.microsoft.com/office/drawing/2010/main">
                  <a14:imgLayer r:embed="rId10">
                    <a14:imgEffect>
                      <a14:brightnessContrast bright="30000"/>
                    </a14:imgEffect>
                  </a14:imgLayer>
                </a14:imgProps>
              </a:ext>
            </a:extLst>
          </a:blip>
          <a:stretch>
            <a:fillRect/>
          </a:stretch>
        </p:blipFill>
        <p:spPr>
          <a:xfrm>
            <a:off x="1586312" y="4074635"/>
            <a:ext cx="3780452" cy="2196330"/>
          </a:xfrm>
          <a:prstGeom prst="rect">
            <a:avLst/>
          </a:prstGeom>
        </p:spPr>
      </p:pic>
      <p:cxnSp>
        <p:nvCxnSpPr>
          <p:cNvPr id="14" name="Straight Arrow Connector 13"/>
          <p:cNvCxnSpPr/>
          <p:nvPr/>
        </p:nvCxnSpPr>
        <p:spPr>
          <a:xfrm>
            <a:off x="267360" y="2862932"/>
            <a:ext cx="674923" cy="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757723" y="5333651"/>
            <a:ext cx="727116" cy="332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3F36B5EF-BD82-4EE0-BEDA-9C76707E8979}"/>
              </a:ext>
            </a:extLst>
          </p:cNvPr>
          <p:cNvPicPr>
            <a:picLocks noChangeAspect="1"/>
          </p:cNvPicPr>
          <p:nvPr/>
        </p:nvPicPr>
        <p:blipFill>
          <a:blip r:embed="rId11">
            <a:clrChange>
              <a:clrFrom>
                <a:srgbClr val="FBFBFC"/>
              </a:clrFrom>
              <a:clrTo>
                <a:srgbClr val="FBFBFC">
                  <a:alpha val="0"/>
                </a:srgbClr>
              </a:clrTo>
            </a:clrChange>
          </a:blip>
          <a:stretch>
            <a:fillRect/>
          </a:stretch>
        </p:blipFill>
        <p:spPr>
          <a:xfrm>
            <a:off x="6687343" y="4151449"/>
            <a:ext cx="3434174" cy="2130337"/>
          </a:xfrm>
          <a:prstGeom prst="rect">
            <a:avLst/>
          </a:prstGeom>
        </p:spPr>
      </p:pic>
      <p:sp>
        <p:nvSpPr>
          <p:cNvPr id="20" name="TextBox 19"/>
          <p:cNvSpPr txBox="1"/>
          <p:nvPr/>
        </p:nvSpPr>
        <p:spPr>
          <a:xfrm>
            <a:off x="4770927" y="3618068"/>
            <a:ext cx="2329165" cy="338554"/>
          </a:xfrm>
          <a:prstGeom prst="rect">
            <a:avLst/>
          </a:prstGeom>
          <a:noFill/>
        </p:spPr>
        <p:txBody>
          <a:bodyPr wrap="square" rtlCol="0">
            <a:spAutoFit/>
          </a:bodyPr>
          <a:lstStyle/>
          <a:p>
            <a:pPr algn="ctr"/>
            <a:r>
              <a:rPr lang="en-US" sz="1600" i="1" u="sng" dirty="0"/>
              <a:t>Tilt </a:t>
            </a:r>
            <a:r>
              <a:rPr lang="en-US" sz="1600" i="1" u="sng" dirty="0" smtClean="0"/>
              <a:t>Trades – Post SRR</a:t>
            </a:r>
            <a:endParaRPr lang="en-US" sz="1600" i="1" u="sng" dirty="0"/>
          </a:p>
        </p:txBody>
      </p:sp>
      <p:sp>
        <p:nvSpPr>
          <p:cNvPr id="22" name="Date Placeholder 3"/>
          <p:cNvSpPr>
            <a:spLocks noGrp="1"/>
          </p:cNvSpPr>
          <p:nvPr>
            <p:ph type="dt" sz="half" idx="10"/>
          </p:nvPr>
        </p:nvSpPr>
        <p:spPr>
          <a:xfrm>
            <a:off x="1668049" y="6553200"/>
            <a:ext cx="2133600" cy="196850"/>
          </a:xfrm>
        </p:spPr>
        <p:txBody>
          <a:bodyPr/>
          <a:lstStyle/>
          <a:p>
            <a:r>
              <a:rPr lang="en-US" smtClean="0"/>
              <a:t>10/6/2020</a:t>
            </a:r>
            <a:endParaRPr lang="en-US" dirty="0"/>
          </a:p>
        </p:txBody>
      </p:sp>
      <p:pic>
        <p:nvPicPr>
          <p:cNvPr id="21" name="Picture 20"/>
          <p:cNvPicPr>
            <a:picLocks noChangeAspect="1"/>
          </p:cNvPicPr>
          <p:nvPr/>
        </p:nvPicPr>
        <p:blipFill>
          <a:blip r:embed="rId12"/>
          <a:stretch>
            <a:fillRect/>
          </a:stretch>
        </p:blipFill>
        <p:spPr>
          <a:xfrm>
            <a:off x="267360" y="630094"/>
            <a:ext cx="2637905" cy="1723840"/>
          </a:xfrm>
          <a:prstGeom prst="rect">
            <a:avLst/>
          </a:prstGeom>
        </p:spPr>
      </p:pic>
      <p:pic>
        <p:nvPicPr>
          <p:cNvPr id="23" name="Picture 22"/>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rightnessContrast bright="22000"/>
                    </a14:imgEffect>
                  </a14:imgLayer>
                </a14:imgProps>
              </a:ext>
            </a:extLst>
          </a:blip>
          <a:stretch>
            <a:fillRect/>
          </a:stretch>
        </p:blipFill>
        <p:spPr>
          <a:xfrm>
            <a:off x="2844244" y="622065"/>
            <a:ext cx="2756577" cy="1289565"/>
          </a:xfrm>
          <a:prstGeom prst="rect">
            <a:avLst/>
          </a:prstGeom>
        </p:spPr>
      </p:pic>
      <p:pic>
        <p:nvPicPr>
          <p:cNvPr id="24" name="Picture 23"/>
          <p:cNvPicPr>
            <a:picLocks noChangeAspect="1"/>
          </p:cNvPicPr>
          <p:nvPr/>
        </p:nvPicPr>
        <p:blipFill>
          <a:blip r:embed="rId15"/>
          <a:stretch>
            <a:fillRect/>
          </a:stretch>
        </p:blipFill>
        <p:spPr>
          <a:xfrm>
            <a:off x="2908375" y="1873387"/>
            <a:ext cx="1851084" cy="1448321"/>
          </a:xfrm>
          <a:prstGeom prst="rect">
            <a:avLst/>
          </a:prstGeom>
        </p:spPr>
      </p:pic>
      <p:pic>
        <p:nvPicPr>
          <p:cNvPr id="25" name="Picture 24"/>
          <p:cNvPicPr>
            <a:picLocks noChangeAspect="1"/>
          </p:cNvPicPr>
          <p:nvPr/>
        </p:nvPicPr>
        <p:blipFill>
          <a:blip r:embed="rId16">
            <a:clrChange>
              <a:clrFrom>
                <a:srgbClr val="FFFFFF"/>
              </a:clrFrom>
              <a:clrTo>
                <a:srgbClr val="FFFFFF">
                  <a:alpha val="0"/>
                </a:srgbClr>
              </a:clrTo>
            </a:clrChange>
          </a:blip>
          <a:stretch>
            <a:fillRect/>
          </a:stretch>
        </p:blipFill>
        <p:spPr>
          <a:xfrm>
            <a:off x="5783921" y="651415"/>
            <a:ext cx="1966092" cy="1689002"/>
          </a:xfrm>
          <a:prstGeom prst="rect">
            <a:avLst/>
          </a:prstGeom>
        </p:spPr>
      </p:pic>
      <p:pic>
        <p:nvPicPr>
          <p:cNvPr id="29" name="Content Placeholder 3"/>
          <p:cNvPicPr>
            <a:picLocks noGrp="1" noChangeAspect="1"/>
          </p:cNvPicPr>
          <p:nvPr>
            <p:ph idx="1"/>
          </p:nvPr>
        </p:nvPicPr>
        <p:blipFill>
          <a:blip r:embed="rId17"/>
          <a:stretch>
            <a:fillRect/>
          </a:stretch>
        </p:blipFill>
        <p:spPr>
          <a:xfrm>
            <a:off x="10260960" y="0"/>
            <a:ext cx="1868392" cy="2277466"/>
          </a:xfrm>
          <a:prstGeom prst="rect">
            <a:avLst/>
          </a:prstGeom>
        </p:spPr>
      </p:pic>
      <p:pic>
        <p:nvPicPr>
          <p:cNvPr id="30" name="Picture 29"/>
          <p:cNvPicPr>
            <a:picLocks noChangeAspect="1"/>
          </p:cNvPicPr>
          <p:nvPr/>
        </p:nvPicPr>
        <p:blipFill>
          <a:blip r:embed="rId18">
            <a:extLst>
              <a:ext uri="{BEBA8EAE-BF5A-486C-A8C5-ECC9F3942E4B}">
                <a14:imgProps xmlns:a14="http://schemas.microsoft.com/office/drawing/2010/main">
                  <a14:imgLayer r:embed="rId19">
                    <a14:imgEffect>
                      <a14:brightnessContrast bright="27000"/>
                    </a14:imgEffect>
                  </a14:imgLayer>
                </a14:imgProps>
              </a:ext>
            </a:extLst>
          </a:blip>
          <a:stretch>
            <a:fillRect/>
          </a:stretch>
        </p:blipFill>
        <p:spPr>
          <a:xfrm>
            <a:off x="971726" y="2314134"/>
            <a:ext cx="1950826" cy="1319641"/>
          </a:xfrm>
          <a:prstGeom prst="rect">
            <a:avLst/>
          </a:prstGeom>
        </p:spPr>
      </p:pic>
      <p:pic>
        <p:nvPicPr>
          <p:cNvPr id="31" name="Picture 30"/>
          <p:cNvPicPr>
            <a:picLocks noChangeAspect="1"/>
          </p:cNvPicPr>
          <p:nvPr/>
        </p:nvPicPr>
        <p:blipFill>
          <a:blip r:embed="rId20"/>
          <a:stretch>
            <a:fillRect/>
          </a:stretch>
        </p:blipFill>
        <p:spPr>
          <a:xfrm>
            <a:off x="8615991" y="1666794"/>
            <a:ext cx="1692151" cy="1049202"/>
          </a:xfrm>
          <a:prstGeom prst="rect">
            <a:avLst/>
          </a:prstGeom>
        </p:spPr>
      </p:pic>
      <p:cxnSp>
        <p:nvCxnSpPr>
          <p:cNvPr id="33" name="Straight Arrow Connector 32"/>
          <p:cNvCxnSpPr/>
          <p:nvPr/>
        </p:nvCxnSpPr>
        <p:spPr>
          <a:xfrm>
            <a:off x="11369956" y="2479728"/>
            <a:ext cx="674923" cy="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itle 1"/>
          <p:cNvSpPr txBox="1">
            <a:spLocks/>
          </p:cNvSpPr>
          <p:nvPr/>
        </p:nvSpPr>
        <p:spPr>
          <a:xfrm>
            <a:off x="609600" y="72573"/>
            <a:ext cx="10972800" cy="533400"/>
          </a:xfrm>
          <a:prstGeom prst="rect">
            <a:avLst/>
          </a:prstGeom>
        </p:spPr>
        <p:txBody>
          <a:bodyPr/>
          <a:lst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en-US" dirty="0" smtClean="0"/>
              <a:t>OCI DTC Design Evolution</a:t>
            </a:r>
            <a:endParaRPr lang="en-US" dirty="0"/>
          </a:p>
        </p:txBody>
      </p:sp>
      <p:sp>
        <p:nvSpPr>
          <p:cNvPr id="2" name="Footer Placeholder 1"/>
          <p:cNvSpPr>
            <a:spLocks noGrp="1"/>
          </p:cNvSpPr>
          <p:nvPr>
            <p:ph type="ftr" sz="quarter" idx="3"/>
          </p:nvPr>
        </p:nvSpPr>
        <p:spPr/>
        <p:txBody>
          <a:bodyPr/>
          <a:lstStyle/>
          <a:p>
            <a:r>
              <a:rPr lang="en-US" smtClean="0"/>
              <a:t>Lessons Learned In Instrument Development</a:t>
            </a:r>
            <a:endParaRPr lang="en-US" dirty="0"/>
          </a:p>
        </p:txBody>
      </p:sp>
    </p:spTree>
    <p:extLst>
      <p:ext uri="{BB962C8B-B14F-4D97-AF65-F5344CB8AC3E}">
        <p14:creationId xmlns:p14="http://schemas.microsoft.com/office/powerpoint/2010/main" val="95822462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27840</TotalTime>
  <Words>10359</Words>
  <Application>Microsoft Office PowerPoint</Application>
  <PresentationFormat>Widescreen</PresentationFormat>
  <Paragraphs>1449</Paragraphs>
  <Slides>66</Slides>
  <Notes>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66</vt:i4>
      </vt:variant>
    </vt:vector>
  </HeadingPairs>
  <TitlesOfParts>
    <vt:vector size="75" baseType="lpstr">
      <vt:lpstr>Arial</vt:lpstr>
      <vt:lpstr>Calibri</vt:lpstr>
      <vt:lpstr>Cambria Math</vt:lpstr>
      <vt:lpstr>Comic Sans MS</vt:lpstr>
      <vt:lpstr>Geneva</vt:lpstr>
      <vt:lpstr>Helvetica</vt:lpstr>
      <vt:lpstr>Times New Roman</vt:lpstr>
      <vt:lpstr>Wingdings</vt:lpstr>
      <vt:lpstr>1_Office Theme</vt:lpstr>
      <vt:lpstr>PowerPoint Presentation</vt:lpstr>
      <vt:lpstr>PowerPoint Presentation</vt:lpstr>
      <vt:lpstr>Plankton, Aerosol, Cloud, ocean Ecosystem (PACE)</vt:lpstr>
      <vt:lpstr>PACE Instrument(s) Critical Parameters</vt:lpstr>
      <vt:lpstr>PowerPoint Presentation</vt:lpstr>
      <vt:lpstr>“Adventures in a HQ-GSFC design to cost experiment”</vt:lpstr>
      <vt:lpstr>What is design to cost (DTC)?</vt:lpstr>
      <vt:lpstr>PowerPoint Presentation</vt:lpstr>
      <vt:lpstr>PowerPoint Presentation</vt:lpstr>
      <vt:lpstr>What did DTC look like on PACE &amp; OCI at KDP-C? Threshold L1 Requirements                                                Baseline Mission Capabilities </vt:lpstr>
      <vt:lpstr>What did DTC look like on the OCI design at KDP-C? aka – What are the baseline capability descopes the mission can take to maintain cost/schedule?</vt:lpstr>
      <vt:lpstr>What are the systems engineering DTC lessons?</vt:lpstr>
      <vt:lpstr>“How to decompose a highly integrated system”</vt:lpstr>
      <vt:lpstr>What is a highly integrated system?</vt:lpstr>
      <vt:lpstr>What is OCI? - Subsystem Description (1/2)</vt:lpstr>
      <vt:lpstr>What is OCI? - Subsystem Description (2/2)</vt:lpstr>
      <vt:lpstr>The OCI testing spiral – decomposition, test planning challenges, &amp; increased risk (1/2)</vt:lpstr>
      <vt:lpstr>The OCI testing spiral – decomposition, test planning challenges, &amp; increased risk (2/2)</vt:lpstr>
      <vt:lpstr>Highly integrated system decomposition lessons learned (1/3) </vt:lpstr>
      <vt:lpstr>Highly integrated system decomposition lessons learned (2/3)</vt:lpstr>
      <vt:lpstr>Highly integrated system decomposition lessons learned (3/3)</vt:lpstr>
      <vt:lpstr>Backup   Examples Of Organizational Optimization </vt:lpstr>
      <vt:lpstr>GN&amp;C Systems: A Well Structured Organization</vt:lpstr>
      <vt:lpstr>GN&amp;C Systems: Organized Like GSFC Instrument Development</vt:lpstr>
      <vt:lpstr>Telescope Deliverable Highlights Product Based Organizational Struggle </vt:lpstr>
      <vt:lpstr>“How to navigate design cycles and testing in an over constrained system”</vt:lpstr>
      <vt:lpstr>What is an over constrained system?</vt:lpstr>
      <vt:lpstr>What do I do if my system is over constrained?</vt:lpstr>
      <vt:lpstr>Leverage parallel paths to mitigate and spread out the over-constraint risk (1/3)</vt:lpstr>
      <vt:lpstr>Parallel Path Example – OCI Optical Architecture &amp; Design (2/3)</vt:lpstr>
      <vt:lpstr>Parallel Path Example – InGaAs vs HgCdTe Detectors for 0.94um – 2.2um (3/3)</vt:lpstr>
      <vt:lpstr>Parallel Path Lessons</vt:lpstr>
      <vt:lpstr>Navigating test as you fly challenges for subsystem development</vt:lpstr>
      <vt:lpstr>Navigating Requirements and V&amp;V</vt:lpstr>
      <vt:lpstr>Navigating the Test Documentation - Plans, Procedures, PROCs, WOA’s, and P/F Reports</vt:lpstr>
      <vt:lpstr>Navigating Test Documentation - Plans, Procedures, WOA’s, and PROCs , and P/F Reports</vt:lpstr>
      <vt:lpstr>Navigating the WOA Process </vt:lpstr>
      <vt:lpstr>Navigating OCI Level Testing  (Instrument Characterization, LPT, CPT)</vt:lpstr>
      <vt:lpstr>PR/PFR Process Lessons</vt:lpstr>
      <vt:lpstr>PR/PFR Process Lessons</vt:lpstr>
      <vt:lpstr>“There is an instrument within an instrument”</vt:lpstr>
      <vt:lpstr>The SWIR Detection Assembly (SDA) – an Instrument within an Instrument</vt:lpstr>
      <vt:lpstr>Design Evolution of OCI SWIR - Good Architecture Decisions </vt:lpstr>
      <vt:lpstr>OCI Decision to Move the SDA Out-Of-House</vt:lpstr>
      <vt:lpstr>Managing an Out-Of-House Instrument (1 of 2)</vt:lpstr>
      <vt:lpstr>Managing an Out-Of-House Instrument (2 of 2)</vt:lpstr>
      <vt:lpstr>Lessons in Working with Space Dynamics Lab (SDL) and  Managing Teams Across Time Zones (1 of 2)</vt:lpstr>
      <vt:lpstr>Lessons in working with Space Dynamics Lab (SDL) and  Managing Teams Across Time Zones (2 of 2)</vt:lpstr>
      <vt:lpstr>“Lessons in TRL &amp; Calibration”</vt:lpstr>
      <vt:lpstr>Connect the DTC to TRL dots</vt:lpstr>
      <vt:lpstr>Moving from a proposal to a directed mission</vt:lpstr>
      <vt:lpstr>Instrument Calibration</vt:lpstr>
      <vt:lpstr>What is “Instrument Calibration &amp; Performance Verification”</vt:lpstr>
      <vt:lpstr>What is Important to Understand “Calibration Requirements”?</vt:lpstr>
      <vt:lpstr>Why Am I Here? </vt:lpstr>
      <vt:lpstr>How did Systems and Science Divide Work on OCI?</vt:lpstr>
      <vt:lpstr>PowerPoint Presentation</vt:lpstr>
      <vt:lpstr>Example: Estimating OCI Measurement Uncertainty from Noise and Other Effects</vt:lpstr>
      <vt:lpstr>What do You Start Early on a Cal Campaign?</vt:lpstr>
      <vt:lpstr>Who do you need for a cal campaign?</vt:lpstr>
      <vt:lpstr>OCI Networking &amp; Database Architecture: Determine This Early</vt:lpstr>
      <vt:lpstr>Pictures of GSE Used for OCI Calibration</vt:lpstr>
      <vt:lpstr>Pictures of OCI Real Time Analyses Tools Developed for OCI</vt:lpstr>
      <vt:lpstr>General BACKUP</vt:lpstr>
      <vt:lpstr>OCI Instrument Overview - Backup</vt:lpstr>
      <vt:lpstr>Beware Of Oversold Proposals </vt:lpstr>
    </vt:vector>
  </TitlesOfParts>
  <Company>NASA Flight Projects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Gorman, Eric T. (GSFC-5920)</dc:creator>
  <cp:lastModifiedBy>Gorman, Eric T. (GSFC-5920)</cp:lastModifiedBy>
  <cp:revision>961</cp:revision>
  <cp:lastPrinted>2017-08-09T14:42:35Z</cp:lastPrinted>
  <dcterms:created xsi:type="dcterms:W3CDTF">2017-03-06T20:41:26Z</dcterms:created>
  <dcterms:modified xsi:type="dcterms:W3CDTF">2020-10-06T16:37:02Z</dcterms:modified>
</cp:coreProperties>
</file>